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>
        <c:manualLayout>
          <c:layoutTarget val="inner"/>
          <c:xMode val="edge"/>
          <c:yMode val="edge"/>
          <c:x val="1.6666666666666705E-2"/>
          <c:y val="3.4335875984252008E-2"/>
          <c:w val="0.94583333333333308"/>
          <c:h val="0.85659645669291307"/>
        </c:manualLayout>
      </c:layout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 Tertiary hospitals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1666666666666706E-2"/>
                  <c:y val="-5.0000000000000107E-2"/>
                </c:manualLayout>
              </c:layout>
              <c:showVal val="1"/>
            </c:dLbl>
            <c:dLbl>
              <c:idx val="1"/>
              <c:layout>
                <c:manualLayout>
                  <c:x val="-5.2083333333333322E-2"/>
                  <c:y val="-5.000000000000001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2.1</a:t>
                    </a:r>
                    <a:endParaRPr lang="es-E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1668307086614202E-3"/>
                  <c:y val="-1.2500246062992101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0.09</a:t>
                    </a:r>
                    <a:endParaRPr lang="es-ES" dirty="0"/>
                  </a:p>
                </c:rich>
              </c:tx>
              <c:showVal val="1"/>
            </c:dLbl>
            <c:showVal val="1"/>
          </c:dLbls>
          <c:cat>
            <c:strRef>
              <c:f>Hoja1!$A$2:$A$4</c:f>
              <c:strCache>
                <c:ptCount val="3"/>
                <c:pt idx="0">
                  <c:v>1989-1996</c:v>
                </c:pt>
                <c:pt idx="1">
                  <c:v>1997 -2004</c:v>
                </c:pt>
                <c:pt idx="2">
                  <c:v>2005 - 2013 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0</c:v>
                </c:pt>
                <c:pt idx="1">
                  <c:v>2.0761164199999995</c:v>
                </c:pt>
                <c:pt idx="2">
                  <c:v>8.6495370000000016E-2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Secondary hospitals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11.0</a:t>
                    </a:r>
                    <a:endParaRPr lang="es-ES" dirty="0"/>
                  </a:p>
                </c:rich>
              </c:tx>
              <c:dLblPos val="l"/>
              <c:showVal val="1"/>
            </c:dLbl>
            <c:dLbl>
              <c:idx val="1"/>
              <c:layout>
                <c:manualLayout>
                  <c:x val="-1.0416666666666701E-2"/>
                  <c:y val="-8.1250000000000017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5.8</a:t>
                    </a:r>
                    <a:endParaRPr lang="es-E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5.9374999999999914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0.6</a:t>
                    </a:r>
                    <a:endParaRPr lang="es-ES" dirty="0"/>
                  </a:p>
                </c:rich>
              </c:tx>
              <c:showVal val="1"/>
            </c:dLbl>
            <c:showVal val="1"/>
          </c:dLbls>
          <c:cat>
            <c:strRef>
              <c:f>Hoja1!$A$2:$A$4</c:f>
              <c:strCache>
                <c:ptCount val="3"/>
                <c:pt idx="0">
                  <c:v>1989-1996</c:v>
                </c:pt>
                <c:pt idx="1">
                  <c:v>1997 -2004</c:v>
                </c:pt>
                <c:pt idx="2">
                  <c:v>2005 - 2013 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11.037098390000001</c:v>
                </c:pt>
                <c:pt idx="1">
                  <c:v>5.7950703900000002</c:v>
                </c:pt>
                <c:pt idx="2">
                  <c:v>0.64853421000000011</c:v>
                </c:pt>
              </c:numCache>
            </c:numRef>
          </c:val>
        </c:ser>
        <c:dLbls>
          <c:showVal val="1"/>
        </c:dLbls>
        <c:marker val="1"/>
        <c:axId val="65582976"/>
        <c:axId val="65584512"/>
      </c:lineChart>
      <c:catAx>
        <c:axId val="65582976"/>
        <c:scaling>
          <c:orientation val="minMax"/>
        </c:scaling>
        <c:axPos val="b"/>
        <c:majorTickMark val="none"/>
        <c:tickLblPos val="nextTo"/>
        <c:spPr>
          <a:ln>
            <a:solidFill>
              <a:schemeClr val="tx1"/>
            </a:solidFill>
          </a:ln>
        </c:spPr>
        <c:crossAx val="65584512"/>
        <c:crosses val="autoZero"/>
        <c:auto val="1"/>
        <c:lblAlgn val="ctr"/>
        <c:lblOffset val="100"/>
      </c:catAx>
      <c:valAx>
        <c:axId val="65584512"/>
        <c:scaling>
          <c:orientation val="minMax"/>
          <c:max val="15"/>
        </c:scaling>
        <c:delete val="1"/>
        <c:axPos val="l"/>
        <c:numFmt formatCode="General" sourceLinked="1"/>
        <c:tickLblPos val="none"/>
        <c:crossAx val="6558297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BF4F4-1AAE-CD47-86C9-109665F21E79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F6693-7C53-F14A-A311-979956BB31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186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5E3FA-CFA6-FA41-9252-AB3C44BF5770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895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318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714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5671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8325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0190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149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189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8636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486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1448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7365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FA3A-82F2-704C-9DDE-26BEE1F0BB3B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D795-A09E-C143-B776-20AA206ECA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427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363791305"/>
              </p:ext>
            </p:extLst>
          </p:nvPr>
        </p:nvGraphicFramePr>
        <p:xfrm>
          <a:off x="1740187" y="141598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193445"/>
              </p:ext>
            </p:extLst>
          </p:nvPr>
        </p:nvGraphicFramePr>
        <p:xfrm>
          <a:off x="3997110" y="967876"/>
          <a:ext cx="476435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802"/>
                <a:gridCol w="2041865"/>
                <a:gridCol w="2272683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EAPC</a:t>
                      </a:r>
                      <a:r>
                        <a:rPr lang="es-ES" baseline="30000" dirty="0" smtClean="0"/>
                        <a:t>1</a:t>
                      </a:r>
                      <a:r>
                        <a:rPr lang="es-ES" dirty="0" smtClean="0"/>
                        <a:t> (95% CI)</a:t>
                      </a:r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Tertiary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hospitals</a:t>
                      </a:r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   0.03 (-31.28; 45.61)</a:t>
                      </a:r>
                      <a:endParaRPr lang="es-E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Secondary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hospitals</a:t>
                      </a:r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-10.08 (-15.93; -3.82)</a:t>
                      </a:r>
                      <a:endParaRPr lang="es-E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Conector recto 2"/>
          <p:cNvCxnSpPr/>
          <p:nvPr/>
        </p:nvCxnSpPr>
        <p:spPr>
          <a:xfrm flipV="1">
            <a:off x="1848464" y="1247679"/>
            <a:ext cx="0" cy="379422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438527" y="4802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0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321533" y="2526954"/>
            <a:ext cx="41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10</a:t>
            </a:r>
            <a:endParaRPr lang="es-ES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652189" y="1165648"/>
            <a:ext cx="343334" cy="16406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1628933" y="1074868"/>
            <a:ext cx="343334" cy="16406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1848464" y="797088"/>
            <a:ext cx="0" cy="31831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1543460" y="335423"/>
            <a:ext cx="53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%</a:t>
            </a:r>
            <a:endParaRPr lang="es-ES" sz="24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201725" y="61242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100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745675" y="598544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-</a:t>
            </a:r>
          </a:p>
        </p:txBody>
      </p:sp>
      <p:sp>
        <p:nvSpPr>
          <p:cNvPr id="14" name="CuadroTexto 15"/>
          <p:cNvSpPr txBox="1"/>
          <p:nvPr/>
        </p:nvSpPr>
        <p:spPr>
          <a:xfrm>
            <a:off x="319755" y="6268699"/>
            <a:ext cx="7938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Supplementary </a:t>
            </a:r>
            <a:r>
              <a:rPr lang="es-ES" dirty="0" smtClean="0"/>
              <a:t>Figure: </a:t>
            </a:r>
            <a:r>
              <a:rPr lang="en-US" dirty="0"/>
              <a:t>Mortality  standardized for the European population</a:t>
            </a:r>
            <a:r>
              <a:rPr lang="es-ES" dirty="0"/>
              <a:t> (2013)</a:t>
            </a:r>
          </a:p>
          <a:p>
            <a:endParaRPr lang="es-ES" dirty="0"/>
          </a:p>
        </p:txBody>
      </p:sp>
      <p:sp>
        <p:nvSpPr>
          <p:cNvPr id="16" name="Rectángulo 5"/>
          <p:cNvSpPr/>
          <p:nvPr/>
        </p:nvSpPr>
        <p:spPr>
          <a:xfrm>
            <a:off x="1748056" y="2512668"/>
            <a:ext cx="25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-</a:t>
            </a:r>
            <a:endParaRPr lang="es-ES" dirty="0"/>
          </a:p>
        </p:txBody>
      </p:sp>
      <p:sp>
        <p:nvSpPr>
          <p:cNvPr id="19" name="CuadroTexto 7"/>
          <p:cNvSpPr txBox="1"/>
          <p:nvPr/>
        </p:nvSpPr>
        <p:spPr>
          <a:xfrm>
            <a:off x="1321533" y="1369745"/>
            <a:ext cx="41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15</a:t>
            </a:r>
            <a:endParaRPr lang="es-ES" dirty="0"/>
          </a:p>
        </p:txBody>
      </p:sp>
      <p:sp>
        <p:nvSpPr>
          <p:cNvPr id="20" name="Rectángulo 5"/>
          <p:cNvSpPr/>
          <p:nvPr/>
        </p:nvSpPr>
        <p:spPr>
          <a:xfrm>
            <a:off x="1748056" y="1353624"/>
            <a:ext cx="25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-</a:t>
            </a:r>
            <a:endParaRPr lang="es-ES" dirty="0"/>
          </a:p>
        </p:txBody>
      </p:sp>
      <p:sp>
        <p:nvSpPr>
          <p:cNvPr id="23" name="CuadroTexto 7"/>
          <p:cNvSpPr txBox="1"/>
          <p:nvPr/>
        </p:nvSpPr>
        <p:spPr>
          <a:xfrm>
            <a:off x="1321533" y="3687247"/>
            <a:ext cx="41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24" name="Rectángulo 5"/>
          <p:cNvSpPr/>
          <p:nvPr/>
        </p:nvSpPr>
        <p:spPr>
          <a:xfrm>
            <a:off x="1748056" y="3672961"/>
            <a:ext cx="25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-</a:t>
            </a:r>
            <a:endParaRPr lang="es-E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4118439" y="1537603"/>
            <a:ext cx="312074" cy="0"/>
          </a:xfrm>
          <a:prstGeom prst="line">
            <a:avLst/>
          </a:prstGeom>
          <a:ln w="381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118439" y="1885319"/>
            <a:ext cx="312074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 rot="16200000">
            <a:off x="-194920" y="2900856"/>
            <a:ext cx="2694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Age standardized rate</a:t>
            </a:r>
            <a:endParaRPr lang="en-US" sz="1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84041" y="5948640"/>
            <a:ext cx="2489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aseline="30000" dirty="0" smtClean="0"/>
              <a:t>1</a:t>
            </a:r>
            <a:r>
              <a:rPr lang="es-ES" sz="1000" dirty="0" smtClean="0"/>
              <a:t> EAPC: </a:t>
            </a:r>
            <a:r>
              <a:rPr lang="es-ES" sz="1000" dirty="0" err="1" smtClean="0"/>
              <a:t>Estimated</a:t>
            </a:r>
            <a:r>
              <a:rPr lang="es-ES" sz="1000" dirty="0" smtClean="0"/>
              <a:t> </a:t>
            </a:r>
            <a:r>
              <a:rPr lang="es-ES" sz="1000" dirty="0" err="1" smtClean="0"/>
              <a:t>annual</a:t>
            </a:r>
            <a:r>
              <a:rPr lang="es-ES" sz="1000" dirty="0" smtClean="0"/>
              <a:t> </a:t>
            </a:r>
            <a:r>
              <a:rPr lang="es-ES" sz="1000" dirty="0" err="1" smtClean="0"/>
              <a:t>percent</a:t>
            </a:r>
            <a:r>
              <a:rPr lang="es-ES" sz="1000" dirty="0" smtClean="0"/>
              <a:t> of </a:t>
            </a:r>
            <a:r>
              <a:rPr lang="es-ES" sz="1000" dirty="0" err="1" smtClean="0"/>
              <a:t>change</a:t>
            </a:r>
            <a:endParaRPr lang="es-ES" sz="1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258827" y="5610086"/>
            <a:ext cx="2694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Time period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3482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67</Words>
  <Application>Microsoft Office PowerPoint</Application>
  <PresentationFormat>Presentación en pantalla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ESTEVE COMAS</dc:creator>
  <cp:lastModifiedBy>Ingrid Ordas</cp:lastModifiedBy>
  <cp:revision>9</cp:revision>
  <dcterms:created xsi:type="dcterms:W3CDTF">2017-10-12T06:26:47Z</dcterms:created>
  <dcterms:modified xsi:type="dcterms:W3CDTF">2017-10-27T17:23:30Z</dcterms:modified>
</cp:coreProperties>
</file>