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9" r:id="rId2"/>
  </p:sldIdLst>
  <p:sldSz cx="7772400" cy="4572000"/>
  <p:notesSz cx="6858000" cy="9144000"/>
  <p:defaultTextStyle>
    <a:defPPr>
      <a:defRPr lang="en-US"/>
    </a:defPPr>
    <a:lvl1pPr marL="0" algn="l" defTabSz="592473" rtl="0" eaLnBrk="1" latinLnBrk="0" hangingPunct="1">
      <a:defRPr sz="1166" kern="1200">
        <a:solidFill>
          <a:schemeClr val="tx1"/>
        </a:solidFill>
        <a:latin typeface="+mn-lt"/>
        <a:ea typeface="+mn-ea"/>
        <a:cs typeface="+mn-cs"/>
      </a:defRPr>
    </a:lvl1pPr>
    <a:lvl2pPr marL="296236" algn="l" defTabSz="592473" rtl="0" eaLnBrk="1" latinLnBrk="0" hangingPunct="1">
      <a:defRPr sz="1166" kern="1200">
        <a:solidFill>
          <a:schemeClr val="tx1"/>
        </a:solidFill>
        <a:latin typeface="+mn-lt"/>
        <a:ea typeface="+mn-ea"/>
        <a:cs typeface="+mn-cs"/>
      </a:defRPr>
    </a:lvl2pPr>
    <a:lvl3pPr marL="592473" algn="l" defTabSz="592473" rtl="0" eaLnBrk="1" latinLnBrk="0" hangingPunct="1">
      <a:defRPr sz="1166" kern="1200">
        <a:solidFill>
          <a:schemeClr val="tx1"/>
        </a:solidFill>
        <a:latin typeface="+mn-lt"/>
        <a:ea typeface="+mn-ea"/>
        <a:cs typeface="+mn-cs"/>
      </a:defRPr>
    </a:lvl3pPr>
    <a:lvl4pPr marL="888707" algn="l" defTabSz="592473" rtl="0" eaLnBrk="1" latinLnBrk="0" hangingPunct="1">
      <a:defRPr sz="1166" kern="1200">
        <a:solidFill>
          <a:schemeClr val="tx1"/>
        </a:solidFill>
        <a:latin typeface="+mn-lt"/>
        <a:ea typeface="+mn-ea"/>
        <a:cs typeface="+mn-cs"/>
      </a:defRPr>
    </a:lvl4pPr>
    <a:lvl5pPr marL="1184943" algn="l" defTabSz="592473" rtl="0" eaLnBrk="1" latinLnBrk="0" hangingPunct="1">
      <a:defRPr sz="1166" kern="1200">
        <a:solidFill>
          <a:schemeClr val="tx1"/>
        </a:solidFill>
        <a:latin typeface="+mn-lt"/>
        <a:ea typeface="+mn-ea"/>
        <a:cs typeface="+mn-cs"/>
      </a:defRPr>
    </a:lvl5pPr>
    <a:lvl6pPr marL="1481180" algn="l" defTabSz="592473" rtl="0" eaLnBrk="1" latinLnBrk="0" hangingPunct="1">
      <a:defRPr sz="1166" kern="1200">
        <a:solidFill>
          <a:schemeClr val="tx1"/>
        </a:solidFill>
        <a:latin typeface="+mn-lt"/>
        <a:ea typeface="+mn-ea"/>
        <a:cs typeface="+mn-cs"/>
      </a:defRPr>
    </a:lvl6pPr>
    <a:lvl7pPr marL="1777416" algn="l" defTabSz="592473" rtl="0" eaLnBrk="1" latinLnBrk="0" hangingPunct="1">
      <a:defRPr sz="1166" kern="1200">
        <a:solidFill>
          <a:schemeClr val="tx1"/>
        </a:solidFill>
        <a:latin typeface="+mn-lt"/>
        <a:ea typeface="+mn-ea"/>
        <a:cs typeface="+mn-cs"/>
      </a:defRPr>
    </a:lvl7pPr>
    <a:lvl8pPr marL="2073653" algn="l" defTabSz="592473" rtl="0" eaLnBrk="1" latinLnBrk="0" hangingPunct="1">
      <a:defRPr sz="1166" kern="1200">
        <a:solidFill>
          <a:schemeClr val="tx1"/>
        </a:solidFill>
        <a:latin typeface="+mn-lt"/>
        <a:ea typeface="+mn-ea"/>
        <a:cs typeface="+mn-cs"/>
      </a:defRPr>
    </a:lvl8pPr>
    <a:lvl9pPr marL="2369887" algn="l" defTabSz="592473" rtl="0" eaLnBrk="1" latinLnBrk="0" hangingPunct="1">
      <a:defRPr sz="116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sumi Crews" initials="KC" lastIdx="6" clrIdx="0">
    <p:extLst>
      <p:ext uri="{19B8F6BF-5375-455C-9EA6-DF929625EA0E}">
        <p15:presenceInfo xmlns:p15="http://schemas.microsoft.com/office/powerpoint/2012/main" userId="S::kasumi.crews@pharmagenesis.com::1d09b7dc-4ca3-4ec3-97c4-f0b68d82d6a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9292"/>
    <a:srgbClr val="FFC000"/>
    <a:srgbClr val="DB312A"/>
    <a:srgbClr val="7F1B20"/>
    <a:srgbClr val="FFFFFF"/>
    <a:srgbClr val="515151"/>
    <a:srgbClr val="000000"/>
    <a:srgbClr val="E1E1E1"/>
    <a:srgbClr val="CBCBCB"/>
    <a:srgbClr val="3B4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75" autoAdjust="0"/>
    <p:restoredTop sz="94660"/>
  </p:normalViewPr>
  <p:slideViewPr>
    <p:cSldViewPr snapToGrid="0">
      <p:cViewPr varScale="1">
        <p:scale>
          <a:sx n="136" d="100"/>
          <a:sy n="136" d="100"/>
        </p:scale>
        <p:origin x="398" y="106"/>
      </p:cViewPr>
      <p:guideLst>
        <p:guide orient="horz" pos="1440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oleObject" Target="file:///C:\Users\kasumi.crews\AppData\Local\Microsoft\Windows\INetCache\Content.Outlook\3FZMI376\T3MPO-2%20figures.xlsx" TargetMode="External"/><Relationship Id="rId4" Type="http://schemas.openxmlformats.org/officeDocument/2006/relationships/image" Target="../media/image3.png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oleObject" Target="file:///C:\Users\kasumi.crews\AppData\Local\Microsoft\Windows\INetCache\Content.Outlook\3FZMI376\T3MPO-2%20figures.xlsx" TargetMode="External"/><Relationship Id="rId4" Type="http://schemas.openxmlformats.org/officeDocument/2006/relationships/image" Target="../media/image3.pn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160621145292794E-2"/>
          <c:y val="6.2252405206564797E-2"/>
          <c:w val="0.8449796688626271"/>
          <c:h val="0.790590937663288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'13 of 26 weeks'!$D$3</c:f>
              <c:strCache>
                <c:ptCount val="1"/>
                <c:pt idx="0">
                  <c:v>Placebo (n = 300)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'13 of 26 weeks'!$J$30:$J$32</c:f>
                <c:numCache>
                  <c:formatCode>General</c:formatCode>
                  <c:ptCount val="3"/>
                  <c:pt idx="0">
                    <c:v>2.4762269685955687</c:v>
                  </c:pt>
                  <c:pt idx="1">
                    <c:v>2.8284271247461903</c:v>
                  </c:pt>
                  <c:pt idx="2">
                    <c:v>2.6702059845637378</c:v>
                  </c:pt>
                </c:numCache>
              </c:numRef>
            </c:plus>
            <c:minus>
              <c:numRef>
                <c:f>'13 of 26 weeks'!$J$30:$J$32</c:f>
                <c:numCache>
                  <c:formatCode>General</c:formatCode>
                  <c:ptCount val="3"/>
                  <c:pt idx="0">
                    <c:v>2.4762269685955687</c:v>
                  </c:pt>
                  <c:pt idx="1">
                    <c:v>2.8284271247461903</c:v>
                  </c:pt>
                  <c:pt idx="2">
                    <c:v>2.6702059845637378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'13 of 26 weeks'!$C$4:$C$6</c:f>
              <c:strCache>
                <c:ptCount val="3"/>
                <c:pt idx="0">
                  <c:v>Combined</c:v>
                </c:pt>
                <c:pt idx="1">
                  <c:v>Abdominal pain</c:v>
                </c:pt>
                <c:pt idx="2">
                  <c:v>CSBM </c:v>
                </c:pt>
              </c:strCache>
            </c:strRef>
          </c:cat>
          <c:val>
            <c:numRef>
              <c:f>'13 of 26 weeks'!$D$4:$D$6</c:f>
              <c:numCache>
                <c:formatCode>0.0</c:formatCode>
                <c:ptCount val="3"/>
                <c:pt idx="0">
                  <c:v>24.333333333333336</c:v>
                </c:pt>
                <c:pt idx="1">
                  <c:v>40</c:v>
                </c:pt>
                <c:pt idx="2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E09-44E3-8DA0-E458FEC75CD5}"/>
            </c:ext>
          </c:extLst>
        </c:ser>
        <c:ser>
          <c:idx val="1"/>
          <c:order val="1"/>
          <c:tx>
            <c:strRef>
              <c:f>'13 of 26 weeks'!$E$3</c:f>
              <c:strCache>
                <c:ptCount val="1"/>
                <c:pt idx="0">
                  <c:v>Tenapanor 50 mg b.i.d. (n = 293)</c:v>
                </c:pt>
              </c:strCache>
            </c:strRef>
          </c:tx>
          <c:spPr>
            <a:blipFill>
              <a:blip xmlns:r="http://schemas.openxmlformats.org/officeDocument/2006/relationships" r:embed="rId4"/>
              <a:stretch>
                <a:fillRect/>
              </a:stretch>
            </a:blip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'13 of 26 weeks'!$J$33:$J$35</c:f>
                <c:numCache>
                  <c:formatCode>General</c:formatCode>
                  <c:ptCount val="3"/>
                  <c:pt idx="0">
                    <c:v>2.7955046800859149</c:v>
                  </c:pt>
                  <c:pt idx="1">
                    <c:v>2.9210078208419428</c:v>
                  </c:pt>
                  <c:pt idx="2">
                    <c:v>2.8764727641922718</c:v>
                  </c:pt>
                </c:numCache>
              </c:numRef>
            </c:plus>
            <c:minus>
              <c:numRef>
                <c:f>'13 of 26 weeks'!$J$33:$J$35</c:f>
                <c:numCache>
                  <c:formatCode>General</c:formatCode>
                  <c:ptCount val="3"/>
                  <c:pt idx="0">
                    <c:v>2.7955046800859149</c:v>
                  </c:pt>
                  <c:pt idx="1">
                    <c:v>2.9210078208419428</c:v>
                  </c:pt>
                  <c:pt idx="2">
                    <c:v>2.8764727641922718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'13 of 26 weeks'!$C$4:$C$6</c:f>
              <c:strCache>
                <c:ptCount val="3"/>
                <c:pt idx="0">
                  <c:v>Combined</c:v>
                </c:pt>
                <c:pt idx="1">
                  <c:v>Abdominal pain</c:v>
                </c:pt>
                <c:pt idx="2">
                  <c:v>CSBM </c:v>
                </c:pt>
              </c:strCache>
            </c:strRef>
          </c:cat>
          <c:val>
            <c:numRef>
              <c:f>'13 of 26 weeks'!$E$4:$E$6</c:f>
              <c:numCache>
                <c:formatCode>0.0</c:formatCode>
                <c:ptCount val="3"/>
                <c:pt idx="0">
                  <c:v>35.494880546075088</c:v>
                </c:pt>
                <c:pt idx="1">
                  <c:v>50.170648464163826</c:v>
                </c:pt>
                <c:pt idx="2">
                  <c:v>41.296928327645048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E09-44E3-8DA0-E458FEC75C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10"/>
        <c:axId val="469624472"/>
        <c:axId val="469617256"/>
      </c:barChart>
      <c:catAx>
        <c:axId val="469624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9617256"/>
        <c:crosses val="autoZero"/>
        <c:auto val="1"/>
        <c:lblAlgn val="ctr"/>
        <c:lblOffset val="100"/>
        <c:noMultiLvlLbl val="0"/>
      </c:catAx>
      <c:valAx>
        <c:axId val="46961725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9624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5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826090667244178E-2"/>
          <c:y val="3.4832628070308902E-2"/>
          <c:w val="0.83488724849404283"/>
          <c:h val="0.83475796425277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'6 of 12 weeks'!$F$1</c:f>
              <c:strCache>
                <c:ptCount val="1"/>
                <c:pt idx="0">
                  <c:v>Placebo b.i.d. (n = 300)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'6 of 12 weeks'!$K$31:$K$33</c:f>
                <c:numCache>
                  <c:formatCode>General</c:formatCode>
                  <c:ptCount val="3"/>
                  <c:pt idx="0">
                    <c:v>2.4551374706928324</c:v>
                  </c:pt>
                  <c:pt idx="1">
                    <c:v>2.8066053041589822</c:v>
                  </c:pt>
                  <c:pt idx="2">
                    <c:v>2.7209740902845803</c:v>
                  </c:pt>
                </c:numCache>
              </c:numRef>
            </c:plus>
            <c:minus>
              <c:numRef>
                <c:f>'6 of 12 weeks'!$K$31:$K$33</c:f>
                <c:numCache>
                  <c:formatCode>General</c:formatCode>
                  <c:ptCount val="3"/>
                  <c:pt idx="0">
                    <c:v>2.4551374706928324</c:v>
                  </c:pt>
                  <c:pt idx="1">
                    <c:v>2.8066053041589822</c:v>
                  </c:pt>
                  <c:pt idx="2">
                    <c:v>2.7209740902845803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'6 of 12 weeks'!$E$2:$E$4</c:f>
              <c:strCache>
                <c:ptCount val="3"/>
                <c:pt idx="0">
                  <c:v>Combined</c:v>
                </c:pt>
                <c:pt idx="1">
                  <c:v>Abdominal pain</c:v>
                </c:pt>
                <c:pt idx="2">
                  <c:v>CSBM</c:v>
                </c:pt>
              </c:strCache>
            </c:strRef>
          </c:cat>
          <c:val>
            <c:numRef>
              <c:f>'6 of 12 weeks'!$F$2:$F$4</c:f>
              <c:numCache>
                <c:formatCode>0.0</c:formatCode>
                <c:ptCount val="3"/>
                <c:pt idx="0">
                  <c:v>23.666666666666668</c:v>
                </c:pt>
                <c:pt idx="1">
                  <c:v>38.333333333333336</c:v>
                </c:pt>
                <c:pt idx="2">
                  <c:v>33.333333333333329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FC7-41E0-A10C-3903E09FF7EE}"/>
            </c:ext>
          </c:extLst>
        </c:ser>
        <c:ser>
          <c:idx val="1"/>
          <c:order val="1"/>
          <c:tx>
            <c:strRef>
              <c:f>'6 of 12 weeks'!$G$1</c:f>
              <c:strCache>
                <c:ptCount val="1"/>
                <c:pt idx="0">
                  <c:v>Tenapanor 50 mg b.i.d. (n = 293)</c:v>
                </c:pt>
              </c:strCache>
            </c:strRef>
          </c:tx>
          <c:spPr>
            <a:blipFill>
              <a:blip xmlns:r="http://schemas.openxmlformats.org/officeDocument/2006/relationships" r:embed="rId4"/>
              <a:stretch>
                <a:fillRect/>
              </a:stretch>
            </a:blip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'6 of 12 weeks'!$K$34:$K$36</c:f>
                <c:numCache>
                  <c:formatCode>General</c:formatCode>
                  <c:ptCount val="3"/>
                  <c:pt idx="0">
                    <c:v>2.8125450318730887</c:v>
                  </c:pt>
                  <c:pt idx="1">
                    <c:v>2.9210078208419428</c:v>
                  </c:pt>
                  <c:pt idx="2">
                    <c:v>2.917079281719333</c:v>
                  </c:pt>
                </c:numCache>
              </c:numRef>
            </c:plus>
            <c:minus>
              <c:numRef>
                <c:f>'6 of 12 weeks'!$K$34:$K$36</c:f>
                <c:numCache>
                  <c:formatCode>General</c:formatCode>
                  <c:ptCount val="3"/>
                  <c:pt idx="0">
                    <c:v>2.8125450318730887</c:v>
                  </c:pt>
                  <c:pt idx="1">
                    <c:v>2.9210078208419428</c:v>
                  </c:pt>
                  <c:pt idx="2">
                    <c:v>2.917079281719333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'6 of 12 weeks'!$E$2:$E$4</c:f>
              <c:strCache>
                <c:ptCount val="3"/>
                <c:pt idx="0">
                  <c:v>Combined</c:v>
                </c:pt>
                <c:pt idx="1">
                  <c:v>Abdominal pain</c:v>
                </c:pt>
                <c:pt idx="2">
                  <c:v>CSBM</c:v>
                </c:pt>
              </c:strCache>
            </c:strRef>
          </c:cat>
          <c:val>
            <c:numRef>
              <c:f>'6 of 12 weeks'!$G$2:$G$4</c:f>
              <c:numCache>
                <c:formatCode>0.0</c:formatCode>
                <c:ptCount val="3"/>
                <c:pt idx="0">
                  <c:v>36.518771331058019</c:v>
                </c:pt>
                <c:pt idx="1">
                  <c:v>49.829351535836174</c:v>
                </c:pt>
                <c:pt idx="2">
                  <c:v>47.44027303754266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FC7-41E0-A10C-3903E09FF7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10"/>
        <c:axId val="469624472"/>
        <c:axId val="469617256"/>
      </c:barChart>
      <c:catAx>
        <c:axId val="469624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9617256"/>
        <c:crosses val="autoZero"/>
        <c:auto val="1"/>
        <c:lblAlgn val="ctr"/>
        <c:lblOffset val="100"/>
        <c:noMultiLvlLbl val="0"/>
      </c:catAx>
      <c:valAx>
        <c:axId val="46961725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9624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5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550" y="748242"/>
            <a:ext cx="5829300" cy="1591733"/>
          </a:xfrm>
        </p:spPr>
        <p:txBody>
          <a:bodyPr anchor="b"/>
          <a:lstStyle>
            <a:lvl1pPr algn="ctr">
              <a:defRPr sz="38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2401359"/>
            <a:ext cx="5829300" cy="1103841"/>
          </a:xfrm>
        </p:spPr>
        <p:txBody>
          <a:bodyPr/>
          <a:lstStyle>
            <a:lvl1pPr marL="0" indent="0" algn="ctr">
              <a:buNone/>
              <a:defRPr sz="1530"/>
            </a:lvl1pPr>
            <a:lvl2pPr marL="291465" indent="0" algn="ctr">
              <a:buNone/>
              <a:defRPr sz="1275"/>
            </a:lvl2pPr>
            <a:lvl3pPr marL="582930" indent="0" algn="ctr">
              <a:buNone/>
              <a:defRPr sz="1148"/>
            </a:lvl3pPr>
            <a:lvl4pPr marL="874395" indent="0" algn="ctr">
              <a:buNone/>
              <a:defRPr sz="1020"/>
            </a:lvl4pPr>
            <a:lvl5pPr marL="1165860" indent="0" algn="ctr">
              <a:buNone/>
              <a:defRPr sz="1020"/>
            </a:lvl5pPr>
            <a:lvl6pPr marL="1457325" indent="0" algn="ctr">
              <a:buNone/>
              <a:defRPr sz="1020"/>
            </a:lvl6pPr>
            <a:lvl7pPr marL="1748790" indent="0" algn="ctr">
              <a:buNone/>
              <a:defRPr sz="1020"/>
            </a:lvl7pPr>
            <a:lvl8pPr marL="2040255" indent="0" algn="ctr">
              <a:buNone/>
              <a:defRPr sz="1020"/>
            </a:lvl8pPr>
            <a:lvl9pPr marL="2331720" indent="0" algn="ctr">
              <a:buNone/>
              <a:defRPr sz="10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9F39-EA0C-48D6-A8F9-A3750804D0BD}" type="datetimeFigureOut">
              <a:rPr lang="en-US" smtClean="0"/>
              <a:t>09-Sep-20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7138-8028-4CE2-B802-D6E21D6CB4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295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9F39-EA0C-48D6-A8F9-A3750804D0BD}" type="datetimeFigureOut">
              <a:rPr lang="en-US" smtClean="0"/>
              <a:t>09-Sep-20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7138-8028-4CE2-B802-D6E21D6CB4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166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243417"/>
            <a:ext cx="1675924" cy="387455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243417"/>
            <a:ext cx="4930616" cy="387455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9F39-EA0C-48D6-A8F9-A3750804D0BD}" type="datetimeFigureOut">
              <a:rPr lang="en-US" smtClean="0"/>
              <a:t>09-Sep-20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7138-8028-4CE2-B802-D6E21D6CB4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298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9F39-EA0C-48D6-A8F9-A3750804D0BD}" type="datetimeFigureOut">
              <a:rPr lang="en-US" smtClean="0"/>
              <a:t>09-Sep-20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7138-8028-4CE2-B802-D6E21D6CB4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950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4" y="1139826"/>
            <a:ext cx="6703695" cy="1901825"/>
          </a:xfrm>
        </p:spPr>
        <p:txBody>
          <a:bodyPr anchor="b"/>
          <a:lstStyle>
            <a:lvl1pPr>
              <a:defRPr sz="38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4" y="3059642"/>
            <a:ext cx="6703695" cy="1000125"/>
          </a:xfrm>
        </p:spPr>
        <p:txBody>
          <a:bodyPr/>
          <a:lstStyle>
            <a:lvl1pPr marL="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1pPr>
            <a:lvl2pPr marL="291465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2pPr>
            <a:lvl3pPr marL="582930" indent="0">
              <a:buNone/>
              <a:defRPr sz="1148">
                <a:solidFill>
                  <a:schemeClr val="tx1">
                    <a:tint val="75000"/>
                  </a:schemeClr>
                </a:solidFill>
              </a:defRPr>
            </a:lvl3pPr>
            <a:lvl4pPr marL="87439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4pPr>
            <a:lvl5pPr marL="116586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5pPr>
            <a:lvl6pPr marL="145732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6pPr>
            <a:lvl7pPr marL="174879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7pPr>
            <a:lvl8pPr marL="204025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8pPr>
            <a:lvl9pPr marL="233172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9F39-EA0C-48D6-A8F9-A3750804D0BD}" type="datetimeFigureOut">
              <a:rPr lang="en-US" smtClean="0"/>
              <a:t>09-Sep-20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7138-8028-4CE2-B802-D6E21D6CB4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05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1217083"/>
            <a:ext cx="3303270" cy="29008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1217083"/>
            <a:ext cx="3303270" cy="29008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9F39-EA0C-48D6-A8F9-A3750804D0BD}" type="datetimeFigureOut">
              <a:rPr lang="en-US" smtClean="0"/>
              <a:t>09-Sep-20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7138-8028-4CE2-B802-D6E21D6CB4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199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243417"/>
            <a:ext cx="6703695" cy="8837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5" y="1120775"/>
            <a:ext cx="3288089" cy="549275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5" y="1670050"/>
            <a:ext cx="3288089" cy="24563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1120775"/>
            <a:ext cx="3304282" cy="549275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1670050"/>
            <a:ext cx="3304282" cy="24563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9F39-EA0C-48D6-A8F9-A3750804D0BD}" type="datetimeFigureOut">
              <a:rPr lang="en-US" smtClean="0"/>
              <a:t>09-Sep-20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7138-8028-4CE2-B802-D6E21D6CB4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943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9F39-EA0C-48D6-A8F9-A3750804D0BD}" type="datetimeFigureOut">
              <a:rPr lang="en-US" smtClean="0"/>
              <a:t>09-Sep-20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7138-8028-4CE2-B802-D6E21D6CB4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254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9F39-EA0C-48D6-A8F9-A3750804D0BD}" type="datetimeFigureOut">
              <a:rPr lang="en-US" smtClean="0"/>
              <a:t>09-Sep-20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7138-8028-4CE2-B802-D6E21D6CB4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077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304800"/>
            <a:ext cx="2506801" cy="106680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658284"/>
            <a:ext cx="3934778" cy="3249083"/>
          </a:xfrm>
        </p:spPr>
        <p:txBody>
          <a:bodyPr/>
          <a:lstStyle>
            <a:lvl1pPr>
              <a:defRPr sz="2040"/>
            </a:lvl1pPr>
            <a:lvl2pPr>
              <a:defRPr sz="1785"/>
            </a:lvl2pPr>
            <a:lvl3pPr>
              <a:defRPr sz="1530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1371600"/>
            <a:ext cx="2506801" cy="254105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9F39-EA0C-48D6-A8F9-A3750804D0BD}" type="datetimeFigureOut">
              <a:rPr lang="en-US" smtClean="0"/>
              <a:t>09-Sep-20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7138-8028-4CE2-B802-D6E21D6CB4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813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304800"/>
            <a:ext cx="2506801" cy="106680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658284"/>
            <a:ext cx="3934778" cy="3249083"/>
          </a:xfrm>
        </p:spPr>
        <p:txBody>
          <a:bodyPr anchor="t"/>
          <a:lstStyle>
            <a:lvl1pPr marL="0" indent="0">
              <a:buNone/>
              <a:defRPr sz="2040"/>
            </a:lvl1pPr>
            <a:lvl2pPr marL="291465" indent="0">
              <a:buNone/>
              <a:defRPr sz="1785"/>
            </a:lvl2pPr>
            <a:lvl3pPr marL="582930" indent="0">
              <a:buNone/>
              <a:defRPr sz="1530"/>
            </a:lvl3pPr>
            <a:lvl4pPr marL="874395" indent="0">
              <a:buNone/>
              <a:defRPr sz="1275"/>
            </a:lvl4pPr>
            <a:lvl5pPr marL="1165860" indent="0">
              <a:buNone/>
              <a:defRPr sz="1275"/>
            </a:lvl5pPr>
            <a:lvl6pPr marL="1457325" indent="0">
              <a:buNone/>
              <a:defRPr sz="1275"/>
            </a:lvl6pPr>
            <a:lvl7pPr marL="1748790" indent="0">
              <a:buNone/>
              <a:defRPr sz="1275"/>
            </a:lvl7pPr>
            <a:lvl8pPr marL="2040255" indent="0">
              <a:buNone/>
              <a:defRPr sz="1275"/>
            </a:lvl8pPr>
            <a:lvl9pPr marL="2331720" indent="0">
              <a:buNone/>
              <a:defRPr sz="1275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1371600"/>
            <a:ext cx="2506801" cy="254105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9F39-EA0C-48D6-A8F9-A3750804D0BD}" type="datetimeFigureOut">
              <a:rPr lang="en-US" smtClean="0"/>
              <a:t>09-Sep-20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C7138-8028-4CE2-B802-D6E21D6CB4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083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243417"/>
            <a:ext cx="6703695" cy="883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1217083"/>
            <a:ext cx="6703695" cy="2900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4237567"/>
            <a:ext cx="174879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39F39-EA0C-48D6-A8F9-A3750804D0BD}" type="datetimeFigureOut">
              <a:rPr lang="en-US" smtClean="0"/>
              <a:t>09-Sep-20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4237567"/>
            <a:ext cx="2623185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4237567"/>
            <a:ext cx="174879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C7138-8028-4CE2-B802-D6E21D6CB4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29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2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4142344"/>
            <a:ext cx="585216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Chey et al. 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Am J Gastroenterol.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2020. </a:t>
            </a:r>
            <a:r>
              <a:rPr lang="en-US" sz="11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[doi]</a:t>
            </a:r>
          </a:p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b.i.d., twice daily; CSBM, complete spontaneous bowel movement; IBS-C, irritable bowel syndrome with constipation.</a:t>
            </a:r>
            <a:endParaRPr lang="en-US" sz="8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0"/>
            <a:ext cx="77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26-Week Phase 3 Trial of Tenapanor in IBS-C (T3MPO-2)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0" y="4076347"/>
            <a:ext cx="77724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1537DFC-57C9-4440-8F2D-1577B514C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569" y="4154784"/>
            <a:ext cx="1886004" cy="355042"/>
          </a:xfrm>
          <a:prstGeom prst="rect">
            <a:avLst/>
          </a:prstGeom>
        </p:spPr>
      </p:pic>
      <p:sp>
        <p:nvSpPr>
          <p:cNvPr id="185" name="Rectangle: Rounded Corners 184">
            <a:extLst>
              <a:ext uri="{FF2B5EF4-FFF2-40B4-BE49-F238E27FC236}">
                <a16:creationId xmlns:a16="http://schemas.microsoft.com/office/drawing/2014/main" id="{AB0EAD37-38F0-49F5-8682-9B11A5FADBA3}"/>
              </a:ext>
            </a:extLst>
          </p:cNvPr>
          <p:cNvSpPr/>
          <p:nvPr/>
        </p:nvSpPr>
        <p:spPr>
          <a:xfrm>
            <a:off x="127860" y="3105976"/>
            <a:ext cx="3015389" cy="831024"/>
          </a:xfrm>
          <a:prstGeom prst="roundRect">
            <a:avLst/>
          </a:prstGeom>
          <a:solidFill>
            <a:srgbClr val="FFC000"/>
          </a:solidFill>
          <a:ln w="28575">
            <a:noFill/>
          </a:ln>
        </p:spPr>
        <p:txBody>
          <a:bodyPr wrap="square" lIns="0" tIns="0" rIns="0" bIns="36000">
            <a:no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Tenapanor offers a potential new long-term treatment option for patients with IBS-C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9BD4117-EB48-429D-8532-3F5AC7E09763}"/>
              </a:ext>
            </a:extLst>
          </p:cNvPr>
          <p:cNvSpPr/>
          <p:nvPr/>
        </p:nvSpPr>
        <p:spPr>
          <a:xfrm>
            <a:off x="127860" y="529389"/>
            <a:ext cx="3015389" cy="829511"/>
          </a:xfrm>
          <a:prstGeom prst="roundRect">
            <a:avLst/>
          </a:prstGeom>
          <a:solidFill>
            <a:srgbClr val="7F1B20"/>
          </a:solidFill>
          <a:ln w="28575">
            <a:noFill/>
          </a:ln>
        </p:spPr>
        <p:txBody>
          <a:bodyPr wrap="square" lIns="0" tIns="0" rIns="0" bIns="36000">
            <a:no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Many patients with IBS-C have an unsatisfactory response to current medications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E5C2F85-BA78-491D-B998-AD4D70960905}"/>
              </a:ext>
            </a:extLst>
          </p:cNvPr>
          <p:cNvSpPr/>
          <p:nvPr/>
        </p:nvSpPr>
        <p:spPr>
          <a:xfrm>
            <a:off x="3294820" y="524008"/>
            <a:ext cx="12008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600" dirty="0">
                <a:solidFill>
                  <a:srgbClr val="DB312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Key results</a:t>
            </a:r>
            <a:endParaRPr lang="en-GB" sz="1600" dirty="0">
              <a:solidFill>
                <a:srgbClr val="DB31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D9C3669-F762-409D-8E83-F337ACA79789}"/>
              </a:ext>
            </a:extLst>
          </p:cNvPr>
          <p:cNvSpPr txBox="1"/>
          <p:nvPr/>
        </p:nvSpPr>
        <p:spPr>
          <a:xfrm>
            <a:off x="4665653" y="719612"/>
            <a:ext cx="1798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&lt; 0.05 vs placebo</a:t>
            </a:r>
            <a:endParaRPr lang="en-US" sz="12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BD387F-DCAE-4045-9C26-990D918FD485}"/>
              </a:ext>
            </a:extLst>
          </p:cNvPr>
          <p:cNvSpPr/>
          <p:nvPr/>
        </p:nvSpPr>
        <p:spPr>
          <a:xfrm>
            <a:off x="3263900" y="3124418"/>
            <a:ext cx="4356980" cy="830997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algn="ctr"/>
            <a:r>
              <a:rPr lang="en-US" sz="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Proportion of patients with a response in at least 6 of the first 12 weeks (a) </a:t>
            </a:r>
            <a:br>
              <a:rPr lang="en-US" sz="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 at least 13 of 26 weeks (b)</a:t>
            </a:r>
            <a:b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8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Combined response defined as an abdominal pain response and a CSBM response, </a:t>
            </a:r>
            <a:b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both in the same week. </a:t>
            </a:r>
            <a:r>
              <a:rPr lang="en-US" sz="8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Abdominal pain response defined as a decrease in </a:t>
            </a:r>
            <a:b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average weekly worst abdominal pain of ≥ 30.0% from baseline. </a:t>
            </a:r>
            <a:b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8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CSBM response defined as an increase of ≥ 1 weekly CSBM from baseline. </a:t>
            </a: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538F2B-D2DB-45BB-9EBB-66863E5FBCFB}"/>
              </a:ext>
            </a:extLst>
          </p:cNvPr>
          <p:cNvSpPr txBox="1"/>
          <p:nvPr/>
        </p:nvSpPr>
        <p:spPr>
          <a:xfrm>
            <a:off x="3263266" y="975672"/>
            <a:ext cx="437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(a)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E9440AB-56AE-41EC-9211-DD0CCB498749}"/>
              </a:ext>
            </a:extLst>
          </p:cNvPr>
          <p:cNvSpPr/>
          <p:nvPr/>
        </p:nvSpPr>
        <p:spPr>
          <a:xfrm>
            <a:off x="127860" y="1679351"/>
            <a:ext cx="3015389" cy="1082900"/>
          </a:xfrm>
          <a:prstGeom prst="roundRect">
            <a:avLst/>
          </a:prstGeom>
          <a:solidFill>
            <a:srgbClr val="DB312A"/>
          </a:solidFill>
          <a:ln w="28575">
            <a:noFill/>
          </a:ln>
        </p:spPr>
        <p:txBody>
          <a:bodyPr wrap="square" lIns="0" tIns="0" rIns="0" bIns="36000">
            <a:no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placebo-controlled trial assessed the efficacy and safety of tenapanor 50 mg b.i.d. for the treatment of IBS-C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05891A3-6674-41BC-AD2C-0605023C6E27}"/>
              </a:ext>
            </a:extLst>
          </p:cNvPr>
          <p:cNvSpPr/>
          <p:nvPr/>
        </p:nvSpPr>
        <p:spPr>
          <a:xfrm>
            <a:off x="3263900" y="529389"/>
            <a:ext cx="4374290" cy="3428722"/>
          </a:xfrm>
          <a:prstGeom prst="roundRect">
            <a:avLst>
              <a:gd name="adj" fmla="val 3703"/>
            </a:avLst>
          </a:prstGeom>
          <a:noFill/>
          <a:ln w="28575">
            <a:solidFill>
              <a:srgbClr val="DB312A"/>
            </a:solidFill>
          </a:ln>
        </p:spPr>
        <p:txBody>
          <a:bodyPr wrap="square" lIns="0" tIns="0" rIns="0" bIns="36000">
            <a:noAutofit/>
          </a:bodyPr>
          <a:lstStyle/>
          <a:p>
            <a:pPr algn="ctr"/>
            <a:endParaRPr lang="en-GB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B13FF57-809A-4C23-B0AF-D5191BC8EAAA}"/>
              </a:ext>
            </a:extLst>
          </p:cNvPr>
          <p:cNvCxnSpPr>
            <a:cxnSpLocks/>
            <a:stCxn id="20" idx="0"/>
            <a:endCxn id="17" idx="2"/>
          </p:cNvCxnSpPr>
          <p:nvPr/>
        </p:nvCxnSpPr>
        <p:spPr>
          <a:xfrm flipV="1">
            <a:off x="1635555" y="1358900"/>
            <a:ext cx="0" cy="320451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93C6788-C859-47DC-9478-C2D44E538F76}"/>
              </a:ext>
            </a:extLst>
          </p:cNvPr>
          <p:cNvCxnSpPr>
            <a:cxnSpLocks/>
            <a:stCxn id="185" idx="0"/>
            <a:endCxn id="20" idx="2"/>
          </p:cNvCxnSpPr>
          <p:nvPr/>
        </p:nvCxnSpPr>
        <p:spPr>
          <a:xfrm flipV="1">
            <a:off x="1635555" y="2762251"/>
            <a:ext cx="0" cy="34372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04D82972-C012-478F-BD95-4EA63E750389}"/>
              </a:ext>
            </a:extLst>
          </p:cNvPr>
          <p:cNvSpPr txBox="1"/>
          <p:nvPr/>
        </p:nvSpPr>
        <p:spPr>
          <a:xfrm>
            <a:off x="3278253" y="1993945"/>
            <a:ext cx="4074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(b)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B7CAFB40-A74A-4068-B020-7F0E8FFBF2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2376820"/>
              </p:ext>
            </p:extLst>
          </p:nvPr>
        </p:nvGraphicFramePr>
        <p:xfrm>
          <a:off x="3667211" y="2080261"/>
          <a:ext cx="3933739" cy="1043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Rectangle 31">
            <a:extLst>
              <a:ext uri="{FF2B5EF4-FFF2-40B4-BE49-F238E27FC236}">
                <a16:creationId xmlns:a16="http://schemas.microsoft.com/office/drawing/2014/main" id="{A885547E-1AF0-4D3D-8C68-48766081C02B}"/>
              </a:ext>
            </a:extLst>
          </p:cNvPr>
          <p:cNvSpPr/>
          <p:nvPr/>
        </p:nvSpPr>
        <p:spPr>
          <a:xfrm rot="16200000">
            <a:off x="3261458" y="2432948"/>
            <a:ext cx="587558" cy="246221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pPr algn="ctr"/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Responder </a:t>
            </a:r>
            <a:b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rate (%)</a:t>
            </a: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4B8CCF9-C434-4CEF-9E1C-967FCCE71B3D}"/>
              </a:ext>
            </a:extLst>
          </p:cNvPr>
          <p:cNvSpPr/>
          <p:nvPr/>
        </p:nvSpPr>
        <p:spPr>
          <a:xfrm>
            <a:off x="4182984" y="2996521"/>
            <a:ext cx="587558" cy="123111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pPr algn="ctr"/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Combined</a:t>
            </a:r>
            <a:r>
              <a:rPr lang="en-US" sz="8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endParaRPr lang="en-GB" sz="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801BA74-E989-402B-B10B-E347D57A0535}"/>
              </a:ext>
            </a:extLst>
          </p:cNvPr>
          <p:cNvSpPr/>
          <p:nvPr/>
        </p:nvSpPr>
        <p:spPr>
          <a:xfrm>
            <a:off x="5152447" y="2996521"/>
            <a:ext cx="874415" cy="123111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pPr algn="ctr"/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Abdominal pain</a:t>
            </a:r>
            <a:r>
              <a:rPr lang="en-US" sz="8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endParaRPr lang="en-GB" sz="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FEA05F8-8E91-4198-B227-7E7A73B47D53}"/>
              </a:ext>
            </a:extLst>
          </p:cNvPr>
          <p:cNvSpPr/>
          <p:nvPr/>
        </p:nvSpPr>
        <p:spPr>
          <a:xfrm>
            <a:off x="6258316" y="2996521"/>
            <a:ext cx="874415" cy="123111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pPr algn="ctr"/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CSBM</a:t>
            </a:r>
            <a:r>
              <a:rPr lang="en-US" sz="8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endParaRPr lang="en-GB" sz="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5" name="Chart 44">
            <a:extLst>
              <a:ext uri="{FF2B5EF4-FFF2-40B4-BE49-F238E27FC236}">
                <a16:creationId xmlns:a16="http://schemas.microsoft.com/office/drawing/2014/main" id="{BF66A54D-EE03-4656-A191-294A6CE000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9561948"/>
              </p:ext>
            </p:extLst>
          </p:nvPr>
        </p:nvGraphicFramePr>
        <p:xfrm>
          <a:off x="3671888" y="1066801"/>
          <a:ext cx="3979862" cy="1097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6" name="Rectangle 45">
            <a:extLst>
              <a:ext uri="{FF2B5EF4-FFF2-40B4-BE49-F238E27FC236}">
                <a16:creationId xmlns:a16="http://schemas.microsoft.com/office/drawing/2014/main" id="{B140E2C8-260D-417A-A242-C2A2B0B8BF73}"/>
              </a:ext>
            </a:extLst>
          </p:cNvPr>
          <p:cNvSpPr/>
          <p:nvPr/>
        </p:nvSpPr>
        <p:spPr>
          <a:xfrm rot="16200000">
            <a:off x="3261458" y="1410918"/>
            <a:ext cx="587558" cy="246221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pPr algn="ctr"/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Responder </a:t>
            </a:r>
            <a:b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rate (%)</a:t>
            </a: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2888F8A-A30F-4C06-9E73-73F7A9E34DE0}"/>
              </a:ext>
            </a:extLst>
          </p:cNvPr>
          <p:cNvSpPr/>
          <p:nvPr/>
        </p:nvSpPr>
        <p:spPr>
          <a:xfrm>
            <a:off x="4182984" y="1986616"/>
            <a:ext cx="587558" cy="123111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pPr algn="ctr"/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Combined</a:t>
            </a:r>
            <a:r>
              <a:rPr lang="en-US" sz="8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endParaRPr lang="en-GB" sz="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550429C-E64B-4F67-9D8B-5A4584A136B8}"/>
              </a:ext>
            </a:extLst>
          </p:cNvPr>
          <p:cNvSpPr/>
          <p:nvPr/>
        </p:nvSpPr>
        <p:spPr>
          <a:xfrm>
            <a:off x="5152447" y="1986616"/>
            <a:ext cx="874415" cy="123111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pPr algn="ctr"/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Abdominal pain</a:t>
            </a:r>
            <a:r>
              <a:rPr lang="en-US" sz="8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endParaRPr lang="en-GB" sz="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6CD32D2-017C-415E-934B-B1CE9EA595DA}"/>
              </a:ext>
            </a:extLst>
          </p:cNvPr>
          <p:cNvSpPr/>
          <p:nvPr/>
        </p:nvSpPr>
        <p:spPr>
          <a:xfrm>
            <a:off x="6258316" y="1986616"/>
            <a:ext cx="874415" cy="123111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pPr algn="ctr"/>
            <a:r>
              <a:rPr lang="en-U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CSBM</a:t>
            </a:r>
            <a:r>
              <a:rPr lang="en-US" sz="8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endParaRPr lang="en-GB" sz="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053830-4EFB-47B5-9501-18B53FC5FE70}"/>
              </a:ext>
            </a:extLst>
          </p:cNvPr>
          <p:cNvGrpSpPr/>
          <p:nvPr/>
        </p:nvGrpSpPr>
        <p:grpSpPr>
          <a:xfrm>
            <a:off x="4038020" y="936720"/>
            <a:ext cx="3207359" cy="215444"/>
            <a:chOff x="3580770" y="-238256"/>
            <a:chExt cx="3207359" cy="215444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72123E8-BA41-4AAA-BB88-6390A6F64590}"/>
                </a:ext>
              </a:extLst>
            </p:cNvPr>
            <p:cNvSpPr txBox="1"/>
            <p:nvPr/>
          </p:nvSpPr>
          <p:spPr>
            <a:xfrm>
              <a:off x="3667211" y="-238256"/>
              <a:ext cx="312091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Placebo b.i.d. (n = 300)            Tenapanor 50 mg b.i.d. (n = 293)</a:t>
              </a:r>
              <a:endParaRPr lang="en-US" sz="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A7F5F32-D755-4CA0-9745-54652070FB40}"/>
                </a:ext>
              </a:extLst>
            </p:cNvPr>
            <p:cNvSpPr/>
            <p:nvPr/>
          </p:nvSpPr>
          <p:spPr>
            <a:xfrm>
              <a:off x="4983159" y="-193978"/>
              <a:ext cx="126889" cy="12688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288B7E4-83D5-4A1D-8C3E-9CF7115E98CE}"/>
                </a:ext>
              </a:extLst>
            </p:cNvPr>
            <p:cNvSpPr/>
            <p:nvPr/>
          </p:nvSpPr>
          <p:spPr>
            <a:xfrm>
              <a:off x="3580770" y="-193978"/>
              <a:ext cx="126889" cy="126889"/>
            </a:xfrm>
            <a:prstGeom prst="rect">
              <a:avLst/>
            </a:prstGeom>
            <a:solidFill>
              <a:srgbClr val="9292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44030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1620</TotalTime>
  <Words>148</Words>
  <Application>Microsoft Office PowerPoint</Application>
  <PresentationFormat>Custom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Lindsey Topp</dc:creator>
  <cp:lastModifiedBy>Svetha Sankar</cp:lastModifiedBy>
  <cp:revision>79</cp:revision>
  <dcterms:created xsi:type="dcterms:W3CDTF">2018-03-09T18:47:47Z</dcterms:created>
  <dcterms:modified xsi:type="dcterms:W3CDTF">2020-09-09T00:24:10Z</dcterms:modified>
</cp:coreProperties>
</file>