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7" r:id="rId2"/>
  </p:sldIdLst>
  <p:sldSz cx="7772400" cy="4572000"/>
  <p:notesSz cx="6858000" cy="9144000"/>
  <p:defaultTextStyle>
    <a:defPPr>
      <a:defRPr lang="en-US"/>
    </a:defPPr>
    <a:lvl1pPr marL="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1pPr>
    <a:lvl2pPr marL="29623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2pPr>
    <a:lvl3pPr marL="59247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3pPr>
    <a:lvl4pPr marL="88870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4pPr>
    <a:lvl5pPr marL="118494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5pPr>
    <a:lvl6pPr marL="148118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6pPr>
    <a:lvl7pPr marL="177741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7pPr>
    <a:lvl8pPr marL="207365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8pPr>
    <a:lvl9pPr marL="236988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CBCBCB"/>
    <a:srgbClr val="929292"/>
    <a:srgbClr val="515151"/>
    <a:srgbClr val="000000"/>
    <a:srgbClr val="7F1B20"/>
    <a:srgbClr val="3B4E5A"/>
    <a:srgbClr val="DB31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7097"/>
  </p:normalViewPr>
  <p:slideViewPr>
    <p:cSldViewPr snapToGrid="0">
      <p:cViewPr varScale="1">
        <p:scale>
          <a:sx n="193" d="100"/>
          <a:sy n="193" d="100"/>
        </p:scale>
        <p:origin x="1328" y="176"/>
      </p:cViewPr>
      <p:guideLst>
        <p:guide orient="horz" pos="1440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C555A-4EB8-8F4E-A025-DB597D0413E5}" type="datetimeFigureOut">
              <a:rPr kumimoji="1" lang="zh-CN" altLang="en-US" smtClean="0"/>
              <a:t>2020/10/24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1143000"/>
            <a:ext cx="5245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4403-9A0D-2440-8E13-71F16750B8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766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748242"/>
            <a:ext cx="5829300" cy="159173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401359"/>
            <a:ext cx="5829300" cy="110384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43417"/>
            <a:ext cx="1675924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43417"/>
            <a:ext cx="4930616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1139826"/>
            <a:ext cx="6703695" cy="1901825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3059642"/>
            <a:ext cx="6703695" cy="1000125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43417"/>
            <a:ext cx="6703695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1120775"/>
            <a:ext cx="3288089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1670050"/>
            <a:ext cx="3288089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120775"/>
            <a:ext cx="3304282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670050"/>
            <a:ext cx="3304282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5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658284"/>
            <a:ext cx="3934778" cy="32490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658284"/>
            <a:ext cx="3934778" cy="3249083"/>
          </a:xfrm>
        </p:spPr>
        <p:txBody>
          <a:bodyPr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43417"/>
            <a:ext cx="6703695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217083"/>
            <a:ext cx="6703695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9F39-EA0C-48D6-A8F9-A3750804D0BD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237567"/>
            <a:ext cx="262318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thenounproject.com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hyperlink" Target="https://doi.org/10.14309/ajg.0000000000000620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t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5">
            <a:extLst>
              <a:ext uri="{FF2B5EF4-FFF2-40B4-BE49-F238E27FC236}">
                <a16:creationId xmlns:a16="http://schemas.microsoft.com/office/drawing/2014/main" id="{8AEBBBBD-DA14-3744-9549-68989AB7DB68}"/>
              </a:ext>
            </a:extLst>
          </p:cNvPr>
          <p:cNvSpPr/>
          <p:nvPr/>
        </p:nvSpPr>
        <p:spPr>
          <a:xfrm>
            <a:off x="5218" y="780419"/>
            <a:ext cx="2498035" cy="317525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6E27A7A3-AB17-474B-ADF6-D53831EA4514}"/>
              </a:ext>
            </a:extLst>
          </p:cNvPr>
          <p:cNvSpPr/>
          <p:nvPr/>
        </p:nvSpPr>
        <p:spPr>
          <a:xfrm>
            <a:off x="2332903" y="780426"/>
            <a:ext cx="2835966" cy="3175251"/>
          </a:xfrm>
          <a:prstGeom prst="rect">
            <a:avLst/>
          </a:prstGeom>
          <a:solidFill>
            <a:srgbClr val="E1E1E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42344"/>
            <a:ext cx="5489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] et al.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Am J Gastroenterol.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[2020]. [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dirty="0">
                <a:hlinkClick r:id="rId2"/>
              </a:rPr>
              <a:t>10.14309/ajg.0000000000000620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All icons above are from [</a:t>
            </a:r>
            <a:r>
              <a:rPr lang="en-US" altLang="zh-CN" sz="800" u="sng" dirty="0">
                <a:hlinkClick r:id="rId3"/>
              </a:rPr>
              <a:t>https://thenounproject.com/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Characteristics of COVID-19 Patients With Digestive Symptoms in Hubei, China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076347"/>
            <a:ext cx="7772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537DFC-57C9-4440-8F2D-1577B514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69" y="4154784"/>
            <a:ext cx="1886004" cy="35504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9D7CA59-1BD7-2B49-9504-E3C227B6516D}"/>
              </a:ext>
            </a:extLst>
          </p:cNvPr>
          <p:cNvSpPr txBox="1"/>
          <p:nvPr/>
        </p:nvSpPr>
        <p:spPr>
          <a:xfrm>
            <a:off x="2156142" y="795404"/>
            <a:ext cx="283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103 patients (50.5%) with digestive symptoms get: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7E7BA7-13D6-0C4B-9E0E-488939A26D8B}"/>
              </a:ext>
            </a:extLst>
          </p:cNvPr>
          <p:cNvSpPr txBox="1"/>
          <p:nvPr/>
        </p:nvSpPr>
        <p:spPr>
          <a:xfrm>
            <a:off x="346750" y="1926081"/>
            <a:ext cx="1538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n=204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8910E1-F2B8-FB41-8F75-405B0CBEEAFC}"/>
              </a:ext>
            </a:extLst>
          </p:cNvPr>
          <p:cNvSpPr txBox="1"/>
          <p:nvPr/>
        </p:nvSpPr>
        <p:spPr>
          <a:xfrm>
            <a:off x="109028" y="2440640"/>
            <a:ext cx="206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 3 hospitals from JAN 18 to FEB 28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D8D8DA-49A1-5E49-B35A-B1AD7A4D97F2}"/>
              </a:ext>
            </a:extLst>
          </p:cNvPr>
          <p:cNvSpPr txBox="1"/>
          <p:nvPr/>
        </p:nvSpPr>
        <p:spPr>
          <a:xfrm>
            <a:off x="-37194" y="796956"/>
            <a:ext cx="242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Digestive symptoms are common in patients with COVID-19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图片包含 形状&#10;&#10;描述已自动生成">
            <a:extLst>
              <a:ext uri="{FF2B5EF4-FFF2-40B4-BE49-F238E27FC236}">
                <a16:creationId xmlns:a16="http://schemas.microsoft.com/office/drawing/2014/main" id="{5671CC35-3C58-8F4F-9C9E-07F79893BB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062"/>
          <a:stretch/>
        </p:blipFill>
        <p:spPr>
          <a:xfrm>
            <a:off x="790153" y="3266375"/>
            <a:ext cx="607591" cy="528227"/>
          </a:xfrm>
          <a:prstGeom prst="rect">
            <a:avLst/>
          </a:prstGeom>
        </p:spPr>
      </p:pic>
      <p:pic>
        <p:nvPicPr>
          <p:cNvPr id="13" name="图片 12" descr="图片包含 形状&#10;&#10;描述已自动生成">
            <a:extLst>
              <a:ext uri="{FF2B5EF4-FFF2-40B4-BE49-F238E27FC236}">
                <a16:creationId xmlns:a16="http://schemas.microsoft.com/office/drawing/2014/main" id="{81EB143E-14A6-C14F-8E78-9549AD06E9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897"/>
          <a:stretch/>
        </p:blipFill>
        <p:spPr>
          <a:xfrm>
            <a:off x="4189775" y="1653414"/>
            <a:ext cx="754365" cy="649536"/>
          </a:xfrm>
          <a:prstGeom prst="rect">
            <a:avLst/>
          </a:prstGeom>
        </p:spPr>
      </p:pic>
      <p:pic>
        <p:nvPicPr>
          <p:cNvPr id="15" name="图片 14" descr="图片包含 形状&#10;&#10;描述已自动生成">
            <a:extLst>
              <a:ext uri="{FF2B5EF4-FFF2-40B4-BE49-F238E27FC236}">
                <a16:creationId xmlns:a16="http://schemas.microsoft.com/office/drawing/2014/main" id="{760A5CD7-ED3F-BC4B-8B71-034BF07997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480"/>
          <a:stretch/>
        </p:blipFill>
        <p:spPr>
          <a:xfrm>
            <a:off x="1612836" y="1800696"/>
            <a:ext cx="610529" cy="52822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70531FF-16C9-AB4B-B7DC-3D0900F0D8CA}"/>
              </a:ext>
            </a:extLst>
          </p:cNvPr>
          <p:cNvSpPr txBox="1"/>
          <p:nvPr/>
        </p:nvSpPr>
        <p:spPr>
          <a:xfrm>
            <a:off x="2240993" y="1653414"/>
            <a:ext cx="224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Longer hospital stay</a:t>
            </a:r>
          </a:p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9.0 days vs 7.3 days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2708FAE-7386-4841-A509-4FCF1904B1AC}"/>
              </a:ext>
            </a:extLst>
          </p:cNvPr>
          <p:cNvSpPr txBox="1"/>
          <p:nvPr/>
        </p:nvSpPr>
        <p:spPr>
          <a:xfrm>
            <a:off x="2262646" y="3146412"/>
            <a:ext cx="154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Higher liver enzyme levels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5C6116B-6B79-DE4D-B895-5DFA27B36EF3}"/>
              </a:ext>
            </a:extLst>
          </p:cNvPr>
          <p:cNvSpPr txBox="1"/>
          <p:nvPr/>
        </p:nvSpPr>
        <p:spPr>
          <a:xfrm>
            <a:off x="3003279" y="2415656"/>
            <a:ext cx="19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More antimicrobial treatment</a:t>
            </a:r>
          </a:p>
        </p:txBody>
      </p:sp>
      <p:pic>
        <p:nvPicPr>
          <p:cNvPr id="25" name="图片 24" descr="图片包含 形状&#10;&#10;描述已自动生成">
            <a:extLst>
              <a:ext uri="{FF2B5EF4-FFF2-40B4-BE49-F238E27FC236}">
                <a16:creationId xmlns:a16="http://schemas.microsoft.com/office/drawing/2014/main" id="{BA2D54ED-92E3-2E45-9CA2-43D6756FD8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241"/>
          <a:stretch/>
        </p:blipFill>
        <p:spPr>
          <a:xfrm>
            <a:off x="2313307" y="2384651"/>
            <a:ext cx="869849" cy="754666"/>
          </a:xfrm>
          <a:prstGeom prst="rect">
            <a:avLst/>
          </a:prstGeom>
        </p:spPr>
      </p:pic>
      <p:pic>
        <p:nvPicPr>
          <p:cNvPr id="27" name="图片 26" descr="图片包含 形状&#10;&#10;描述已自动生成">
            <a:extLst>
              <a:ext uri="{FF2B5EF4-FFF2-40B4-BE49-F238E27FC236}">
                <a16:creationId xmlns:a16="http://schemas.microsoft.com/office/drawing/2014/main" id="{507BE2AB-ADC9-D546-B09D-BDBF112822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5732"/>
          <a:stretch/>
        </p:blipFill>
        <p:spPr>
          <a:xfrm>
            <a:off x="3746826" y="2999120"/>
            <a:ext cx="977903" cy="824058"/>
          </a:xfrm>
          <a:prstGeom prst="rect">
            <a:avLst/>
          </a:prstGeom>
        </p:spPr>
      </p:pic>
      <p:pic>
        <p:nvPicPr>
          <p:cNvPr id="29" name="图片 28" descr="图片包含 形状&#10;&#10;描述已自动生成">
            <a:extLst>
              <a:ext uri="{FF2B5EF4-FFF2-40B4-BE49-F238E27FC236}">
                <a16:creationId xmlns:a16="http://schemas.microsoft.com/office/drawing/2014/main" id="{051FD91F-A7D6-DF42-A7D5-3B72D17AF6B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5107"/>
          <a:stretch/>
        </p:blipFill>
        <p:spPr>
          <a:xfrm>
            <a:off x="38594" y="1777622"/>
            <a:ext cx="676085" cy="573948"/>
          </a:xfrm>
          <a:prstGeom prst="rect">
            <a:avLst/>
          </a:prstGeom>
        </p:spPr>
      </p:pic>
      <p:pic>
        <p:nvPicPr>
          <p:cNvPr id="17" name="图片 16" descr="图片包含 形状&#10;&#10;描述已自动生成">
            <a:extLst>
              <a:ext uri="{FF2B5EF4-FFF2-40B4-BE49-F238E27FC236}">
                <a16:creationId xmlns:a16="http://schemas.microsoft.com/office/drawing/2014/main" id="{A5BA876E-5277-174C-A54D-144AA415C2D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5025"/>
          <a:stretch/>
        </p:blipFill>
        <p:spPr>
          <a:xfrm>
            <a:off x="5349132" y="2727954"/>
            <a:ext cx="640120" cy="479927"/>
          </a:xfrm>
          <a:prstGeom prst="rect">
            <a:avLst/>
          </a:prstGeom>
        </p:spPr>
      </p:pic>
      <p:pic>
        <p:nvPicPr>
          <p:cNvPr id="28" name="图片 27" descr="图片包含 形状&#10;&#10;描述已自动生成">
            <a:extLst>
              <a:ext uri="{FF2B5EF4-FFF2-40B4-BE49-F238E27FC236}">
                <a16:creationId xmlns:a16="http://schemas.microsoft.com/office/drawing/2014/main" id="{976F939B-9484-0A4A-89AB-67848BE69F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480"/>
          <a:stretch/>
        </p:blipFill>
        <p:spPr>
          <a:xfrm>
            <a:off x="5363928" y="1887500"/>
            <a:ext cx="610529" cy="52822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FC0CBE53-D531-C541-AEDA-6F68426A04E0}"/>
              </a:ext>
            </a:extLst>
          </p:cNvPr>
          <p:cNvSpPr txBox="1"/>
          <p:nvPr/>
        </p:nvSpPr>
        <p:spPr>
          <a:xfrm>
            <a:off x="5889127" y="1999178"/>
            <a:ext cx="141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</p:txBody>
      </p:sp>
      <p:cxnSp>
        <p:nvCxnSpPr>
          <p:cNvPr id="32" name="Straight Arrow Connector 23">
            <a:extLst>
              <a:ext uri="{FF2B5EF4-FFF2-40B4-BE49-F238E27FC236}">
                <a16:creationId xmlns:a16="http://schemas.microsoft.com/office/drawing/2014/main" id="{D2D38510-B3B0-E44E-B4F3-1F026ACBE457}"/>
              </a:ext>
            </a:extLst>
          </p:cNvPr>
          <p:cNvCxnSpPr>
            <a:cxnSpLocks/>
          </p:cNvCxnSpPr>
          <p:nvPr/>
        </p:nvCxnSpPr>
        <p:spPr>
          <a:xfrm>
            <a:off x="5655351" y="2415727"/>
            <a:ext cx="0" cy="392965"/>
          </a:xfrm>
          <a:prstGeom prst="straightConnector1">
            <a:avLst/>
          </a:prstGeom>
          <a:ln w="222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F5C85495-B2CC-C14B-A475-5082FE1FA78D}"/>
              </a:ext>
            </a:extLst>
          </p:cNvPr>
          <p:cNvSpPr txBox="1"/>
          <p:nvPr/>
        </p:nvSpPr>
        <p:spPr>
          <a:xfrm>
            <a:off x="5423359" y="3123409"/>
            <a:ext cx="72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ACE2</a:t>
            </a:r>
          </a:p>
        </p:txBody>
      </p:sp>
      <p:pic>
        <p:nvPicPr>
          <p:cNvPr id="35" name="图片 34" descr="图片包含 形状&#10;&#10;描述已自动生成">
            <a:extLst>
              <a:ext uri="{FF2B5EF4-FFF2-40B4-BE49-F238E27FC236}">
                <a16:creationId xmlns:a16="http://schemas.microsoft.com/office/drawing/2014/main" id="{27363A95-D3AD-B245-BB1B-E1FB5D01D1F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568" r="11532" b="18006"/>
          <a:stretch/>
        </p:blipFill>
        <p:spPr>
          <a:xfrm>
            <a:off x="7053901" y="2704620"/>
            <a:ext cx="699434" cy="717770"/>
          </a:xfrm>
          <a:prstGeom prst="rect">
            <a:avLst/>
          </a:prstGeom>
        </p:spPr>
      </p:pic>
      <p:cxnSp>
        <p:nvCxnSpPr>
          <p:cNvPr id="36" name="Straight Arrow Connector 19">
            <a:extLst>
              <a:ext uri="{FF2B5EF4-FFF2-40B4-BE49-F238E27FC236}">
                <a16:creationId xmlns:a16="http://schemas.microsoft.com/office/drawing/2014/main" id="{714AD0EA-6CD1-AE44-B1F3-05544E88B01A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5955296" y="2847724"/>
            <a:ext cx="200182" cy="18883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19">
            <a:extLst>
              <a:ext uri="{FF2B5EF4-FFF2-40B4-BE49-F238E27FC236}">
                <a16:creationId xmlns:a16="http://schemas.microsoft.com/office/drawing/2014/main" id="{5FBCF5BF-B4D7-DD45-A981-3CF5B2AF0BC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6754543" y="2847724"/>
            <a:ext cx="255531" cy="2027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图片 40" descr="图片包含 形状&#10;&#10;描述已自动生成">
            <a:extLst>
              <a:ext uri="{FF2B5EF4-FFF2-40B4-BE49-F238E27FC236}">
                <a16:creationId xmlns:a16="http://schemas.microsoft.com/office/drawing/2014/main" id="{ABEA9C67-5A33-D749-954E-D68C8006EA1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615" t="12701" r="21172" b="13698"/>
          <a:stretch/>
        </p:blipFill>
        <p:spPr>
          <a:xfrm>
            <a:off x="6155478" y="2487567"/>
            <a:ext cx="599065" cy="720314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0AD47E92-73D2-1D49-8FD6-E3A0D3B307BD}"/>
              </a:ext>
            </a:extLst>
          </p:cNvPr>
          <p:cNvSpPr txBox="1"/>
          <p:nvPr/>
        </p:nvSpPr>
        <p:spPr>
          <a:xfrm>
            <a:off x="6147761" y="3079039"/>
            <a:ext cx="113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Liver cells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06CD1A93-17FC-4C26-9367-C467B11618F5}"/>
              </a:ext>
            </a:extLst>
          </p:cNvPr>
          <p:cNvSpPr/>
          <p:nvPr/>
        </p:nvSpPr>
        <p:spPr>
          <a:xfrm>
            <a:off x="4860469" y="785121"/>
            <a:ext cx="2906712" cy="3175258"/>
          </a:xfrm>
          <a:prstGeom prst="rect">
            <a:avLst/>
          </a:prstGeom>
          <a:solidFill>
            <a:srgbClr val="DB312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37" name="图片 36" descr="图片包含 形状&#10;&#10;描述已自动生成">
            <a:extLst>
              <a:ext uri="{FF2B5EF4-FFF2-40B4-BE49-F238E27FC236}">
                <a16:creationId xmlns:a16="http://schemas.microsoft.com/office/drawing/2014/main" id="{1E82AC13-1BBC-46E8-B7A5-4650213C73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480"/>
          <a:stretch/>
        </p:blipFill>
        <p:spPr>
          <a:xfrm>
            <a:off x="4869544" y="1951758"/>
            <a:ext cx="538666" cy="466051"/>
          </a:xfrm>
          <a:prstGeom prst="rect">
            <a:avLst/>
          </a:prstGeom>
        </p:spPr>
      </p:pic>
      <p:pic>
        <p:nvPicPr>
          <p:cNvPr id="38" name="图片 37" descr="图片包含 形状&#10;&#10;描述已自动生成">
            <a:extLst>
              <a:ext uri="{FF2B5EF4-FFF2-40B4-BE49-F238E27FC236}">
                <a16:creationId xmlns:a16="http://schemas.microsoft.com/office/drawing/2014/main" id="{86350CD3-5447-4899-AB88-CF9B8C9B491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568" r="11532" b="18006"/>
          <a:stretch/>
        </p:blipFill>
        <p:spPr>
          <a:xfrm>
            <a:off x="5739728" y="1276250"/>
            <a:ext cx="1071404" cy="564468"/>
          </a:xfrm>
          <a:prstGeom prst="rect">
            <a:avLst/>
          </a:prstGeom>
        </p:spPr>
      </p:pic>
      <p:pic>
        <p:nvPicPr>
          <p:cNvPr id="42" name="图片 41" descr="图片包含 形状&#10;&#10;描述已自动生成">
            <a:extLst>
              <a:ext uri="{FF2B5EF4-FFF2-40B4-BE49-F238E27FC236}">
                <a16:creationId xmlns:a16="http://schemas.microsoft.com/office/drawing/2014/main" id="{DCB4E002-2AE0-4DDA-BF24-19B3864007F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126" r="-2" b="15359"/>
          <a:stretch/>
        </p:blipFill>
        <p:spPr>
          <a:xfrm>
            <a:off x="6996149" y="1958492"/>
            <a:ext cx="674833" cy="697618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6210FA20-28F1-436D-849B-F2CD0FFE4F8B}"/>
              </a:ext>
            </a:extLst>
          </p:cNvPr>
          <p:cNvSpPr txBox="1"/>
          <p:nvPr/>
        </p:nvSpPr>
        <p:spPr>
          <a:xfrm>
            <a:off x="4822310" y="2413211"/>
            <a:ext cx="81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B36E1C3-4669-44D9-BC16-73D2A8931667}"/>
              </a:ext>
            </a:extLst>
          </p:cNvPr>
          <p:cNvSpPr txBox="1"/>
          <p:nvPr/>
        </p:nvSpPr>
        <p:spPr>
          <a:xfrm rot="17687310">
            <a:off x="5106945" y="1637354"/>
            <a:ext cx="727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ACE2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B01C7FE-01EC-4A1E-942E-3CA7027661EB}"/>
              </a:ext>
            </a:extLst>
          </p:cNvPr>
          <p:cNvSpPr txBox="1"/>
          <p:nvPr/>
        </p:nvSpPr>
        <p:spPr>
          <a:xfrm>
            <a:off x="5430723" y="1679929"/>
            <a:ext cx="162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liver injury</a:t>
            </a:r>
          </a:p>
        </p:txBody>
      </p:sp>
      <p:cxnSp>
        <p:nvCxnSpPr>
          <p:cNvPr id="47" name="Straight Arrow Connector 19">
            <a:extLst>
              <a:ext uri="{FF2B5EF4-FFF2-40B4-BE49-F238E27FC236}">
                <a16:creationId xmlns:a16="http://schemas.microsoft.com/office/drawing/2014/main" id="{513F744E-11D3-40D9-AD27-C1C28C4E32BE}"/>
              </a:ext>
            </a:extLst>
          </p:cNvPr>
          <p:cNvCxnSpPr>
            <a:cxnSpLocks/>
          </p:cNvCxnSpPr>
          <p:nvPr/>
        </p:nvCxnSpPr>
        <p:spPr>
          <a:xfrm flipH="1" flipV="1">
            <a:off x="5368948" y="2960111"/>
            <a:ext cx="475417" cy="31704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B003B531-DFE6-4254-AD3F-2BBD620FA33B}"/>
              </a:ext>
            </a:extLst>
          </p:cNvPr>
          <p:cNvSpPr txBox="1"/>
          <p:nvPr/>
        </p:nvSpPr>
        <p:spPr>
          <a:xfrm>
            <a:off x="5507202" y="2523153"/>
            <a:ext cx="1423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gut-lung axis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AC48EB1-94C9-4FCF-B5CD-DF650396515F}"/>
              </a:ext>
            </a:extLst>
          </p:cNvPr>
          <p:cNvSpPr txBox="1"/>
          <p:nvPr/>
        </p:nvSpPr>
        <p:spPr>
          <a:xfrm>
            <a:off x="5577697" y="3530489"/>
            <a:ext cx="141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F916D86-0684-4B42-992A-CDAF7481628D}"/>
              </a:ext>
            </a:extLst>
          </p:cNvPr>
          <p:cNvSpPr txBox="1"/>
          <p:nvPr/>
        </p:nvSpPr>
        <p:spPr>
          <a:xfrm>
            <a:off x="6694536" y="2545943"/>
            <a:ext cx="118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digestive symptoms</a:t>
            </a:r>
          </a:p>
        </p:txBody>
      </p:sp>
      <p:pic>
        <p:nvPicPr>
          <p:cNvPr id="51" name="图片 50" descr="图片包含 形状&#10;&#10;描述已自动生成">
            <a:extLst>
              <a:ext uri="{FF2B5EF4-FFF2-40B4-BE49-F238E27FC236}">
                <a16:creationId xmlns:a16="http://schemas.microsoft.com/office/drawing/2014/main" id="{6CEF043D-9279-4BFA-BFD4-6A44F4C467A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0698" b="14933"/>
          <a:stretch/>
        </p:blipFill>
        <p:spPr>
          <a:xfrm>
            <a:off x="5828639" y="2154191"/>
            <a:ext cx="745094" cy="492121"/>
          </a:xfrm>
          <a:prstGeom prst="snip2SameRect">
            <a:avLst>
              <a:gd name="adj1" fmla="val 10335"/>
              <a:gd name="adj2" fmla="val 0"/>
            </a:avLst>
          </a:prstGeom>
        </p:spPr>
      </p:pic>
      <p:cxnSp>
        <p:nvCxnSpPr>
          <p:cNvPr id="52" name="Straight Arrow Connector 19">
            <a:extLst>
              <a:ext uri="{FF2B5EF4-FFF2-40B4-BE49-F238E27FC236}">
                <a16:creationId xmlns:a16="http://schemas.microsoft.com/office/drawing/2014/main" id="{20D1940D-5F7E-489D-9971-490BF2C1BD96}"/>
              </a:ext>
            </a:extLst>
          </p:cNvPr>
          <p:cNvCxnSpPr>
            <a:cxnSpLocks/>
          </p:cNvCxnSpPr>
          <p:nvPr/>
        </p:nvCxnSpPr>
        <p:spPr>
          <a:xfrm flipH="1">
            <a:off x="5466150" y="1701863"/>
            <a:ext cx="227355" cy="48009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19">
            <a:extLst>
              <a:ext uri="{FF2B5EF4-FFF2-40B4-BE49-F238E27FC236}">
                <a16:creationId xmlns:a16="http://schemas.microsoft.com/office/drawing/2014/main" id="{A6C46B72-830D-422D-8FCD-FC4BFC9F89B1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5473467" y="2400252"/>
            <a:ext cx="355172" cy="1755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19">
            <a:extLst>
              <a:ext uri="{FF2B5EF4-FFF2-40B4-BE49-F238E27FC236}">
                <a16:creationId xmlns:a16="http://schemas.microsoft.com/office/drawing/2014/main" id="{847941F0-6D30-4F08-950E-429B51F54B63}"/>
              </a:ext>
            </a:extLst>
          </p:cNvPr>
          <p:cNvCxnSpPr>
            <a:cxnSpLocks/>
          </p:cNvCxnSpPr>
          <p:nvPr/>
        </p:nvCxnSpPr>
        <p:spPr>
          <a:xfrm flipH="1">
            <a:off x="6718956" y="3123409"/>
            <a:ext cx="459880" cy="33855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CC5FF107-1B37-441C-9DED-286F054F88F8}"/>
              </a:ext>
            </a:extLst>
          </p:cNvPr>
          <p:cNvSpPr txBox="1"/>
          <p:nvPr/>
        </p:nvSpPr>
        <p:spPr>
          <a:xfrm rot="2054481">
            <a:off x="5035722" y="3062138"/>
            <a:ext cx="822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SIRS</a:t>
            </a:r>
          </a:p>
        </p:txBody>
      </p:sp>
      <p:cxnSp>
        <p:nvCxnSpPr>
          <p:cNvPr id="56" name="Straight Arrow Connector 19">
            <a:extLst>
              <a:ext uri="{FF2B5EF4-FFF2-40B4-BE49-F238E27FC236}">
                <a16:creationId xmlns:a16="http://schemas.microsoft.com/office/drawing/2014/main" id="{B6434E49-02B3-4A22-857B-3D66445A59EB}"/>
              </a:ext>
            </a:extLst>
          </p:cNvPr>
          <p:cNvCxnSpPr>
            <a:cxnSpLocks/>
          </p:cNvCxnSpPr>
          <p:nvPr/>
        </p:nvCxnSpPr>
        <p:spPr>
          <a:xfrm flipH="1" flipV="1">
            <a:off x="6760496" y="1765599"/>
            <a:ext cx="264174" cy="3791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19">
            <a:extLst>
              <a:ext uri="{FF2B5EF4-FFF2-40B4-BE49-F238E27FC236}">
                <a16:creationId xmlns:a16="http://schemas.microsoft.com/office/drawing/2014/main" id="{78207F4B-675B-4F4E-9912-A6BC77927C4E}"/>
              </a:ext>
            </a:extLst>
          </p:cNvPr>
          <p:cNvCxnSpPr>
            <a:cxnSpLocks/>
          </p:cNvCxnSpPr>
          <p:nvPr/>
        </p:nvCxnSpPr>
        <p:spPr>
          <a:xfrm flipH="1">
            <a:off x="6550436" y="2456090"/>
            <a:ext cx="501359" cy="211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5D3B914-649B-D740-85CA-506D64C2542C}"/>
              </a:ext>
            </a:extLst>
          </p:cNvPr>
          <p:cNvSpPr txBox="1"/>
          <p:nvPr/>
        </p:nvSpPr>
        <p:spPr>
          <a:xfrm>
            <a:off x="4763378" y="766468"/>
            <a:ext cx="300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Possible mechanism of digestive symptoms</a:t>
            </a: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0A159BC7-2000-401B-ACD1-D54A043166F0}"/>
              </a:ext>
            </a:extLst>
          </p:cNvPr>
          <p:cNvSpPr/>
          <p:nvPr/>
        </p:nvSpPr>
        <p:spPr>
          <a:xfrm>
            <a:off x="6673237" y="328169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图片包含 形状&#10;&#10;描述已自动生成">
            <a:extLst>
              <a:ext uri="{FF2B5EF4-FFF2-40B4-BE49-F238E27FC236}">
                <a16:creationId xmlns:a16="http://schemas.microsoft.com/office/drawing/2014/main" id="{57CE0CE7-64F1-6440-B2B9-EC7819AAE5C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258" r="5799" b="13319"/>
          <a:stretch/>
        </p:blipFill>
        <p:spPr>
          <a:xfrm>
            <a:off x="5926913" y="3039353"/>
            <a:ext cx="432941" cy="426734"/>
          </a:xfrm>
          <a:prstGeom prst="rect">
            <a:avLst/>
          </a:prstGeom>
        </p:spPr>
      </p:pic>
      <p:sp>
        <p:nvSpPr>
          <p:cNvPr id="68" name="椭圆 67">
            <a:extLst>
              <a:ext uri="{FF2B5EF4-FFF2-40B4-BE49-F238E27FC236}">
                <a16:creationId xmlns:a16="http://schemas.microsoft.com/office/drawing/2014/main" id="{9B561CC8-5300-0744-AE48-16952AC24152}"/>
              </a:ext>
            </a:extLst>
          </p:cNvPr>
          <p:cNvSpPr/>
          <p:nvPr/>
        </p:nvSpPr>
        <p:spPr>
          <a:xfrm>
            <a:off x="6507256" y="321008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A62BEFD0-1E71-7D44-9565-9B82D37C5E0B}"/>
              </a:ext>
            </a:extLst>
          </p:cNvPr>
          <p:cNvSpPr/>
          <p:nvPr/>
        </p:nvSpPr>
        <p:spPr>
          <a:xfrm>
            <a:off x="6527134" y="344862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6013D30D-C5B1-3047-992B-56C4B4C7BA44}"/>
              </a:ext>
            </a:extLst>
          </p:cNvPr>
          <p:cNvSpPr/>
          <p:nvPr/>
        </p:nvSpPr>
        <p:spPr>
          <a:xfrm>
            <a:off x="6447619" y="336249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CE2FCCA3-21EA-AC46-B29F-84E8AD651F4E}"/>
              </a:ext>
            </a:extLst>
          </p:cNvPr>
          <p:cNvSpPr/>
          <p:nvPr/>
        </p:nvSpPr>
        <p:spPr>
          <a:xfrm>
            <a:off x="6354856" y="346850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7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110</Words>
  <Application>Microsoft Macintosh PowerPoint</Application>
  <PresentationFormat>自定义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Theme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Topp</dc:creator>
  <cp:lastModifiedBy>runsheng wang</cp:lastModifiedBy>
  <cp:revision>55</cp:revision>
  <dcterms:created xsi:type="dcterms:W3CDTF">2018-03-09T18:47:47Z</dcterms:created>
  <dcterms:modified xsi:type="dcterms:W3CDTF">2020-10-24T12:26:36Z</dcterms:modified>
</cp:coreProperties>
</file>