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0" r:id="rId2"/>
    <p:sldId id="360" r:id="rId3"/>
    <p:sldId id="361" r:id="rId4"/>
    <p:sldId id="469" r:id="rId5"/>
    <p:sldId id="362" r:id="rId6"/>
    <p:sldId id="418" r:id="rId7"/>
    <p:sldId id="419" r:id="rId8"/>
    <p:sldId id="420" r:id="rId9"/>
    <p:sldId id="363" r:id="rId10"/>
    <p:sldId id="402" r:id="rId11"/>
    <p:sldId id="413" r:id="rId12"/>
  </p:sldIdLst>
  <p:sldSz cx="10287000" cy="6858000" type="35mm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FF4"/>
    <a:srgbClr val="DDFFEC"/>
    <a:srgbClr val="FFF2DD"/>
    <a:srgbClr val="111111"/>
    <a:srgbClr val="FFCCFF"/>
    <a:srgbClr val="FFEBFF"/>
    <a:srgbClr val="F5F5FD"/>
    <a:srgbClr val="FFFFFF"/>
    <a:srgbClr val="ECECFA"/>
    <a:srgbClr val="00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40" y="32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E52840-40F6-4AD3-AAC0-1F5A14DE9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F0C-DA0B-40E3-9472-132012419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6A76-0642-459D-909C-C4EF215AC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6973-9A1E-4DA6-92C2-D4835936F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0876-4B62-404D-BEED-B89ACB14E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0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2252-5B6C-4CE4-AD01-F8051DD49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8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0260-F239-4C15-8255-90AA5271D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03B0-CD51-45C6-AD02-578CD52F5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8231-30D3-4FF9-B6E7-4D9B050784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10EF-6215-49F3-9B1E-32E34373C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9D2E-6237-4F70-99BC-CCA0F281C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D602-7205-4363-A377-6A4D0B8832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68C4-73F0-432E-A12E-75AE1509E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9E58-11B0-4AED-A7F3-14D52F2DEE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D99C-EA5E-4CD5-AF7B-91E82AC8A7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AADF-5D50-4CFA-A2D0-41249EC4B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42DA-2DDC-4276-977B-AF666A5E3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EA339-0545-493C-A0D8-3A3C95F6D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956" y="44624"/>
            <a:ext cx="9829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Basic skills in transthoracic lung ultrasound 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7173" name="Picture 5" descr="La Salpétriè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174948" y="2564110"/>
            <a:ext cx="3269343" cy="28091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63038" y="65833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08 06 2012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948" y="868650"/>
            <a:ext cx="101120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i="1" dirty="0" smtClean="0">
                <a:solidFill>
                  <a:srgbClr val="111111"/>
                </a:solidFill>
              </a:rPr>
              <a:t>Antoine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Monsel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MD, PhD</a:t>
            </a:r>
            <a:r>
              <a:rPr lang="fr-FR" sz="1700" b="1" i="1" dirty="0" smtClean="0">
                <a:solidFill>
                  <a:srgbClr val="111111"/>
                </a:solidFill>
              </a:rPr>
              <a:t>, Charlotte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Arbelot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Helene Brisson,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and  Jean-Jacques  </a:t>
            </a:r>
            <a:r>
              <a:rPr lang="fr-FR" sz="1700" b="1" i="1" dirty="0">
                <a:solidFill>
                  <a:srgbClr val="111111"/>
                </a:solidFill>
              </a:rPr>
              <a:t>Rouby, </a:t>
            </a:r>
            <a:r>
              <a:rPr lang="fr-FR" sz="1700" i="1" dirty="0">
                <a:solidFill>
                  <a:srgbClr val="111111"/>
                </a:solidFill>
              </a:rPr>
              <a:t>MD, PhD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31332" y="1719858"/>
            <a:ext cx="6378498" cy="4589462"/>
            <a:chOff x="3775348" y="1503363"/>
            <a:chExt cx="6378498" cy="4589462"/>
          </a:xfrm>
        </p:grpSpPr>
        <p:pic>
          <p:nvPicPr>
            <p:cNvPr id="11" name="Picture 11" descr="E:\Documents\Documents\Fichiers JJR\Mes diaporamas\Echographie pulmonaire\Echo pulm JEPU 2013\Réa GC JEPU 20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r="8344"/>
            <a:stretch/>
          </p:blipFill>
          <p:spPr bwMode="auto">
            <a:xfrm>
              <a:off x="3775348" y="1503363"/>
              <a:ext cx="6378498" cy="458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775348" y="1630759"/>
              <a:ext cx="63784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812800" indent="-812800">
                <a:spcBef>
                  <a:spcPct val="20000"/>
                </a:spcBef>
              </a:pPr>
              <a:r>
                <a:rPr lang="fr-FR" sz="1600" dirty="0" err="1" smtClean="0">
                  <a:solidFill>
                    <a:schemeClr val="tx1"/>
                  </a:solidFill>
                </a:rPr>
                <a:t>Multidisciplinary</a:t>
              </a:r>
              <a:r>
                <a:rPr lang="fr-FR" sz="1600" dirty="0" smtClean="0">
                  <a:solidFill>
                    <a:schemeClr val="tx1"/>
                  </a:solidFill>
                </a:rPr>
                <a:t> ICU 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Department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of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Anesthesiology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and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Critical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Care, </a:t>
              </a:r>
              <a:endParaRPr lang="fr-FR" sz="1600" i="1" dirty="0">
                <a:solidFill>
                  <a:schemeClr val="tx1"/>
                </a:solidFill>
              </a:endParaRPr>
            </a:p>
            <a:p>
              <a:pPr marL="812800" indent="-812800">
                <a:spcBef>
                  <a:spcPct val="20000"/>
                </a:spcBef>
              </a:pP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>
                  <a:solidFill>
                    <a:schemeClr val="tx1"/>
                  </a:solidFill>
                </a:rPr>
                <a:t>Pitié </a:t>
              </a:r>
              <a:r>
                <a:rPr lang="fr-FR" sz="1400" dirty="0" smtClean="0">
                  <a:solidFill>
                    <a:schemeClr val="tx1"/>
                  </a:solidFill>
                </a:rPr>
                <a:t>Salpêtrière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Hospital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,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School</a:t>
              </a:r>
              <a:r>
                <a:rPr lang="fr-FR" sz="1400" dirty="0" smtClean="0">
                  <a:solidFill>
                    <a:schemeClr val="tx1"/>
                  </a:solidFill>
                </a:rPr>
                <a:t> of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Medecine</a:t>
              </a:r>
              <a:r>
                <a:rPr lang="fr-FR" sz="1400" dirty="0" smtClean="0">
                  <a:solidFill>
                    <a:schemeClr val="tx1"/>
                  </a:solidFill>
                </a:rPr>
                <a:t> Sorbonne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University</a:t>
              </a:r>
              <a:r>
                <a:rPr lang="fr-FR" sz="1400" dirty="0" smtClean="0">
                  <a:solidFill>
                    <a:schemeClr val="tx1"/>
                  </a:solidFill>
                </a:rPr>
                <a:t>, Paris, France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0932" y="2575937"/>
            <a:ext cx="1637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11111"/>
                </a:solidFill>
              </a:rPr>
              <a:t>La Pitié-Salpêtrière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40" y="1381474"/>
            <a:ext cx="10003735" cy="535358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1900" b="1" i="1" dirty="0" smtClean="0">
                <a:solidFill>
                  <a:srgbClr val="111111"/>
                </a:solidFill>
              </a:rPr>
              <a:t>Multiple B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lines</a:t>
            </a:r>
            <a:r>
              <a:rPr lang="fr-FR" sz="1900" b="1" i="1" dirty="0" smtClean="0">
                <a:solidFill>
                  <a:srgbClr val="111111"/>
                </a:solidFill>
              </a:rPr>
              <a:t>,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irregularly</a:t>
            </a:r>
            <a:r>
              <a:rPr lang="fr-FR" sz="1900" b="1" i="1" dirty="0" smtClean="0">
                <a:solidFill>
                  <a:srgbClr val="111111"/>
                </a:solidFill>
              </a:rPr>
              <a:t>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spaced</a:t>
            </a:r>
            <a:r>
              <a:rPr lang="fr-FR" sz="1900" b="1" i="1" dirty="0" smtClean="0">
                <a:solidFill>
                  <a:srgbClr val="111111"/>
                </a:solidFill>
              </a:rPr>
              <a:t> and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arising</a:t>
            </a:r>
            <a:r>
              <a:rPr lang="fr-FR" sz="1900" b="1" i="1" dirty="0" smtClean="0">
                <a:solidFill>
                  <a:srgbClr val="111111"/>
                </a:solidFill>
              </a:rPr>
              <a:t> from the pleural line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with</a:t>
            </a:r>
            <a:r>
              <a:rPr lang="fr-FR" sz="1900" b="1" i="1" dirty="0" smtClean="0">
                <a:solidFill>
                  <a:srgbClr val="111111"/>
                </a:solidFill>
              </a:rPr>
              <a:t>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limited</a:t>
            </a:r>
            <a:r>
              <a:rPr lang="fr-FR" sz="1900" b="1" i="1" dirty="0" smtClean="0">
                <a:solidFill>
                  <a:srgbClr val="111111"/>
                </a:solidFill>
              </a:rPr>
              <a:t>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lung</a:t>
            </a:r>
            <a:r>
              <a:rPr lang="fr-FR" sz="1900" b="1" i="1" dirty="0" smtClean="0">
                <a:solidFill>
                  <a:srgbClr val="111111"/>
                </a:solidFill>
              </a:rPr>
              <a:t> </a:t>
            </a:r>
            <a:r>
              <a:rPr lang="fr-FR" sz="1900" b="1" i="1" dirty="0" err="1" smtClean="0">
                <a:solidFill>
                  <a:srgbClr val="111111"/>
                </a:solidFill>
              </a:rPr>
              <a:t>sliding</a:t>
            </a:r>
            <a:r>
              <a:rPr lang="fr-FR" sz="1900" b="1" i="1" dirty="0" smtClean="0">
                <a:solidFill>
                  <a:srgbClr val="111111"/>
                </a:solidFill>
              </a:rPr>
              <a:t> (</a:t>
            </a:r>
            <a:r>
              <a:rPr lang="fr-FR" sz="1900" b="1" i="1" dirty="0" smtClean="0">
                <a:solidFill>
                  <a:srgbClr val="00B0F0"/>
                </a:solidFill>
              </a:rPr>
              <a:t>1ir</a:t>
            </a:r>
            <a:r>
              <a:rPr lang="fr-FR" sz="1900" b="1" i="1" dirty="0" smtClean="0">
                <a:solidFill>
                  <a:srgbClr val="111111"/>
                </a:solidFill>
              </a:rPr>
              <a:t>)</a:t>
            </a:r>
            <a:endParaRPr lang="fr-FR" sz="1900" b="1" i="1" dirty="0" smtClean="0">
              <a:solidFill>
                <a:srgbClr val="007657"/>
              </a:solidFill>
            </a:endParaRPr>
          </a:p>
        </p:txBody>
      </p:sp>
      <p:pic>
        <p:nvPicPr>
          <p:cNvPr id="3" name="multiple comet tails Codec_transcoded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83" b="9837"/>
          <a:stretch/>
        </p:blipFill>
        <p:spPr>
          <a:xfrm>
            <a:off x="4855464" y="1559410"/>
            <a:ext cx="5148269" cy="475488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3" name="Picture 12" descr="CT BPN 4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31406" r="27975" b="28319"/>
          <a:stretch>
            <a:fillRect/>
          </a:stretch>
        </p:blipFill>
        <p:spPr bwMode="auto">
          <a:xfrm>
            <a:off x="410716" y="2062163"/>
            <a:ext cx="4876800" cy="40274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AutoShape 5"/>
          <p:cNvSpPr>
            <a:spLocks noChangeArrowheads="1"/>
          </p:cNvSpPr>
          <p:nvPr/>
        </p:nvSpPr>
        <p:spPr bwMode="auto">
          <a:xfrm rot="5400000">
            <a:off x="7108644" y="2145040"/>
            <a:ext cx="82296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765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 sz="2400">
              <a:solidFill>
                <a:srgbClr val="66FFFF"/>
              </a:solidFill>
            </a:endParaRPr>
          </a:p>
        </p:txBody>
      </p:sp>
      <p:sp>
        <p:nvSpPr>
          <p:cNvPr id="191498" name="AutoShape 10"/>
          <p:cNvSpPr>
            <a:spLocks noChangeArrowheads="1"/>
          </p:cNvSpPr>
          <p:nvPr/>
        </p:nvSpPr>
        <p:spPr bwMode="auto">
          <a:xfrm rot="7921013">
            <a:off x="4401248" y="2233146"/>
            <a:ext cx="792163" cy="304800"/>
          </a:xfrm>
          <a:prstGeom prst="rightArrow">
            <a:avLst>
              <a:gd name="adj1" fmla="val 50000"/>
              <a:gd name="adj2" fmla="val 64974"/>
            </a:avLst>
          </a:prstGeom>
          <a:solidFill>
            <a:srgbClr val="00765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 sz="2400">
              <a:solidFill>
                <a:srgbClr val="66FFFF"/>
              </a:solidFill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751012" y="-19823"/>
            <a:ext cx="7992888" cy="9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moderate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2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527876" y="116632"/>
            <a:ext cx="864096" cy="731520"/>
            <a:chOff x="8796243" y="1649512"/>
            <a:chExt cx="864096" cy="731520"/>
          </a:xfrm>
        </p:grpSpPr>
        <p:sp>
          <p:nvSpPr>
            <p:cNvPr id="17" name="Ellipse 16"/>
            <p:cNvSpPr/>
            <p:nvPr/>
          </p:nvSpPr>
          <p:spPr bwMode="auto">
            <a:xfrm>
              <a:off x="8849890" y="1649512"/>
              <a:ext cx="731520" cy="7315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796243" y="169932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GB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44764" y="699954"/>
            <a:ext cx="35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err="1">
                <a:solidFill>
                  <a:srgbClr val="007657"/>
                </a:solidFill>
              </a:rPr>
              <a:t>Interstitial</a:t>
            </a:r>
            <a:r>
              <a:rPr lang="fr-FR" sz="2800" b="1" i="1" dirty="0">
                <a:solidFill>
                  <a:srgbClr val="007657"/>
                </a:solidFill>
              </a:rPr>
              <a:t> </a:t>
            </a:r>
            <a:r>
              <a:rPr lang="fr-FR" sz="2800" b="1" i="1" dirty="0" err="1">
                <a:solidFill>
                  <a:srgbClr val="007657"/>
                </a:solidFill>
              </a:rPr>
              <a:t>pneumonia</a:t>
            </a:r>
            <a:endParaRPr lang="en-GB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 rot="120000">
            <a:off x="6496943" y="2681710"/>
            <a:ext cx="1865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 i="1" dirty="0" err="1" smtClean="0">
                <a:solidFill>
                  <a:schemeClr val="tx1"/>
                </a:solidFill>
                <a:latin typeface="Sylfaen" pitchFamily="18" charset="0"/>
              </a:rPr>
              <a:t>Impaired</a:t>
            </a:r>
            <a:r>
              <a:rPr lang="fr-FR" sz="1400" b="1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fr-FR" sz="1400" b="1" i="1" dirty="0" err="1" smtClean="0">
                <a:solidFill>
                  <a:schemeClr val="tx1"/>
                </a:solidFill>
                <a:latin typeface="Sylfaen" pitchFamily="18" charset="0"/>
              </a:rPr>
              <a:t>lung</a:t>
            </a:r>
            <a:r>
              <a:rPr lang="fr-FR" sz="1400" b="1" i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fr-FR" sz="1400" b="1" i="1" dirty="0" err="1" smtClean="0">
                <a:solidFill>
                  <a:schemeClr val="tx1"/>
                </a:solidFill>
                <a:latin typeface="Sylfaen" pitchFamily="18" charset="0"/>
              </a:rPr>
              <a:t>sliding</a:t>
            </a:r>
            <a:endParaRPr lang="fr-FR" sz="1400" b="1" i="1" dirty="0">
              <a:solidFill>
                <a:schemeClr val="tx1"/>
              </a:solidFill>
              <a:latin typeface="Sylfae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692047" y="4138760"/>
            <a:ext cx="3983884" cy="1559189"/>
            <a:chOff x="5692047" y="4138760"/>
            <a:chExt cx="3983884" cy="1559189"/>
          </a:xfrm>
        </p:grpSpPr>
        <p:sp>
          <p:nvSpPr>
            <p:cNvPr id="19" name="ZoneTexte 18"/>
            <p:cNvSpPr txBox="1"/>
            <p:nvPr/>
          </p:nvSpPr>
          <p:spPr>
            <a:xfrm>
              <a:off x="5692047" y="4138760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15420" y="4653136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866524" y="5359395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1490" grpId="0"/>
      <p:bldP spid="191493" grpId="0" animBg="1"/>
      <p:bldP spid="191498" grpId="0" animBg="1"/>
      <p:bldP spid="1915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T BPN 4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31406" r="27975" b="28319"/>
          <a:stretch>
            <a:fillRect/>
          </a:stretch>
        </p:blipFill>
        <p:spPr bwMode="auto">
          <a:xfrm>
            <a:off x="102940" y="2062163"/>
            <a:ext cx="4876800" cy="4027487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2" name="AutoShape 8"/>
          <p:cNvSpPr>
            <a:spLocks noChangeArrowheads="1"/>
          </p:cNvSpPr>
          <p:nvPr/>
        </p:nvSpPr>
        <p:spPr bwMode="auto">
          <a:xfrm rot="5520000">
            <a:off x="1268920" y="2021575"/>
            <a:ext cx="792163" cy="304800"/>
          </a:xfrm>
          <a:prstGeom prst="rightArrow">
            <a:avLst>
              <a:gd name="adj1" fmla="val 50000"/>
              <a:gd name="adj2" fmla="val 64974"/>
            </a:avLst>
          </a:prstGeom>
          <a:solidFill>
            <a:srgbClr val="00765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 sz="2400">
              <a:solidFill>
                <a:srgbClr val="66FFFF"/>
              </a:solidFill>
            </a:endParaRP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4567238" y="90098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127375" y="6250707"/>
            <a:ext cx="6985000" cy="274637"/>
            <a:chOff x="3127375" y="6250707"/>
            <a:chExt cx="6985000" cy="274637"/>
          </a:xfrm>
        </p:grpSpPr>
        <p:sp>
          <p:nvSpPr>
            <p:cNvPr id="16391" name="Rectangle 13"/>
            <p:cNvSpPr>
              <a:spLocks noChangeArrowheads="1"/>
            </p:cNvSpPr>
            <p:nvPr/>
          </p:nvSpPr>
          <p:spPr bwMode="auto">
            <a:xfrm>
              <a:off x="3127375" y="6250707"/>
              <a:ext cx="30511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 dirty="0">
                  <a:solidFill>
                    <a:schemeClr val="bg1"/>
                  </a:solidFill>
                  <a:latin typeface="Georgia" pitchFamily="18" charset="0"/>
                </a:rPr>
                <a:t>A </a:t>
              </a:r>
              <a:r>
                <a:rPr lang="fr-FR" sz="1200" i="1" dirty="0" err="1">
                  <a:solidFill>
                    <a:schemeClr val="bg1"/>
                  </a:solidFill>
                  <a:latin typeface="Georgia" pitchFamily="18" charset="0"/>
                </a:rPr>
                <a:t>Reissig</a:t>
              </a:r>
              <a:r>
                <a:rPr lang="fr-FR" sz="1200" i="1" dirty="0">
                  <a:solidFill>
                    <a:schemeClr val="bg1"/>
                  </a:solidFill>
                  <a:latin typeface="Georgia" pitchFamily="18" charset="0"/>
                </a:rPr>
                <a:t> et al  Respiration 74 : 537 , 2007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6369050" y="6250707"/>
              <a:ext cx="37433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111111"/>
                  </a:solidFill>
                  <a:latin typeface="Georgia" pitchFamily="18" charset="0"/>
                </a:rPr>
                <a:t>B Bouhemad, JJ Rouby Critical Care Medicine 2009</a:t>
              </a:r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460" y="671183"/>
            <a:ext cx="5040560" cy="621886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i="1">
                <a:solidFill>
                  <a:srgbClr val="007657"/>
                </a:solidFill>
                <a:latin typeface="+mn-lt"/>
              </a:rPr>
              <a:t>Small foci of bronchopneumonia</a:t>
            </a:r>
            <a:endParaRPr lang="fr-FR" sz="2800" b="1" i="1" dirty="0" smtClean="0">
              <a:solidFill>
                <a:srgbClr val="111111"/>
              </a:solidFill>
              <a:latin typeface="+mn-lt"/>
            </a:endParaRPr>
          </a:p>
        </p:txBody>
      </p:sp>
      <p:sp>
        <p:nvSpPr>
          <p:cNvPr id="16394" name="Text Box 6"/>
          <p:cNvSpPr txBox="1">
            <a:spLocks noChangeArrowheads="1"/>
          </p:cNvSpPr>
          <p:nvPr/>
        </p:nvSpPr>
        <p:spPr bwMode="auto">
          <a:xfrm>
            <a:off x="30163" y="65833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JJR 05 12 2012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" name="QDC avec pieds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5402" t="7359" r="6073" b="15376"/>
          <a:stretch/>
        </p:blipFill>
        <p:spPr>
          <a:xfrm>
            <a:off x="4999038" y="2062163"/>
            <a:ext cx="5172894" cy="402336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grpSp>
        <p:nvGrpSpPr>
          <p:cNvPr id="3" name="Groupe 2"/>
          <p:cNvGrpSpPr/>
          <p:nvPr/>
        </p:nvGrpSpPr>
        <p:grpSpPr>
          <a:xfrm>
            <a:off x="7677237" y="1484784"/>
            <a:ext cx="822960" cy="2560320"/>
            <a:chOff x="7668547" y="1325164"/>
            <a:chExt cx="1064970" cy="2789653"/>
          </a:xfrm>
        </p:grpSpPr>
        <p:sp>
          <p:nvSpPr>
            <p:cNvPr id="205831" name="AutoShape 7"/>
            <p:cNvSpPr>
              <a:spLocks noChangeArrowheads="1"/>
            </p:cNvSpPr>
            <p:nvPr/>
          </p:nvSpPr>
          <p:spPr bwMode="auto">
            <a:xfrm rot="7860000">
              <a:off x="6616987" y="2376724"/>
              <a:ext cx="2377440" cy="274320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7657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 sz="2400">
                <a:solidFill>
                  <a:srgbClr val="66FFFF"/>
                </a:solidFill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 rot="5940000">
              <a:off x="7346677" y="2727977"/>
              <a:ext cx="2468880" cy="304800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7657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 sz="2400">
                <a:solidFill>
                  <a:srgbClr val="66FFFF"/>
                </a:solidFill>
              </a:endParaRPr>
            </a:p>
          </p:txBody>
        </p:sp>
      </p:grp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751012" y="-19823"/>
            <a:ext cx="7992888" cy="9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moderate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2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8527876" y="116632"/>
            <a:ext cx="864096" cy="731520"/>
            <a:chOff x="8796243" y="1649512"/>
            <a:chExt cx="864096" cy="731520"/>
          </a:xfrm>
        </p:grpSpPr>
        <p:sp>
          <p:nvSpPr>
            <p:cNvPr id="23" name="Ellipse 22"/>
            <p:cNvSpPr/>
            <p:nvPr/>
          </p:nvSpPr>
          <p:spPr bwMode="auto">
            <a:xfrm>
              <a:off x="8849890" y="1649512"/>
              <a:ext cx="731520" cy="7315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796243" y="169932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GB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2940" y="1294946"/>
            <a:ext cx="10068992" cy="6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2100" b="1" i="1" kern="0" dirty="0" smtClean="0">
                <a:solidFill>
                  <a:srgbClr val="111111"/>
                </a:solidFill>
              </a:rPr>
              <a:t>Multiple B </a:t>
            </a:r>
            <a:r>
              <a:rPr lang="fr-FR" sz="2100" b="1" i="1" kern="0" dirty="0" err="1" smtClean="0">
                <a:solidFill>
                  <a:srgbClr val="111111"/>
                </a:solidFill>
              </a:rPr>
              <a:t>lines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, </a:t>
            </a:r>
            <a:r>
              <a:rPr lang="fr-FR" sz="2100" b="1" i="1" kern="0" dirty="0" err="1" smtClean="0">
                <a:solidFill>
                  <a:srgbClr val="111111"/>
                </a:solidFill>
              </a:rPr>
              <a:t>irregularly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 </a:t>
            </a:r>
            <a:r>
              <a:rPr lang="fr-FR" sz="2100" b="1" i="1" kern="0" dirty="0" err="1" smtClean="0">
                <a:solidFill>
                  <a:srgbClr val="111111"/>
                </a:solidFill>
              </a:rPr>
              <a:t>spaced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 and </a:t>
            </a:r>
            <a:r>
              <a:rPr lang="fr-FR" sz="2100" b="1" i="1" kern="0" dirty="0" err="1" smtClean="0">
                <a:solidFill>
                  <a:srgbClr val="111111"/>
                </a:solidFill>
              </a:rPr>
              <a:t>arising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 from </a:t>
            </a:r>
            <a:r>
              <a:rPr lang="fr-FR" sz="2100" b="1" i="1" kern="0" dirty="0" err="1" smtClean="0">
                <a:solidFill>
                  <a:srgbClr val="111111"/>
                </a:solidFill>
              </a:rPr>
              <a:t>small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 subpleural consolidations (</a:t>
            </a:r>
            <a:r>
              <a:rPr lang="fr-FR" sz="2100" b="1" i="1" kern="0" dirty="0" smtClean="0">
                <a:solidFill>
                  <a:srgbClr val="00B0F0"/>
                </a:solidFill>
              </a:rPr>
              <a:t>1p</a:t>
            </a:r>
            <a:r>
              <a:rPr lang="fr-FR" sz="2100" b="1" i="1" kern="0" dirty="0" smtClean="0">
                <a:solidFill>
                  <a:srgbClr val="111111"/>
                </a:solidFill>
              </a:rPr>
              <a:t>)</a:t>
            </a:r>
            <a:endParaRPr lang="fr-FR" sz="2100" b="1" kern="0" dirty="0" smtClean="0">
              <a:solidFill>
                <a:srgbClr val="111111"/>
              </a:solidFill>
              <a:latin typeface="Georgia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964346" y="4437112"/>
            <a:ext cx="2437216" cy="1343612"/>
            <a:chOff x="5964346" y="4437112"/>
            <a:chExt cx="2437216" cy="1343612"/>
          </a:xfrm>
        </p:grpSpPr>
        <p:sp>
          <p:nvSpPr>
            <p:cNvPr id="28" name="ZoneTexte 27"/>
            <p:cNvSpPr txBox="1"/>
            <p:nvPr/>
          </p:nvSpPr>
          <p:spPr>
            <a:xfrm>
              <a:off x="6871692" y="5085184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592155" y="5442170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964346" y="4437112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583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0169" y="2770188"/>
            <a:ext cx="8774831" cy="2819400"/>
            <a:chOff x="646" y="2304"/>
            <a:chExt cx="5162" cy="1392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672" y="2304"/>
              <a:ext cx="5136" cy="1392"/>
            </a:xfrm>
            <a:prstGeom prst="foldedCorner">
              <a:avLst>
                <a:gd name="adj" fmla="val 12500"/>
              </a:avLst>
            </a:prstGeom>
            <a:solidFill>
              <a:srgbClr val="D3D3D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16273" dir="18614181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646" y="2629"/>
              <a:ext cx="5007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50850" lvl="1" indent="6350" algn="just">
                <a:spcBef>
                  <a:spcPct val="20000"/>
                </a:spcBef>
              </a:pP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Normally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ultrasounds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are not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transmitted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through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anatomical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structures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filled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with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gas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the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lung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parenchyma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not visible </a:t>
              </a:r>
              <a:r>
                <a:rPr lang="fr-FR" sz="28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beyond</a:t>
              </a:r>
              <a:r>
                <a:rPr lang="fr-FR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the pleura.</a:t>
              </a:r>
            </a:p>
            <a:p>
              <a:pPr marL="450850" lvl="1" indent="6350" algn="just">
                <a:spcBef>
                  <a:spcPct val="20000"/>
                </a:spcBef>
              </a:pPr>
              <a:r>
                <a:rPr lang="fr-FR" sz="2700" dirty="0" smtClean="0">
                  <a:solidFill>
                    <a:srgbClr val="000000"/>
                  </a:solidFill>
                  <a:latin typeface="Arial" charset="0"/>
                </a:rPr>
                <a:t>. </a:t>
              </a:r>
              <a:endParaRPr lang="fr-FR" sz="27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01675"/>
            <a:ext cx="10287000" cy="1143000"/>
          </a:xfrm>
          <a:noFill/>
        </p:spPr>
        <p:txBody>
          <a:bodyPr/>
          <a:lstStyle/>
          <a:p>
            <a:pPr eaLnBrk="1" hangingPunct="1"/>
            <a:r>
              <a:rPr lang="fr-FR" sz="3500" b="1" dirty="0" smtClean="0">
                <a:solidFill>
                  <a:srgbClr val="111111"/>
                </a:solidFill>
              </a:rPr>
              <a:t>Lung </a:t>
            </a:r>
            <a:r>
              <a:rPr lang="fr-FR" sz="3500" b="1" dirty="0" err="1" smtClean="0">
                <a:solidFill>
                  <a:srgbClr val="111111"/>
                </a:solidFill>
              </a:rPr>
              <a:t>ultrasound</a:t>
            </a:r>
            <a:r>
              <a:rPr lang="fr-FR" sz="3500" b="1" dirty="0" smtClean="0">
                <a:solidFill>
                  <a:srgbClr val="111111"/>
                </a:solidFill>
              </a:rPr>
              <a:t>: Image formation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type="title"/>
          </p:nvPr>
        </p:nvSpPr>
        <p:spPr>
          <a:xfrm>
            <a:off x="771525" y="116632"/>
            <a:ext cx="8743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 : normal </a:t>
            </a:r>
            <a:r>
              <a:rPr lang="fr-FR" sz="3600" i="1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     </a:t>
            </a:r>
            <a:endParaRPr lang="fr-FR" sz="36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488856" y="2564904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111111"/>
                </a:solidFill>
                <a:latin typeface="Georgia" pitchFamily="18" charset="0"/>
              </a:rPr>
              <a:t> Pleural line</a:t>
            </a:r>
            <a:endParaRPr lang="fr-FR" sz="1400" i="1" dirty="0">
              <a:solidFill>
                <a:srgbClr val="111111"/>
              </a:solidFill>
              <a:latin typeface="Georgi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400" dirty="0">
              <a:solidFill>
                <a:srgbClr val="111111"/>
              </a:solidFill>
              <a:latin typeface="Georgi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dirty="0">
              <a:solidFill>
                <a:srgbClr val="111111"/>
              </a:solidFill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11652" y="3793976"/>
            <a:ext cx="3026619" cy="1219200"/>
            <a:chOff x="3456" y="2051"/>
            <a:chExt cx="2544" cy="768"/>
          </a:xfrm>
          <a:solidFill>
            <a:srgbClr val="111111"/>
          </a:solidFill>
        </p:grpSpPr>
        <p:sp>
          <p:nvSpPr>
            <p:cNvPr id="123911" name="Rectangle 7"/>
            <p:cNvSpPr>
              <a:spLocks noChangeArrowheads="1"/>
            </p:cNvSpPr>
            <p:nvPr/>
          </p:nvSpPr>
          <p:spPr bwMode="auto">
            <a:xfrm>
              <a:off x="3456" y="2387"/>
              <a:ext cx="2544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fr-FR" sz="2400" dirty="0" smtClean="0">
                  <a:solidFill>
                    <a:schemeClr val="tx1"/>
                  </a:solidFill>
                  <a:latin typeface="Georgia" pitchFamily="18" charset="0"/>
                </a:rPr>
                <a:t>Horizontal </a:t>
              </a:r>
              <a:r>
                <a:rPr lang="fr-FR" sz="2400" dirty="0">
                  <a:solidFill>
                    <a:schemeClr val="tx1"/>
                  </a:solidFill>
                  <a:latin typeface="Georgia" pitchFamily="18" charset="0"/>
                </a:rPr>
                <a:t>«A</a:t>
              </a:r>
              <a:r>
                <a:rPr lang="fr-FR" sz="2400" dirty="0" smtClean="0">
                  <a:solidFill>
                    <a:schemeClr val="tx1"/>
                  </a:solidFill>
                  <a:latin typeface="Georgia" pitchFamily="18" charset="0"/>
                </a:rPr>
                <a:t>» </a:t>
              </a:r>
              <a:r>
                <a:rPr lang="fr-FR" sz="2400" dirty="0" err="1" smtClean="0">
                  <a:solidFill>
                    <a:schemeClr val="tx1"/>
                  </a:solidFill>
                  <a:latin typeface="Georgia" pitchFamily="18" charset="0"/>
                </a:rPr>
                <a:t>lines</a:t>
              </a:r>
              <a:r>
                <a:rPr lang="fr-FR" sz="2400" dirty="0" smtClean="0">
                  <a:solidFill>
                    <a:schemeClr val="tx1"/>
                  </a:solidFill>
                  <a:latin typeface="Georgia" pitchFamily="18" charset="0"/>
                </a:rPr>
                <a:t>      </a:t>
              </a:r>
              <a:r>
                <a:rPr lang="fr-FR" sz="1400" i="1" dirty="0" err="1" smtClean="0">
                  <a:solidFill>
                    <a:schemeClr val="tx1"/>
                  </a:solidFill>
                  <a:latin typeface="Georgia" pitchFamily="18" charset="0"/>
                </a:rPr>
                <a:t>arising</a:t>
              </a:r>
              <a:r>
                <a:rPr lang="fr-FR" sz="1400" i="1" dirty="0" smtClean="0">
                  <a:solidFill>
                    <a:schemeClr val="tx1"/>
                  </a:solidFill>
                  <a:latin typeface="Georgia" pitchFamily="18" charset="0"/>
                </a:rPr>
                <a:t> from pleural line.</a:t>
              </a:r>
              <a:endParaRPr lang="fr-FR" sz="1400" i="1" dirty="0">
                <a:solidFill>
                  <a:schemeClr val="tx1"/>
                </a:solidFill>
                <a:latin typeface="Georgia" pitchFamily="18" charset="0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fr-FR" sz="1400" i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fr-FR" sz="1400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fr-FR" sz="1400" i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fr-FR" sz="2400" dirty="0" smtClean="0">
                  <a:solidFill>
                    <a:schemeClr val="bg2">
                      <a:lumMod val="75000"/>
                    </a:schemeClr>
                  </a:solidFill>
                  <a:latin typeface="Georgia" pitchFamily="18" charset="0"/>
                </a:rPr>
                <a:t> </a:t>
              </a:r>
              <a:endParaRPr lang="fr-FR" sz="2400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fr-FR" sz="2400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3456" y="2051"/>
              <a:ext cx="254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fr-FR" sz="2800" dirty="0" smtClean="0">
                  <a:solidFill>
                    <a:schemeClr val="tx1"/>
                  </a:solidFill>
                  <a:latin typeface="Georgia" pitchFamily="18" charset="0"/>
                </a:rPr>
                <a:t>Lung </a:t>
              </a:r>
              <a:r>
                <a:rPr lang="fr-FR" sz="2800" dirty="0" err="1" smtClean="0">
                  <a:solidFill>
                    <a:schemeClr val="tx1"/>
                  </a:solidFill>
                  <a:latin typeface="Georgia" pitchFamily="18" charset="0"/>
                </a:rPr>
                <a:t>sliding</a:t>
              </a:r>
              <a:r>
                <a:rPr lang="fr-FR" sz="2800" dirty="0" smtClean="0">
                  <a:solidFill>
                    <a:schemeClr val="tx1"/>
                  </a:solidFill>
                  <a:latin typeface="Georgia" pitchFamily="18" charset="0"/>
                </a:rPr>
                <a:t> +</a:t>
              </a:r>
              <a:endParaRPr lang="fr-FR" sz="3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pic>
        <p:nvPicPr>
          <p:cNvPr id="5" name="normal  lung slidin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27" r="30001" b="35921"/>
          <a:stretch/>
        </p:blipFill>
        <p:spPr>
          <a:xfrm>
            <a:off x="967036" y="1346394"/>
            <a:ext cx="4775871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e 5"/>
          <p:cNvGrpSpPr/>
          <p:nvPr/>
        </p:nvGrpSpPr>
        <p:grpSpPr>
          <a:xfrm>
            <a:off x="8568457" y="289394"/>
            <a:ext cx="914400" cy="914400"/>
            <a:chOff x="8774935" y="1587252"/>
            <a:chExt cx="914400" cy="914400"/>
          </a:xfrm>
        </p:grpSpPr>
        <p:sp>
          <p:nvSpPr>
            <p:cNvPr id="3" name="Ellipse 2"/>
            <p:cNvSpPr/>
            <p:nvPr/>
          </p:nvSpPr>
          <p:spPr bwMode="auto">
            <a:xfrm>
              <a:off x="8774935" y="1587252"/>
              <a:ext cx="914400" cy="91440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796243" y="169932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76162" y="162353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Subcutaneous tissue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07396" y="251438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Pleural line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567436" y="3229650"/>
            <a:ext cx="936104" cy="1639510"/>
            <a:chOff x="4567436" y="3121588"/>
            <a:chExt cx="936104" cy="1639510"/>
          </a:xfrm>
        </p:grpSpPr>
        <p:sp>
          <p:nvSpPr>
            <p:cNvPr id="17" name="ZoneTexte 16"/>
            <p:cNvSpPr txBox="1"/>
            <p:nvPr/>
          </p:nvSpPr>
          <p:spPr>
            <a:xfrm>
              <a:off x="4567436" y="3121588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</a:rPr>
                <a:t>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75076" y="3535681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</a:rPr>
                <a:t>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775076" y="4422544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</a:rPr>
                <a:t>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6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Rectangle 16"/>
          <p:cNvSpPr>
            <a:spLocks noGrp="1" noChangeArrowheads="1"/>
          </p:cNvSpPr>
          <p:nvPr>
            <p:ph type="title"/>
          </p:nvPr>
        </p:nvSpPr>
        <p:spPr>
          <a:xfrm>
            <a:off x="771525" y="44624"/>
            <a:ext cx="8743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 : normal </a:t>
            </a:r>
            <a:r>
              <a:rPr lang="fr-FR" sz="3600" i="1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6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151612" y="1772816"/>
            <a:ext cx="39112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100" dirty="0" smtClean="0">
                <a:solidFill>
                  <a:srgbClr val="111111"/>
                </a:solidFill>
                <a:latin typeface="Georgia" pitchFamily="18" charset="0"/>
              </a:rPr>
              <a:t> Pleural line and </a:t>
            </a:r>
            <a:r>
              <a:rPr lang="fr-FR" sz="2100" dirty="0" err="1" smtClean="0">
                <a:solidFill>
                  <a:srgbClr val="111111"/>
                </a:solidFill>
                <a:latin typeface="Georgia" pitchFamily="18" charset="0"/>
              </a:rPr>
              <a:t>lung</a:t>
            </a:r>
            <a:r>
              <a:rPr lang="fr-FR" sz="2100" dirty="0" smtClean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fr-FR" sz="2100" dirty="0" err="1" smtClean="0">
                <a:solidFill>
                  <a:srgbClr val="111111"/>
                </a:solidFill>
                <a:latin typeface="Georgia" pitchFamily="18" charset="0"/>
              </a:rPr>
              <a:t>sliding</a:t>
            </a:r>
            <a:endParaRPr lang="fr-FR" sz="2100" i="1" dirty="0">
              <a:solidFill>
                <a:srgbClr val="111111"/>
              </a:solidFill>
              <a:latin typeface="Georgi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100" dirty="0">
              <a:solidFill>
                <a:srgbClr val="111111"/>
              </a:solidFill>
              <a:latin typeface="Georgi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100" dirty="0">
              <a:solidFill>
                <a:srgbClr val="111111"/>
              </a:solidFill>
              <a:latin typeface="Georg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99684" y="3154129"/>
            <a:ext cx="3119140" cy="1066959"/>
          </a:xfrm>
          <a:prstGeom prst="rect">
            <a:avLst/>
          </a:prstGeom>
          <a:solidFill>
            <a:srgbClr val="11111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fr-FR" sz="1800" dirty="0" smtClean="0">
                <a:solidFill>
                  <a:schemeClr val="tx1"/>
                </a:solidFill>
              </a:rPr>
              <a:t>In 30 % </a:t>
            </a:r>
            <a:r>
              <a:rPr lang="fr-FR" sz="1800" dirty="0">
                <a:solidFill>
                  <a:schemeClr val="tx1"/>
                </a:solidFill>
              </a:rPr>
              <a:t>o</a:t>
            </a:r>
            <a:r>
              <a:rPr lang="fr-FR" sz="1800" dirty="0" smtClean="0">
                <a:solidFill>
                  <a:schemeClr val="tx1"/>
                </a:solidFill>
              </a:rPr>
              <a:t>f </a:t>
            </a:r>
            <a:r>
              <a:rPr lang="fr-FR" sz="1800" dirty="0" err="1" smtClean="0">
                <a:solidFill>
                  <a:schemeClr val="tx1"/>
                </a:solidFill>
              </a:rPr>
              <a:t>healthy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volunters</a:t>
            </a:r>
            <a:r>
              <a:rPr lang="fr-FR" sz="1800" dirty="0" smtClean="0">
                <a:solidFill>
                  <a:schemeClr val="tx1"/>
                </a:solidFill>
              </a:rPr>
              <a:t>, 1 or 2 vertical B </a:t>
            </a:r>
            <a:r>
              <a:rPr lang="fr-FR" sz="1800" dirty="0" err="1" smtClean="0">
                <a:solidFill>
                  <a:schemeClr val="tx1"/>
                </a:solidFill>
              </a:rPr>
              <a:t>lines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can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be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found</a:t>
            </a:r>
            <a:r>
              <a:rPr lang="fr-FR" sz="1800" dirty="0" smtClean="0">
                <a:solidFill>
                  <a:schemeClr val="tx1"/>
                </a:solidFill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</a:rPr>
              <a:t>particularly</a:t>
            </a:r>
            <a:r>
              <a:rPr lang="fr-FR" sz="1800" dirty="0" smtClean="0">
                <a:solidFill>
                  <a:schemeClr val="tx1"/>
                </a:solidFill>
              </a:rPr>
              <a:t> in </a:t>
            </a:r>
            <a:r>
              <a:rPr lang="fr-FR" sz="1800" dirty="0" err="1" smtClean="0">
                <a:solidFill>
                  <a:schemeClr val="tx1"/>
                </a:solidFill>
              </a:rPr>
              <a:t>dependent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lung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regions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6" name="glissement pleural_transcoded (1)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144"/>
          <a:stretch/>
        </p:blipFill>
        <p:spPr>
          <a:xfrm>
            <a:off x="42346" y="1252257"/>
            <a:ext cx="6084722" cy="5303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6583660" y="5025495"/>
            <a:ext cx="3456384" cy="1015663"/>
          </a:xfrm>
          <a:prstGeom prst="rect">
            <a:avLst/>
          </a:prstGeom>
          <a:solidFill>
            <a:srgbClr val="FFFFE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Normal aeration is defined as the presence of A lines and/or ≤ three B lines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568457" y="210344"/>
            <a:ext cx="914400" cy="914400"/>
            <a:chOff x="8774935" y="1587252"/>
            <a:chExt cx="914400" cy="914400"/>
          </a:xfrm>
        </p:grpSpPr>
        <p:sp>
          <p:nvSpPr>
            <p:cNvPr id="13" name="Ellipse 12"/>
            <p:cNvSpPr/>
            <p:nvPr/>
          </p:nvSpPr>
          <p:spPr bwMode="auto">
            <a:xfrm>
              <a:off x="8774935" y="1587252"/>
              <a:ext cx="914400" cy="91440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796243" y="169932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462708" y="4437853"/>
            <a:ext cx="1736576" cy="1095473"/>
            <a:chOff x="1687116" y="4188768"/>
            <a:chExt cx="1736576" cy="1095473"/>
          </a:xfrm>
        </p:grpSpPr>
        <p:sp>
          <p:nvSpPr>
            <p:cNvPr id="17" name="ZoneTexte 16"/>
            <p:cNvSpPr txBox="1"/>
            <p:nvPr/>
          </p:nvSpPr>
          <p:spPr>
            <a:xfrm>
              <a:off x="2195932" y="4581128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695228" y="4945687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687116" y="4188768"/>
              <a:ext cx="72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559324" y="298485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Pleural line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  <p:bldP spid="2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616" y="2636912"/>
            <a:ext cx="8692934" cy="2952328"/>
            <a:chOff x="576" y="2092"/>
            <a:chExt cx="5472" cy="1558"/>
          </a:xfrm>
        </p:grpSpPr>
        <p:sp>
          <p:nvSpPr>
            <p:cNvPr id="124933" name="AutoShape 5"/>
            <p:cNvSpPr>
              <a:spLocks noChangeArrowheads="1"/>
            </p:cNvSpPr>
            <p:nvPr/>
          </p:nvSpPr>
          <p:spPr bwMode="auto">
            <a:xfrm>
              <a:off x="576" y="2092"/>
              <a:ext cx="5472" cy="1558"/>
            </a:xfrm>
            <a:prstGeom prst="foldedCorner">
              <a:avLst>
                <a:gd name="adj" fmla="val 12500"/>
              </a:avLst>
            </a:prstGeom>
            <a:solidFill>
              <a:srgbClr val="D3D3D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80501" dir="13157364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700" y="2244"/>
              <a:ext cx="519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82550" lvl="1" algn="just">
                <a:spcBef>
                  <a:spcPct val="20000"/>
                </a:spcBef>
              </a:pPr>
              <a:r>
                <a:rPr lang="fr-FR" sz="2700" dirty="0" err="1" smtClean="0">
                  <a:solidFill>
                    <a:srgbClr val="000000"/>
                  </a:solidFill>
                  <a:latin typeface="Arial" charset="0"/>
                </a:rPr>
                <a:t>Interstitial</a:t>
              </a:r>
              <a:r>
                <a:rPr lang="fr-FR" sz="2700" dirty="0" smtClean="0">
                  <a:solidFill>
                    <a:srgbClr val="000000"/>
                  </a:solidFill>
                  <a:latin typeface="Arial" charset="0"/>
                </a:rPr>
                <a:t> pulmonary syndrome 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fr-FR" sz="2400" i="1" dirty="0" smtClean="0">
                  <a:solidFill>
                    <a:srgbClr val="000000"/>
                  </a:solidFill>
                  <a:latin typeface="Arial" charset="0"/>
                </a:rPr>
                <a:t>edema, </a:t>
              </a:r>
              <a:r>
                <a:rPr lang="fr-FR" sz="2400" i="1" dirty="0" err="1" smtClean="0">
                  <a:solidFill>
                    <a:srgbClr val="000000"/>
                  </a:solidFill>
                  <a:latin typeface="Arial" charset="0"/>
                </a:rPr>
                <a:t>fibrosis</a:t>
              </a:r>
              <a:r>
                <a:rPr lang="fr-FR" sz="24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700" dirty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fr-FR" sz="2700" dirty="0" err="1">
                  <a:solidFill>
                    <a:srgbClr val="000000"/>
                  </a:solidFill>
                  <a:latin typeface="Arial" charset="0"/>
                </a:rPr>
                <a:t>characterized</a:t>
              </a:r>
              <a:r>
                <a:rPr lang="fr-FR" sz="2700" dirty="0">
                  <a:solidFill>
                    <a:srgbClr val="000000"/>
                  </a:solidFill>
                  <a:latin typeface="Arial" charset="0"/>
                </a:rPr>
                <a:t> by accumulation of </a:t>
              </a:r>
              <a:r>
                <a:rPr lang="fr-FR" sz="2700" dirty="0" err="1">
                  <a:solidFill>
                    <a:srgbClr val="000000"/>
                  </a:solidFill>
                  <a:latin typeface="Arial" charset="0"/>
                </a:rPr>
                <a:t>extravascular</a:t>
              </a:r>
              <a:r>
                <a:rPr lang="fr-FR" sz="27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700" dirty="0" err="1" smtClean="0">
                  <a:solidFill>
                    <a:srgbClr val="000000"/>
                  </a:solidFill>
                  <a:latin typeface="Arial" charset="0"/>
                </a:rPr>
                <a:t>wa-ter</a:t>
              </a:r>
              <a:r>
                <a:rPr lang="fr-FR" sz="27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700" dirty="0" err="1">
                  <a:solidFill>
                    <a:srgbClr val="000000"/>
                  </a:solidFill>
                  <a:latin typeface="Arial" charset="0"/>
                </a:rPr>
                <a:t>within</a:t>
              </a:r>
              <a:r>
                <a:rPr lang="fr-FR" sz="2700" dirty="0">
                  <a:solidFill>
                    <a:srgbClr val="000000"/>
                  </a:solidFill>
                  <a:latin typeface="Arial" charset="0"/>
                </a:rPr>
                <a:t> the </a:t>
              </a:r>
              <a:r>
                <a:rPr lang="fr-FR" sz="2700" dirty="0" err="1">
                  <a:solidFill>
                    <a:srgbClr val="000000"/>
                  </a:solidFill>
                  <a:latin typeface="Arial" charset="0"/>
                </a:rPr>
                <a:t>interstitial</a:t>
              </a:r>
              <a:r>
                <a:rPr lang="fr-FR" sz="27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700" dirty="0" err="1">
                  <a:solidFill>
                    <a:srgbClr val="000000"/>
                  </a:solidFill>
                  <a:latin typeface="Arial" charset="0"/>
                </a:rPr>
                <a:t>space</a:t>
              </a:r>
              <a:r>
                <a:rPr lang="fr-FR" sz="28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700" dirty="0" smtClean="0">
                  <a:solidFill>
                    <a:srgbClr val="000000"/>
                  </a:solidFill>
                  <a:latin typeface="Arial" charset="0"/>
                </a:rPr>
                <a:t>and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800" b="1" dirty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the interface gas/tissue</a:t>
              </a:r>
              <a:r>
                <a:rPr lang="fr-FR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700" dirty="0" err="1" smtClean="0">
                  <a:solidFill>
                    <a:srgbClr val="000000"/>
                  </a:solidFill>
                  <a:latin typeface="Arial" charset="0"/>
                </a:rPr>
                <a:t>produces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800" b="1" dirty="0" smtClean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vertical artefacts </a:t>
              </a:r>
              <a:r>
                <a:rPr lang="fr-FR" sz="27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which</a:t>
              </a:r>
              <a:r>
                <a:rPr lang="fr-FR" sz="2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are </a:t>
              </a:r>
              <a:r>
                <a:rPr lang="fr-FR" sz="27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detected</a:t>
              </a:r>
              <a:r>
                <a:rPr lang="fr-FR" sz="27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as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dirty="0" smtClean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multiple </a:t>
              </a:r>
              <a:r>
                <a:rPr lang="fr-FR" sz="2800" b="1" dirty="0" err="1" smtClean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spaced</a:t>
              </a:r>
              <a:r>
                <a:rPr lang="fr-FR" sz="2800" b="1" dirty="0" smtClean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 B </a:t>
              </a:r>
              <a:r>
                <a:rPr lang="fr-FR" sz="2800" b="1" dirty="0" err="1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lines</a:t>
              </a:r>
              <a:r>
                <a:rPr lang="fr-FR" sz="2800" dirty="0">
                  <a:solidFill>
                    <a:srgbClr val="007657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446088" lvl="1" indent="11113" algn="just">
                <a:spcBef>
                  <a:spcPct val="20000"/>
                </a:spcBef>
              </a:pPr>
              <a:r>
                <a:rPr lang="fr-FR" sz="2800" dirty="0" smtClean="0">
                  <a:solidFill>
                    <a:srgbClr val="007657"/>
                  </a:solidFill>
                  <a:latin typeface="Arial" charset="0"/>
                </a:rPr>
                <a:t>.</a:t>
              </a:r>
              <a:endParaRPr lang="fr-FR" sz="2800" dirty="0">
                <a:solidFill>
                  <a:srgbClr val="007657"/>
                </a:solidFill>
                <a:latin typeface="Arial" charset="0"/>
              </a:endParaRPr>
            </a:p>
          </p:txBody>
        </p:sp>
      </p:grp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>
          <a:xfrm>
            <a:off x="2911252" y="1124744"/>
            <a:ext cx="4536504" cy="792088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200" b="1" i="1" dirty="0" err="1">
                <a:solidFill>
                  <a:schemeClr val="accent5">
                    <a:lumMod val="25000"/>
                  </a:schemeClr>
                </a:solidFill>
              </a:rPr>
              <a:t>I</a:t>
            </a:r>
            <a:r>
              <a:rPr lang="fr-FR" sz="3200" b="1" i="1" dirty="0" err="1" smtClean="0">
                <a:solidFill>
                  <a:schemeClr val="accent5">
                    <a:lumMod val="25000"/>
                  </a:schemeClr>
                </a:solidFill>
              </a:rPr>
              <a:t>nterstitial</a:t>
            </a:r>
            <a:r>
              <a:rPr lang="fr-FR" sz="3200" b="1" i="1" dirty="0" smtClean="0">
                <a:solidFill>
                  <a:schemeClr val="accent5">
                    <a:lumMod val="25000"/>
                  </a:schemeClr>
                </a:solidFill>
              </a:rPr>
              <a:t> syndrome</a:t>
            </a:r>
            <a:endParaRPr lang="fr-FR" sz="32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Rectangle 16"/>
          <p:cNvSpPr txBox="1">
            <a:spLocks noChangeArrowheads="1"/>
          </p:cNvSpPr>
          <p:nvPr/>
        </p:nvSpPr>
        <p:spPr bwMode="auto">
          <a:xfrm>
            <a:off x="-56391" y="269776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moderate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6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909620" y="498376"/>
            <a:ext cx="914400" cy="914400"/>
            <a:chOff x="8774935" y="1587252"/>
            <a:chExt cx="914400" cy="914400"/>
          </a:xfrm>
        </p:grpSpPr>
        <p:sp>
          <p:nvSpPr>
            <p:cNvPr id="16" name="Ellipse 15"/>
            <p:cNvSpPr/>
            <p:nvPr/>
          </p:nvSpPr>
          <p:spPr bwMode="auto">
            <a:xfrm>
              <a:off x="8774935" y="1587252"/>
              <a:ext cx="914400" cy="91440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796243" y="169932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1255713" y="341313"/>
            <a:ext cx="7775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rgbClr val="111111"/>
                </a:solidFill>
              </a:rPr>
              <a:t>Ultrasound </a:t>
            </a:r>
            <a:r>
              <a:rPr lang="fr-FR" sz="2800" b="1" dirty="0" err="1" smtClean="0">
                <a:solidFill>
                  <a:srgbClr val="111111"/>
                </a:solidFill>
              </a:rPr>
              <a:t>characteristics</a:t>
            </a:r>
            <a:r>
              <a:rPr lang="fr-FR" sz="2800" b="1" dirty="0" smtClean="0">
                <a:solidFill>
                  <a:srgbClr val="111111"/>
                </a:solidFill>
              </a:rPr>
              <a:t> of B </a:t>
            </a:r>
            <a:r>
              <a:rPr lang="fr-FR" sz="2800" b="1" dirty="0" err="1" smtClean="0">
                <a:solidFill>
                  <a:srgbClr val="111111"/>
                </a:solidFill>
              </a:rPr>
              <a:t>lines</a:t>
            </a:r>
            <a:endParaRPr lang="fr-FR" sz="2800" b="1" dirty="0" smtClean="0">
              <a:solidFill>
                <a:srgbClr val="11111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47156" y="1772816"/>
            <a:ext cx="7201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 smtClean="0">
                <a:solidFill>
                  <a:schemeClr val="accent6"/>
                </a:solidFill>
              </a:rPr>
              <a:t>Arising</a:t>
            </a:r>
            <a:r>
              <a:rPr lang="fr-FR" sz="2400" dirty="0" smtClean="0">
                <a:solidFill>
                  <a:schemeClr val="accent6"/>
                </a:solidFill>
              </a:rPr>
              <a:t> from the pleural line or subpleural consolidations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3810" y="2664991"/>
            <a:ext cx="2087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 smtClean="0">
                <a:solidFill>
                  <a:schemeClr val="accent6"/>
                </a:solidFill>
              </a:rPr>
              <a:t>Well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defined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47156" y="5371679"/>
            <a:ext cx="3456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 smtClean="0">
                <a:solidFill>
                  <a:schemeClr val="accent6"/>
                </a:solidFill>
              </a:rPr>
              <a:t>Erasing</a:t>
            </a:r>
            <a:r>
              <a:rPr lang="fr-FR" sz="2400" dirty="0" smtClean="0">
                <a:solidFill>
                  <a:schemeClr val="accent6"/>
                </a:solidFill>
              </a:rPr>
              <a:t> horizontal A </a:t>
            </a:r>
            <a:r>
              <a:rPr lang="fr-FR" sz="2400" dirty="0" err="1" smtClean="0">
                <a:solidFill>
                  <a:schemeClr val="accent6"/>
                </a:solidFill>
              </a:rPr>
              <a:t>lines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32628" y="3530179"/>
            <a:ext cx="4363000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 smtClean="0">
                <a:solidFill>
                  <a:schemeClr val="accent6"/>
                </a:solidFill>
              </a:rPr>
              <a:t>Reaching</a:t>
            </a:r>
            <a:r>
              <a:rPr lang="fr-FR" sz="2400" dirty="0" smtClean="0">
                <a:solidFill>
                  <a:schemeClr val="accent6"/>
                </a:solidFill>
              </a:rPr>
              <a:t> the </a:t>
            </a:r>
            <a:r>
              <a:rPr lang="fr-FR" sz="2400" dirty="0" err="1" smtClean="0">
                <a:solidFill>
                  <a:schemeClr val="accent6"/>
                </a:solidFill>
              </a:rPr>
              <a:t>edge</a:t>
            </a:r>
            <a:r>
              <a:rPr lang="fr-FR" sz="2400" dirty="0" smtClean="0">
                <a:solidFill>
                  <a:schemeClr val="accent6"/>
                </a:solidFill>
              </a:rPr>
              <a:t> of the </a:t>
            </a:r>
            <a:r>
              <a:rPr lang="fr-FR" sz="2400" dirty="0" err="1" smtClean="0">
                <a:solidFill>
                  <a:schemeClr val="accent6"/>
                </a:solidFill>
              </a:rPr>
              <a:t>screen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31132" y="4436641"/>
            <a:ext cx="374354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 smtClean="0">
                <a:solidFill>
                  <a:schemeClr val="accent6"/>
                </a:solidFill>
              </a:rPr>
              <a:t>Moving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with</a:t>
            </a:r>
            <a:r>
              <a:rPr lang="fr-FR" sz="2400" dirty="0" smtClean="0">
                <a:solidFill>
                  <a:schemeClr val="accent6"/>
                </a:solidFill>
              </a:rPr>
              <a:t> pleural line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1255713" y="341313"/>
            <a:ext cx="7775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rgbClr val="111111"/>
                </a:solidFill>
              </a:rPr>
              <a:t>False B </a:t>
            </a:r>
            <a:r>
              <a:rPr lang="fr-FR" sz="2800" b="1" dirty="0" err="1" smtClean="0">
                <a:solidFill>
                  <a:srgbClr val="111111"/>
                </a:solidFill>
              </a:rPr>
              <a:t>lines</a:t>
            </a:r>
            <a:r>
              <a:rPr lang="fr-FR" sz="2800" b="1" dirty="0" smtClean="0">
                <a:solidFill>
                  <a:srgbClr val="111111"/>
                </a:solidFill>
              </a:rPr>
              <a:t/>
            </a:r>
            <a:br>
              <a:rPr lang="fr-FR" sz="2800" b="1" dirty="0" smtClean="0">
                <a:solidFill>
                  <a:srgbClr val="111111"/>
                </a:solidFill>
              </a:rPr>
            </a:b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E </a:t>
            </a:r>
            <a:r>
              <a:rPr lang="fr-FR" sz="2400" b="1" dirty="0" err="1" smtClean="0">
                <a:solidFill>
                  <a:schemeClr val="accent5">
                    <a:lumMod val="25000"/>
                  </a:schemeClr>
                </a:solidFill>
              </a:rPr>
              <a:t>lines</a:t>
            </a:r>
            <a:r>
              <a:rPr lang="fr-FR" sz="2400" i="1" dirty="0" smtClean="0">
                <a:solidFill>
                  <a:schemeClr val="accent5">
                    <a:lumMod val="25000"/>
                  </a:schemeClr>
                </a:solidFill>
              </a:rPr>
              <a:t> for </a:t>
            </a:r>
            <a:r>
              <a:rPr lang="fr-FR" sz="2400" i="1" dirty="0" err="1" smtClean="0">
                <a:solidFill>
                  <a:schemeClr val="accent5">
                    <a:lumMod val="25000"/>
                  </a:schemeClr>
                </a:solidFill>
              </a:rPr>
              <a:t>subcutaneous</a:t>
            </a:r>
            <a:r>
              <a:rPr lang="fr-FR" sz="24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accent5">
                    <a:lumMod val="25000"/>
                  </a:schemeClr>
                </a:solidFill>
              </a:rPr>
              <a:t>Emphysema</a:t>
            </a:r>
            <a:endParaRPr lang="fr-FR" sz="2800" b="1" dirty="0" smtClean="0">
              <a:solidFill>
                <a:srgbClr val="11111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4949" y="2236788"/>
            <a:ext cx="3887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Not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arising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the pleural line </a:t>
            </a:r>
            <a:endParaRPr lang="fr-FR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6386" y="2852936"/>
            <a:ext cx="1656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Well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defined</a:t>
            </a:r>
            <a:endParaRPr lang="fr-FR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6933" y="4005064"/>
            <a:ext cx="2984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Erasing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horizontal A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lines</a:t>
            </a:r>
            <a:endParaRPr lang="fr-FR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6956" y="3429000"/>
            <a:ext cx="403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Non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synchronous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with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lung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25000"/>
                  </a:schemeClr>
                </a:solidFill>
              </a:rPr>
              <a:t>sliding</a:t>
            </a:r>
            <a:endParaRPr lang="fr-FR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7"/>
          <a:stretch>
            <a:fillRect/>
          </a:stretch>
        </p:blipFill>
        <p:spPr bwMode="auto">
          <a:xfrm>
            <a:off x="4351338" y="1916113"/>
            <a:ext cx="55451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ZoneTexte 12"/>
          <p:cNvSpPr txBox="1">
            <a:spLocks noChangeArrowheads="1"/>
          </p:cNvSpPr>
          <p:nvPr/>
        </p:nvSpPr>
        <p:spPr bwMode="auto">
          <a:xfrm>
            <a:off x="4495800" y="6021388"/>
            <a:ext cx="4392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i="1">
                <a:solidFill>
                  <a:schemeClr val="tx1"/>
                </a:solidFill>
              </a:rPr>
              <a:t>Lichtenstein  Critical Care Medicine  35 (suppl 5): S250-S261, 2007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972" y="4884667"/>
            <a:ext cx="3527748" cy="1015663"/>
          </a:xfrm>
          <a:prstGeom prst="rect">
            <a:avLst/>
          </a:prstGeom>
          <a:solidFill>
            <a:srgbClr val="FFF2DD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111111"/>
                </a:solidFill>
              </a:rPr>
              <a:t>Transthoracic lung ultrasound cannot be performed in presence of subcutaneous emphysema </a:t>
            </a:r>
            <a:endParaRPr lang="en-GB" dirty="0">
              <a:solidFill>
                <a:srgbClr val="11111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1039688" y="188913"/>
            <a:ext cx="8208268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rgbClr val="111111"/>
                </a:solidFill>
              </a:rPr>
              <a:t>False B </a:t>
            </a:r>
            <a:r>
              <a:rPr lang="fr-FR" sz="2800" b="1" dirty="0" err="1" smtClean="0">
                <a:solidFill>
                  <a:srgbClr val="111111"/>
                </a:solidFill>
              </a:rPr>
              <a:t>lines</a:t>
            </a:r>
            <a:r>
              <a:rPr lang="fr-FR" sz="2800" b="1" dirty="0" smtClean="0">
                <a:solidFill>
                  <a:srgbClr val="111111"/>
                </a:solidFill>
              </a:rPr>
              <a:t/>
            </a:r>
            <a:br>
              <a:rPr lang="fr-FR" sz="2800" b="1" dirty="0" smtClean="0">
                <a:solidFill>
                  <a:srgbClr val="111111"/>
                </a:solidFill>
              </a:rPr>
            </a:br>
            <a:r>
              <a:rPr lang="fr-FR" sz="2400" b="1" dirty="0" smtClean="0">
                <a:solidFill>
                  <a:srgbClr val="007657"/>
                </a:solidFill>
              </a:rPr>
              <a:t>Z </a:t>
            </a:r>
            <a:r>
              <a:rPr lang="fr-FR" sz="2400" b="1" dirty="0" err="1" smtClean="0">
                <a:solidFill>
                  <a:srgbClr val="007657"/>
                </a:solidFill>
              </a:rPr>
              <a:t>lines</a:t>
            </a:r>
            <a:r>
              <a:rPr lang="fr-FR" sz="2400" b="1" dirty="0" smtClean="0">
                <a:solidFill>
                  <a:srgbClr val="007657"/>
                </a:solidFill>
              </a:rPr>
              <a:t> </a:t>
            </a:r>
            <a:r>
              <a:rPr lang="fr-FR" sz="2400" i="1" dirty="0" err="1" smtClean="0">
                <a:solidFill>
                  <a:srgbClr val="007657"/>
                </a:solidFill>
              </a:rPr>
              <a:t>detected</a:t>
            </a:r>
            <a:r>
              <a:rPr lang="fr-FR" sz="2400" i="1" dirty="0" smtClean="0">
                <a:solidFill>
                  <a:srgbClr val="007657"/>
                </a:solidFill>
              </a:rPr>
              <a:t> in more </a:t>
            </a:r>
            <a:r>
              <a:rPr lang="fr-FR" sz="2400" i="1" dirty="0" err="1" smtClean="0">
                <a:solidFill>
                  <a:srgbClr val="007657"/>
                </a:solidFill>
              </a:rPr>
              <a:t>than</a:t>
            </a:r>
            <a:r>
              <a:rPr lang="fr-FR" sz="2400" i="1" dirty="0" smtClean="0">
                <a:solidFill>
                  <a:srgbClr val="007657"/>
                </a:solidFill>
              </a:rPr>
              <a:t> 80% of patients </a:t>
            </a:r>
            <a:r>
              <a:rPr lang="fr-FR" sz="2400" i="1" dirty="0" err="1" smtClean="0">
                <a:solidFill>
                  <a:srgbClr val="007657"/>
                </a:solidFill>
              </a:rPr>
              <a:t>with</a:t>
            </a:r>
            <a:r>
              <a:rPr lang="fr-FR" sz="2400" i="1" dirty="0" smtClean="0">
                <a:solidFill>
                  <a:srgbClr val="007657"/>
                </a:solidFill>
              </a:rPr>
              <a:t> normal </a:t>
            </a:r>
            <a:r>
              <a:rPr lang="fr-FR" sz="2400" i="1" dirty="0" err="1" smtClean="0">
                <a:solidFill>
                  <a:srgbClr val="007657"/>
                </a:solidFill>
              </a:rPr>
              <a:t>lungs</a:t>
            </a:r>
            <a:endParaRPr lang="fr-FR" sz="2800" b="1" dirty="0" smtClean="0">
              <a:solidFill>
                <a:srgbClr val="00765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033" y="1988840"/>
            <a:ext cx="3200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007657"/>
                </a:solidFill>
              </a:rPr>
              <a:t>Arising</a:t>
            </a:r>
            <a:r>
              <a:rPr lang="fr-FR" dirty="0" smtClean="0">
                <a:solidFill>
                  <a:srgbClr val="007657"/>
                </a:solidFill>
              </a:rPr>
              <a:t> </a:t>
            </a:r>
            <a:r>
              <a:rPr lang="fr-FR" dirty="0" err="1" smtClean="0">
                <a:solidFill>
                  <a:srgbClr val="007657"/>
                </a:solidFill>
              </a:rPr>
              <a:t>from</a:t>
            </a:r>
            <a:r>
              <a:rPr lang="fr-FR" dirty="0" smtClean="0">
                <a:solidFill>
                  <a:srgbClr val="007657"/>
                </a:solidFill>
              </a:rPr>
              <a:t> the pleural line </a:t>
            </a:r>
            <a:endParaRPr lang="fr-FR" dirty="0">
              <a:solidFill>
                <a:srgbClr val="007657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2940" y="2636912"/>
            <a:ext cx="2015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07657"/>
                </a:solidFill>
              </a:rPr>
              <a:t>Not </a:t>
            </a:r>
            <a:r>
              <a:rPr lang="fr-FR" dirty="0" err="1" smtClean="0">
                <a:solidFill>
                  <a:srgbClr val="007657"/>
                </a:solidFill>
              </a:rPr>
              <a:t>well</a:t>
            </a:r>
            <a:r>
              <a:rPr lang="fr-FR" dirty="0" smtClean="0">
                <a:solidFill>
                  <a:srgbClr val="007657"/>
                </a:solidFill>
              </a:rPr>
              <a:t> </a:t>
            </a:r>
            <a:r>
              <a:rPr lang="fr-FR" dirty="0" err="1" smtClean="0">
                <a:solidFill>
                  <a:srgbClr val="007657"/>
                </a:solidFill>
              </a:rPr>
              <a:t>defined</a:t>
            </a:r>
            <a:endParaRPr lang="fr-FR" dirty="0">
              <a:solidFill>
                <a:srgbClr val="00765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2940" y="4005064"/>
            <a:ext cx="3456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07657"/>
                </a:solidFill>
              </a:rPr>
              <a:t>Do not </a:t>
            </a:r>
            <a:r>
              <a:rPr lang="fr-FR" dirty="0" err="1" smtClean="0">
                <a:solidFill>
                  <a:srgbClr val="007657"/>
                </a:solidFill>
              </a:rPr>
              <a:t>erase</a:t>
            </a:r>
            <a:r>
              <a:rPr lang="fr-FR" dirty="0" smtClean="0">
                <a:solidFill>
                  <a:srgbClr val="007657"/>
                </a:solidFill>
              </a:rPr>
              <a:t> horizontal A </a:t>
            </a:r>
            <a:r>
              <a:rPr lang="fr-FR" dirty="0" err="1" smtClean="0">
                <a:solidFill>
                  <a:srgbClr val="007657"/>
                </a:solidFill>
              </a:rPr>
              <a:t>lines</a:t>
            </a:r>
            <a:endParaRPr lang="fr-FR" dirty="0">
              <a:solidFill>
                <a:srgbClr val="007657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2940" y="3284984"/>
            <a:ext cx="3832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07657"/>
                </a:solidFill>
              </a:rPr>
              <a:t>Non-</a:t>
            </a:r>
            <a:r>
              <a:rPr lang="fr-FR" dirty="0" err="1" smtClean="0">
                <a:solidFill>
                  <a:srgbClr val="007657"/>
                </a:solidFill>
              </a:rPr>
              <a:t>synchronous</a:t>
            </a:r>
            <a:r>
              <a:rPr lang="fr-FR" dirty="0" smtClean="0">
                <a:solidFill>
                  <a:srgbClr val="007657"/>
                </a:solidFill>
              </a:rPr>
              <a:t> </a:t>
            </a:r>
            <a:r>
              <a:rPr lang="fr-FR" dirty="0" err="1" smtClean="0">
                <a:solidFill>
                  <a:srgbClr val="007657"/>
                </a:solidFill>
              </a:rPr>
              <a:t>with</a:t>
            </a:r>
            <a:r>
              <a:rPr lang="fr-FR" dirty="0" smtClean="0">
                <a:solidFill>
                  <a:srgbClr val="007657"/>
                </a:solidFill>
              </a:rPr>
              <a:t> </a:t>
            </a:r>
            <a:r>
              <a:rPr lang="fr-FR" dirty="0" err="1" smtClean="0">
                <a:solidFill>
                  <a:srgbClr val="007657"/>
                </a:solidFill>
              </a:rPr>
              <a:t>lung</a:t>
            </a:r>
            <a:r>
              <a:rPr lang="fr-FR" dirty="0" smtClean="0">
                <a:solidFill>
                  <a:srgbClr val="007657"/>
                </a:solidFill>
              </a:rPr>
              <a:t> </a:t>
            </a:r>
            <a:r>
              <a:rPr lang="fr-FR" dirty="0" err="1" smtClean="0">
                <a:solidFill>
                  <a:srgbClr val="007657"/>
                </a:solidFill>
              </a:rPr>
              <a:t>sliding</a:t>
            </a:r>
            <a:endParaRPr lang="fr-FR" dirty="0">
              <a:solidFill>
                <a:srgbClr val="007657"/>
              </a:solidFill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9"/>
          <a:stretch>
            <a:fillRect/>
          </a:stretch>
        </p:blipFill>
        <p:spPr bwMode="auto">
          <a:xfrm>
            <a:off x="4006850" y="1628775"/>
            <a:ext cx="59610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ZoneTexte 9"/>
          <p:cNvSpPr txBox="1">
            <a:spLocks noChangeArrowheads="1"/>
          </p:cNvSpPr>
          <p:nvPr/>
        </p:nvSpPr>
        <p:spPr bwMode="auto">
          <a:xfrm>
            <a:off x="4064000" y="6176963"/>
            <a:ext cx="4392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i="1">
                <a:solidFill>
                  <a:schemeClr val="tx1"/>
                </a:solidFill>
              </a:rPr>
              <a:t>Lichtenstein  Critical Care Medicine  35 (suppl 5): S250-S261, 2007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5178" y="4816434"/>
            <a:ext cx="3527748" cy="1323439"/>
          </a:xfrm>
          <a:prstGeom prst="rect">
            <a:avLst/>
          </a:prstGeom>
          <a:solidFill>
            <a:srgbClr val="EBFFF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111111"/>
                </a:solidFill>
              </a:rPr>
              <a:t>When starting lung ultrasound practice, trainees overestimate the number of B lines because they mistake Z lines with B lines</a:t>
            </a:r>
            <a:endParaRPr lang="en-GB" dirty="0">
              <a:solidFill>
                <a:srgbClr val="11111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751012" y="1340768"/>
            <a:ext cx="8712968" cy="432048"/>
          </a:xfrm>
          <a:noFill/>
        </p:spPr>
        <p:txBody>
          <a:bodyPr/>
          <a:lstStyle/>
          <a:p>
            <a:pPr eaLnBrk="1" hangingPunct="1"/>
            <a:r>
              <a:rPr lang="fr-FR" sz="2200" b="1" i="1" dirty="0" smtClean="0">
                <a:solidFill>
                  <a:srgbClr val="111111"/>
                </a:solidFill>
              </a:rPr>
              <a:t>Multiple B </a:t>
            </a:r>
            <a:r>
              <a:rPr lang="fr-FR" sz="2200" b="1" i="1" dirty="0" err="1" smtClean="0">
                <a:solidFill>
                  <a:srgbClr val="111111"/>
                </a:solidFill>
              </a:rPr>
              <a:t>lines</a:t>
            </a:r>
            <a:r>
              <a:rPr lang="fr-FR" sz="2200" b="1" i="1" dirty="0" smtClean="0">
                <a:solidFill>
                  <a:srgbClr val="111111"/>
                </a:solidFill>
              </a:rPr>
              <a:t> </a:t>
            </a:r>
            <a:r>
              <a:rPr lang="fr-FR" sz="2200" b="1" i="1" dirty="0" err="1" smtClean="0">
                <a:solidFill>
                  <a:srgbClr val="111111"/>
                </a:solidFill>
              </a:rPr>
              <a:t>regularly</a:t>
            </a:r>
            <a:r>
              <a:rPr lang="fr-FR" sz="2200" b="1" i="1" dirty="0" smtClean="0">
                <a:solidFill>
                  <a:srgbClr val="111111"/>
                </a:solidFill>
              </a:rPr>
              <a:t> </a:t>
            </a:r>
            <a:r>
              <a:rPr lang="fr-FR" sz="2200" b="1" i="1" dirty="0" err="1" smtClean="0">
                <a:solidFill>
                  <a:srgbClr val="111111"/>
                </a:solidFill>
              </a:rPr>
              <a:t>spaced</a:t>
            </a:r>
            <a:r>
              <a:rPr lang="fr-FR" sz="2200" b="1" i="1" dirty="0" smtClean="0">
                <a:solidFill>
                  <a:srgbClr val="111111"/>
                </a:solidFill>
              </a:rPr>
              <a:t> and </a:t>
            </a:r>
            <a:r>
              <a:rPr lang="fr-FR" sz="2200" b="1" i="1" dirty="0" err="1" smtClean="0">
                <a:solidFill>
                  <a:srgbClr val="111111"/>
                </a:solidFill>
              </a:rPr>
              <a:t>arising</a:t>
            </a:r>
            <a:r>
              <a:rPr lang="fr-FR" sz="2200" b="1" i="1" dirty="0" smtClean="0">
                <a:solidFill>
                  <a:srgbClr val="111111"/>
                </a:solidFill>
              </a:rPr>
              <a:t> from pleural line (</a:t>
            </a:r>
            <a:r>
              <a:rPr lang="fr-FR" sz="2200" b="1" i="1" dirty="0" smtClean="0">
                <a:solidFill>
                  <a:srgbClr val="00B0F0"/>
                </a:solidFill>
              </a:rPr>
              <a:t>1r</a:t>
            </a:r>
            <a:r>
              <a:rPr lang="fr-FR" sz="2200" b="1" i="1" dirty="0" smtClean="0">
                <a:solidFill>
                  <a:srgbClr val="111111"/>
                </a:solidFill>
              </a:rPr>
              <a:t>)</a:t>
            </a:r>
            <a:endParaRPr lang="fr-FR" sz="22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5968" name="Picture 16" descr="3 OA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2430" r="45972" b="23297"/>
          <a:stretch>
            <a:fillRect/>
          </a:stretch>
        </p:blipFill>
        <p:spPr bwMode="auto">
          <a:xfrm>
            <a:off x="5768975" y="2457450"/>
            <a:ext cx="4343400" cy="4019550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9" name="AutoShape 17"/>
          <p:cNvSpPr>
            <a:spLocks noChangeArrowheads="1"/>
          </p:cNvSpPr>
          <p:nvPr/>
        </p:nvSpPr>
        <p:spPr bwMode="auto">
          <a:xfrm rot="2368347">
            <a:off x="6302375" y="2590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66FFFF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44710" y="1933525"/>
            <a:ext cx="10039350" cy="487363"/>
            <a:chOff x="110" y="845"/>
            <a:chExt cx="6324" cy="307"/>
          </a:xfrm>
          <a:solidFill>
            <a:schemeClr val="bg1"/>
          </a:solidFill>
        </p:grpSpPr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110" y="845"/>
              <a:ext cx="6324" cy="250"/>
            </a:xfrm>
            <a:prstGeom prst="rect">
              <a:avLst/>
            </a:prstGeom>
            <a:solidFill>
              <a:srgbClr val="111111"/>
            </a:solidFill>
            <a:ln w="9525">
              <a:noFill/>
              <a:miter lim="800000"/>
              <a:headEnd/>
              <a:tailEnd/>
            </a:ln>
            <a:effectLst>
              <a:outerShdw dist="148106" dir="19742175" algn="ctr" rotWithShape="0">
                <a:srgbClr val="7A7A7A"/>
              </a:outerShdw>
              <a:softEdge rad="63500"/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dirty="0" smtClean="0">
                  <a:solidFill>
                    <a:schemeClr val="tx1"/>
                  </a:solidFill>
                  <a:latin typeface="Georgia" pitchFamily="18" charset="0"/>
                </a:rPr>
                <a:t>7 mm-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apart</a:t>
              </a:r>
              <a:r>
                <a:rPr lang="fr-FR" dirty="0">
                  <a:solidFill>
                    <a:schemeClr val="tx1"/>
                  </a:solidFill>
                  <a:latin typeface="Georgia" pitchFamily="18" charset="0"/>
                </a:rPr>
                <a:t> B </a:t>
              </a:r>
              <a:r>
                <a:rPr lang="fr-FR" dirty="0" err="1">
                  <a:solidFill>
                    <a:schemeClr val="tx1"/>
                  </a:solidFill>
                  <a:latin typeface="Georgia" pitchFamily="18" charset="0"/>
                </a:rPr>
                <a:t>lines</a:t>
              </a:r>
              <a:r>
                <a:rPr lang="fr-FR" dirty="0">
                  <a:solidFill>
                    <a:schemeClr val="tx1"/>
                  </a:solidFill>
                  <a:latin typeface="Georgia" pitchFamily="18" charset="0"/>
                </a:rPr>
                <a:t>  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issued</a:t>
              </a:r>
              <a:r>
                <a:rPr lang="fr-FR" dirty="0" smtClean="0">
                  <a:solidFill>
                    <a:schemeClr val="tx1"/>
                  </a:solidFill>
                  <a:latin typeface="Georgia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from</a:t>
              </a:r>
              <a:r>
                <a:rPr lang="fr-FR" dirty="0" smtClean="0">
                  <a:solidFill>
                    <a:schemeClr val="tx1"/>
                  </a:solidFill>
                  <a:latin typeface="Georgia" pitchFamily="18" charset="0"/>
                </a:rPr>
                <a:t> pleural line           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thickening</a:t>
              </a:r>
              <a:r>
                <a:rPr lang="fr-FR" dirty="0" smtClean="0">
                  <a:solidFill>
                    <a:schemeClr val="tx1"/>
                  </a:solidFill>
                  <a:latin typeface="Georgia" pitchFamily="18" charset="0"/>
                </a:rPr>
                <a:t> of 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interlobular</a:t>
              </a:r>
              <a:r>
                <a:rPr lang="fr-FR" dirty="0" smtClean="0">
                  <a:solidFill>
                    <a:schemeClr val="tx1"/>
                  </a:solidFill>
                  <a:latin typeface="Georgia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eorgia" pitchFamily="18" charset="0"/>
                </a:rPr>
                <a:t>septa</a:t>
              </a:r>
              <a:endParaRPr lang="fr-FR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4348" name="Line 25"/>
            <p:cNvSpPr>
              <a:spLocks noChangeShapeType="1"/>
            </p:cNvSpPr>
            <p:nvPr/>
          </p:nvSpPr>
          <p:spPr bwMode="auto">
            <a:xfrm>
              <a:off x="3603" y="1152"/>
              <a:ext cx="20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346" name="Line 36"/>
          <p:cNvSpPr>
            <a:spLocks noChangeShapeType="1"/>
          </p:cNvSpPr>
          <p:nvPr/>
        </p:nvSpPr>
        <p:spPr bwMode="auto">
          <a:xfrm>
            <a:off x="5689848" y="2131962"/>
            <a:ext cx="358775" cy="0"/>
          </a:xfrm>
          <a:prstGeom prst="line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7006217" y="6294512"/>
            <a:ext cx="31213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900" b="1" i="1" dirty="0" smtClean="0">
                <a:solidFill>
                  <a:schemeClr val="bg1"/>
                </a:solidFill>
                <a:latin typeface="Georgia" pitchFamily="18" charset="0"/>
              </a:rPr>
              <a:t>Lichtenstein </a:t>
            </a:r>
            <a:r>
              <a:rPr lang="fr-FR" sz="900" b="1" i="1" dirty="0">
                <a:solidFill>
                  <a:schemeClr val="bg1"/>
                </a:solidFill>
                <a:latin typeface="Georgia" pitchFamily="18" charset="0"/>
              </a:rPr>
              <a:t>et al  AJRCCM 156 : 1640-1646 , 1997</a:t>
            </a:r>
          </a:p>
        </p:txBody>
      </p:sp>
      <p:pic>
        <p:nvPicPr>
          <p:cNvPr id="16" name="Regularly spaced B lines Marked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935" r="4413"/>
          <a:stretch/>
        </p:blipFill>
        <p:spPr>
          <a:xfrm>
            <a:off x="561763" y="2501265"/>
            <a:ext cx="4752528" cy="393192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125970" name="AutoShape 18"/>
          <p:cNvSpPr>
            <a:spLocks noChangeArrowheads="1"/>
          </p:cNvSpPr>
          <p:nvPr/>
        </p:nvSpPr>
        <p:spPr bwMode="auto">
          <a:xfrm rot="5357406">
            <a:off x="2435107" y="2768114"/>
            <a:ext cx="1005840" cy="301752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 sz="2400">
              <a:solidFill>
                <a:srgbClr val="66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1816" y="659996"/>
            <a:ext cx="6126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err="1" smtClean="0">
                <a:solidFill>
                  <a:srgbClr val="0070C0"/>
                </a:solidFill>
                <a:latin typeface="+mj-lt"/>
              </a:rPr>
              <a:t>Hemodynamic</a:t>
            </a:r>
            <a:r>
              <a:rPr lang="fr-FR" sz="2800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+mj-lt"/>
              </a:rPr>
              <a:t>interstitial</a:t>
            </a:r>
            <a:r>
              <a:rPr lang="fr-FR" sz="2800" b="1" i="1" dirty="0">
                <a:solidFill>
                  <a:srgbClr val="0070C0"/>
                </a:solidFill>
                <a:latin typeface="+mj-lt"/>
              </a:rPr>
              <a:t> edema </a:t>
            </a:r>
            <a:endParaRPr lang="en-GB" sz="2800" b="1" dirty="0">
              <a:latin typeface="+mj-lt"/>
            </a:endParaRPr>
          </a:p>
        </p:txBody>
      </p: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751012" y="-19823"/>
            <a:ext cx="7992888" cy="9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moderate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2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2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2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8527876" y="116632"/>
            <a:ext cx="864096" cy="731520"/>
            <a:chOff x="8796243" y="1649512"/>
            <a:chExt cx="864096" cy="731520"/>
          </a:xfrm>
        </p:grpSpPr>
        <p:sp>
          <p:nvSpPr>
            <p:cNvPr id="21" name="Ellipse 20"/>
            <p:cNvSpPr/>
            <p:nvPr/>
          </p:nvSpPr>
          <p:spPr bwMode="auto">
            <a:xfrm>
              <a:off x="8849890" y="1649512"/>
              <a:ext cx="731520" cy="7315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796243" y="169932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GB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69910" y="5148183"/>
            <a:ext cx="3344390" cy="1253197"/>
            <a:chOff x="569910" y="5148183"/>
            <a:chExt cx="3344390" cy="1253197"/>
          </a:xfrm>
        </p:grpSpPr>
        <p:sp>
          <p:nvSpPr>
            <p:cNvPr id="25" name="ZoneTexte 24"/>
            <p:cNvSpPr txBox="1"/>
            <p:nvPr/>
          </p:nvSpPr>
          <p:spPr>
            <a:xfrm>
              <a:off x="569910" y="5148183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60495" y="5473226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37849" y="5832360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104893" y="6062826"/>
              <a:ext cx="809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B1 line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 showWhenStopped="0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9999"/>
      </a:dk1>
      <a:lt1>
        <a:srgbClr val="FFFFFF"/>
      </a:lt1>
      <a:dk2>
        <a:srgbClr val="15175D"/>
      </a:dk2>
      <a:lt2>
        <a:srgbClr val="FFFF66"/>
      </a:lt2>
      <a:accent1>
        <a:srgbClr val="FF9900"/>
      </a:accent1>
      <a:accent2>
        <a:srgbClr val="3333CC"/>
      </a:accent2>
      <a:accent3>
        <a:srgbClr val="AAABB6"/>
      </a:accent3>
      <a:accent4>
        <a:srgbClr val="DADADA"/>
      </a:accent4>
      <a:accent5>
        <a:srgbClr val="FF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12283</TotalTime>
  <Words>708</Words>
  <Application>Microsoft Office PowerPoint</Application>
  <PresentationFormat>Diapositives 35 mm</PresentationFormat>
  <Paragraphs>107</Paragraphs>
  <Slides>11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Georgia</vt:lpstr>
      <vt:lpstr>Sylfaen</vt:lpstr>
      <vt:lpstr>Times New Roman</vt:lpstr>
      <vt:lpstr>Modèle par défaut</vt:lpstr>
      <vt:lpstr>Basic skills in transthoracic lung ultrasound </vt:lpstr>
      <vt:lpstr>Lung ultrasound: Image formation</vt:lpstr>
      <vt:lpstr>Lung Ultrasound : normal aeration     </vt:lpstr>
      <vt:lpstr>Lung Ultrasound : normal aeration</vt:lpstr>
      <vt:lpstr> Interstitial syndrome</vt:lpstr>
      <vt:lpstr>Ultrasound characteristics of B lines</vt:lpstr>
      <vt:lpstr>False B lines E lines for subcutaneous Emphysema</vt:lpstr>
      <vt:lpstr>False B lines Z lines detected in more than 80% of patients with normal lungs</vt:lpstr>
      <vt:lpstr>Multiple B lines regularly spaced and arising from pleural line (1r)</vt:lpstr>
      <vt:lpstr>Multiple B lines, irregularly spaced and arising from the pleural line with limited lung sliding (1ir)</vt:lpstr>
      <vt:lpstr>Small foci of bronchopneumonia</vt:lpstr>
    </vt:vector>
  </TitlesOfParts>
  <Company>JEPU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Stades tardifs : fibrose organisée et pseudokystes …</dc:title>
  <dc:creator>icu</dc:creator>
  <cp:lastModifiedBy>ROUBYJJ</cp:lastModifiedBy>
  <cp:revision>849</cp:revision>
  <dcterms:created xsi:type="dcterms:W3CDTF">2000-09-13T10:51:40Z</dcterms:created>
  <dcterms:modified xsi:type="dcterms:W3CDTF">2019-12-06T09:02:14Z</dcterms:modified>
</cp:coreProperties>
</file>