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avi" ContentType="video/x-msvide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0" r:id="rId2"/>
    <p:sldId id="374" r:id="rId3"/>
    <p:sldId id="457" r:id="rId4"/>
    <p:sldId id="317" r:id="rId5"/>
    <p:sldId id="379" r:id="rId6"/>
    <p:sldId id="414" r:id="rId7"/>
    <p:sldId id="452" r:id="rId8"/>
    <p:sldId id="416" r:id="rId9"/>
    <p:sldId id="388" r:id="rId10"/>
    <p:sldId id="389" r:id="rId11"/>
    <p:sldId id="390" r:id="rId12"/>
    <p:sldId id="458" r:id="rId13"/>
    <p:sldId id="417" r:id="rId14"/>
    <p:sldId id="459" r:id="rId15"/>
  </p:sldIdLst>
  <p:sldSz cx="10287000" cy="6858000" type="35mm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1111"/>
    <a:srgbClr val="EBFFF4"/>
    <a:srgbClr val="DDFFEC"/>
    <a:srgbClr val="FFF2DD"/>
    <a:srgbClr val="FFCCFF"/>
    <a:srgbClr val="FFEBFF"/>
    <a:srgbClr val="F5F5FD"/>
    <a:srgbClr val="FFFFFF"/>
    <a:srgbClr val="ECECFA"/>
    <a:srgbClr val="007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40" y="32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Relationship Id="rId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E52840-40F6-4AD3-AAC0-1F5A14DE9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9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F0C-DA0B-40E3-9472-132012419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9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6A76-0642-459D-909C-C4EF215AC9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6973-9A1E-4DA6-92C2-D4835936F9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0876-4B62-404D-BEED-B89ACB14E2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0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71525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71525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2252-5B6C-4CE4-AD01-F8051DD497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8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0260-F239-4C15-8255-90AA5271D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03B0-CD51-45C6-AD02-578CD52F5D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6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8231-30D3-4FF9-B6E7-4D9B050784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10EF-6215-49F3-9B1E-32E34373C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9D2E-6237-4F70-99BC-CCA0F281C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D602-7205-4363-A377-6A4D0B8832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2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68C4-73F0-432E-A12E-75AE1509EA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8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9E58-11B0-4AED-A7F3-14D52F2DEE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D99C-EA5E-4CD5-AF7B-91E82AC8A7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AADF-5D50-4CFA-A2D0-41249EC4B9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42DA-2DDC-4276-977B-AF666A5E3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1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2EA339-0545-493C-A0D8-3A3C95F6D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4.xml"/><Relationship Id="rId4" Type="http://schemas.openxmlformats.org/officeDocument/2006/relationships/video" Target="../media/media2.avi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956" y="44624"/>
            <a:ext cx="9829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</a:rPr>
              <a:t>Basic skills in transthoracic lung ultrasound 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7173" name="Picture 5" descr="La Salpétriè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>
            <a:fillRect/>
          </a:stretch>
        </p:blipFill>
        <p:spPr bwMode="auto">
          <a:xfrm>
            <a:off x="174948" y="2564110"/>
            <a:ext cx="3269343" cy="28091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63038" y="6583363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08 06 2012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948" y="868650"/>
            <a:ext cx="101120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i="1" dirty="0" smtClean="0">
                <a:solidFill>
                  <a:srgbClr val="111111"/>
                </a:solidFill>
              </a:rPr>
              <a:t>Antoine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Monsel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MD, PhD</a:t>
            </a:r>
            <a:r>
              <a:rPr lang="fr-FR" sz="1700" b="1" i="1" dirty="0" smtClean="0">
                <a:solidFill>
                  <a:srgbClr val="111111"/>
                </a:solidFill>
              </a:rPr>
              <a:t>, Charlotte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Arbelot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Helene Brisson,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and  Jean-Jacques  </a:t>
            </a:r>
            <a:r>
              <a:rPr lang="fr-FR" sz="1700" b="1" i="1" dirty="0">
                <a:solidFill>
                  <a:srgbClr val="111111"/>
                </a:solidFill>
              </a:rPr>
              <a:t>Rouby, </a:t>
            </a:r>
            <a:r>
              <a:rPr lang="fr-FR" sz="1700" i="1" dirty="0">
                <a:solidFill>
                  <a:srgbClr val="111111"/>
                </a:solidFill>
              </a:rPr>
              <a:t>MD, PhD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631332" y="1719858"/>
            <a:ext cx="6378498" cy="4589462"/>
            <a:chOff x="3775348" y="1503363"/>
            <a:chExt cx="6378498" cy="4589462"/>
          </a:xfrm>
        </p:grpSpPr>
        <p:pic>
          <p:nvPicPr>
            <p:cNvPr id="11" name="Picture 11" descr="E:\Documents\Documents\Fichiers JJR\Mes diaporamas\Echographie pulmonaire\Echo pulm JEPU 2013\Réa GC JEPU 20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r="8344"/>
            <a:stretch/>
          </p:blipFill>
          <p:spPr bwMode="auto">
            <a:xfrm>
              <a:off x="3775348" y="1503363"/>
              <a:ext cx="6378498" cy="458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775348" y="1630759"/>
              <a:ext cx="63784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812800" indent="-812800">
                <a:spcBef>
                  <a:spcPct val="20000"/>
                </a:spcBef>
              </a:pPr>
              <a:r>
                <a:rPr lang="fr-FR" sz="1600" dirty="0" err="1" smtClean="0">
                  <a:solidFill>
                    <a:schemeClr val="tx1"/>
                  </a:solidFill>
                </a:rPr>
                <a:t>Multidisciplinary</a:t>
              </a:r>
              <a:r>
                <a:rPr lang="fr-FR" sz="1600" dirty="0" smtClean="0">
                  <a:solidFill>
                    <a:schemeClr val="tx1"/>
                  </a:solidFill>
                </a:rPr>
                <a:t> ICU 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Department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of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Anesthesiology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and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Critical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Care, </a:t>
              </a:r>
              <a:endParaRPr lang="fr-FR" sz="1600" i="1" dirty="0">
                <a:solidFill>
                  <a:schemeClr val="tx1"/>
                </a:solidFill>
              </a:endParaRPr>
            </a:p>
            <a:p>
              <a:pPr marL="812800" indent="-812800">
                <a:spcBef>
                  <a:spcPct val="20000"/>
                </a:spcBef>
              </a:pP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>
                  <a:solidFill>
                    <a:schemeClr val="tx1"/>
                  </a:solidFill>
                </a:rPr>
                <a:t>Pitié </a:t>
              </a:r>
              <a:r>
                <a:rPr lang="fr-FR" sz="1400" dirty="0" smtClean="0">
                  <a:solidFill>
                    <a:schemeClr val="tx1"/>
                  </a:solidFill>
                </a:rPr>
                <a:t>Salpêtrière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Hospital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,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School</a:t>
              </a:r>
              <a:r>
                <a:rPr lang="fr-FR" sz="1400" dirty="0" smtClean="0">
                  <a:solidFill>
                    <a:schemeClr val="tx1"/>
                  </a:solidFill>
                </a:rPr>
                <a:t> of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Medecine</a:t>
              </a:r>
              <a:r>
                <a:rPr lang="fr-FR" sz="1400" dirty="0" smtClean="0">
                  <a:solidFill>
                    <a:schemeClr val="tx1"/>
                  </a:solidFill>
                </a:rPr>
                <a:t> Sorbonne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University</a:t>
              </a:r>
              <a:r>
                <a:rPr lang="fr-FR" sz="1400" dirty="0" smtClean="0">
                  <a:solidFill>
                    <a:schemeClr val="tx1"/>
                  </a:solidFill>
                </a:rPr>
                <a:t>, Paris, France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0932" y="2575937"/>
            <a:ext cx="1637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11111"/>
                </a:solidFill>
              </a:rPr>
              <a:t>La Pitié-Salpêtrière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5662913" y="2060848"/>
            <a:ext cx="4089099" cy="3819611"/>
            <a:chOff x="5518897" y="2273685"/>
            <a:chExt cx="4089099" cy="3819611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5518897" y="2273685"/>
              <a:ext cx="40847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100" i="1" dirty="0" smtClean="0">
                  <a:solidFill>
                    <a:srgbClr val="111111"/>
                  </a:solidFill>
                  <a:latin typeface="Georgia" pitchFamily="18" charset="0"/>
                </a:rPr>
                <a:t>Lichtenstein </a:t>
              </a:r>
              <a:r>
                <a:rPr lang="fr-FR" sz="1100" i="1" dirty="0">
                  <a:solidFill>
                    <a:srgbClr val="111111"/>
                  </a:solidFill>
                  <a:latin typeface="Georgia" pitchFamily="18" charset="0"/>
                </a:rPr>
                <a:t>et al Intensive Care </a:t>
              </a:r>
              <a:r>
                <a:rPr lang="fr-FR" sz="1100" i="1" dirty="0" err="1">
                  <a:solidFill>
                    <a:srgbClr val="111111"/>
                  </a:solidFill>
                  <a:latin typeface="Georgia" pitchFamily="18" charset="0"/>
                </a:rPr>
                <a:t>Medicine</a:t>
              </a:r>
              <a:r>
                <a:rPr lang="fr-FR" sz="1100" i="1" dirty="0">
                  <a:solidFill>
                    <a:srgbClr val="111111"/>
                  </a:solidFill>
                  <a:latin typeface="Georgia" pitchFamily="18" charset="0"/>
                </a:rPr>
                <a:t> 25 : 383-388 , 1999</a:t>
              </a:r>
            </a:p>
          </p:txBody>
        </p:sp>
        <p:pic>
          <p:nvPicPr>
            <p:cNvPr id="176132" name="Picture 4" descr="Pn interstitiel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" t="4625" r="5811" b="5507"/>
            <a:stretch>
              <a:fillRect/>
            </a:stretch>
          </p:blipFill>
          <p:spPr bwMode="auto">
            <a:xfrm>
              <a:off x="5609959" y="2636912"/>
              <a:ext cx="3998037" cy="3456384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59124" y="519013"/>
            <a:ext cx="704426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dirty="0">
                <a:solidFill>
                  <a:srgbClr val="111111"/>
                </a:solidFill>
                <a:latin typeface="Georgia" pitchFamily="18" charset="0"/>
              </a:rPr>
              <a:t>The </a:t>
            </a:r>
            <a:r>
              <a:rPr lang="fr-FR" sz="2400" dirty="0" err="1">
                <a:solidFill>
                  <a:srgbClr val="111111"/>
                </a:solidFill>
                <a:latin typeface="Georgia" pitchFamily="18" charset="0"/>
              </a:rPr>
              <a:t>presence</a:t>
            </a:r>
            <a:r>
              <a:rPr lang="fr-FR" sz="2400" dirty="0">
                <a:solidFill>
                  <a:srgbClr val="111111"/>
                </a:solidFill>
                <a:latin typeface="Georgia" pitchFamily="18" charset="0"/>
              </a:rPr>
              <a:t> of </a:t>
            </a:r>
            <a:r>
              <a:rPr lang="fr-FR" sz="2400" dirty="0" smtClean="0">
                <a:solidFill>
                  <a:srgbClr val="111111"/>
                </a:solidFill>
                <a:latin typeface="Georgia" pitchFamily="18" charset="0"/>
              </a:rPr>
              <a:t>B </a:t>
            </a:r>
            <a:r>
              <a:rPr lang="fr-FR" sz="2400" dirty="0" err="1" smtClean="0">
                <a:solidFill>
                  <a:srgbClr val="111111"/>
                </a:solidFill>
                <a:latin typeface="Georgia" pitchFamily="18" charset="0"/>
              </a:rPr>
              <a:t>lines</a:t>
            </a:r>
            <a:r>
              <a:rPr lang="fr-FR" sz="2400" dirty="0" smtClean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rgbClr val="111111"/>
                </a:solidFill>
                <a:latin typeface="Georgia" pitchFamily="18" charset="0"/>
              </a:rPr>
              <a:t>arising</a:t>
            </a:r>
            <a:r>
              <a:rPr lang="fr-FR" sz="2400" dirty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rgbClr val="111111"/>
                </a:solidFill>
                <a:latin typeface="Georgia" pitchFamily="18" charset="0"/>
              </a:rPr>
              <a:t>from</a:t>
            </a:r>
            <a:r>
              <a:rPr lang="fr-FR" sz="2400" dirty="0">
                <a:solidFill>
                  <a:srgbClr val="111111"/>
                </a:solidFill>
                <a:latin typeface="Georgia" pitchFamily="18" charset="0"/>
              </a:rPr>
              <a:t> the pleural line</a:t>
            </a:r>
            <a:r>
              <a:rPr lang="fr-FR" sz="2800" dirty="0">
                <a:solidFill>
                  <a:srgbClr val="111111"/>
                </a:solidFill>
                <a:latin typeface="Georgia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rules</a:t>
            </a:r>
            <a:r>
              <a:rPr lang="fr-FR" sz="28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out pneumothorax</a:t>
            </a:r>
          </a:p>
        </p:txBody>
      </p:sp>
      <p:pic>
        <p:nvPicPr>
          <p:cNvPr id="3" name="multiple comet tails Codec_transcoded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0671"/>
          <a:stretch/>
        </p:blipFill>
        <p:spPr>
          <a:xfrm>
            <a:off x="318964" y="1674325"/>
            <a:ext cx="5029288" cy="4754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31132" y="1559304"/>
            <a:ext cx="38475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rgbClr val="111111"/>
                </a:solidFill>
                <a:latin typeface="Georgia" pitchFamily="18" charset="0"/>
              </a:rPr>
              <a:t>Lichtenstein </a:t>
            </a:r>
            <a:r>
              <a:rPr lang="fr-FR" sz="1000" i="1" dirty="0">
                <a:solidFill>
                  <a:srgbClr val="111111"/>
                </a:solidFill>
                <a:latin typeface="Georgia" pitchFamily="18" charset="0"/>
              </a:rPr>
              <a:t>et al Intensive Care </a:t>
            </a:r>
            <a:r>
              <a:rPr lang="fr-FR" sz="1000" i="1" dirty="0" err="1">
                <a:solidFill>
                  <a:srgbClr val="111111"/>
                </a:solidFill>
                <a:latin typeface="Georgia" pitchFamily="18" charset="0"/>
              </a:rPr>
              <a:t>Medicine</a:t>
            </a:r>
            <a:r>
              <a:rPr lang="fr-FR" sz="1000" i="1" dirty="0">
                <a:solidFill>
                  <a:srgbClr val="111111"/>
                </a:solidFill>
                <a:latin typeface="Georgia" pitchFamily="18" charset="0"/>
              </a:rPr>
              <a:t> 25 : 383-388 , 1999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39044" y="374998"/>
            <a:ext cx="8245671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err="1" smtClean="0">
                <a:solidFill>
                  <a:srgbClr val="111111"/>
                </a:solidFill>
                <a:latin typeface="Georgia" pitchFamily="18" charset="0"/>
              </a:rPr>
              <a:t>Without</a:t>
            </a:r>
            <a:r>
              <a:rPr lang="fr-FR" sz="2400" dirty="0">
                <a:solidFill>
                  <a:srgbClr val="111111"/>
                </a:solidFill>
                <a:latin typeface="Georgia" pitchFamily="18" charset="0"/>
              </a:rPr>
              <a:t> </a:t>
            </a:r>
            <a:r>
              <a:rPr lang="fr-FR" sz="2400" dirty="0" smtClean="0">
                <a:solidFill>
                  <a:srgbClr val="111111"/>
                </a:solidFill>
                <a:latin typeface="Georgia" pitchFamily="18" charset="0"/>
              </a:rPr>
              <a:t>B </a:t>
            </a:r>
            <a:r>
              <a:rPr lang="fr-FR" sz="2400" dirty="0" err="1" smtClean="0">
                <a:solidFill>
                  <a:srgbClr val="111111"/>
                </a:solidFill>
                <a:latin typeface="Georgia" pitchFamily="18" charset="0"/>
              </a:rPr>
              <a:t>lines</a:t>
            </a:r>
            <a:r>
              <a:rPr lang="fr-FR" sz="2400" dirty="0" smtClean="0">
                <a:solidFill>
                  <a:srgbClr val="111111"/>
                </a:solidFill>
                <a:latin typeface="Georgia" pitchFamily="18" charset="0"/>
              </a:rPr>
              <a:t>,</a:t>
            </a:r>
            <a:r>
              <a:rPr lang="fr-FR" sz="2400" dirty="0" smtClean="0">
                <a:solidFill>
                  <a:srgbClr val="99FF99"/>
                </a:solidFill>
                <a:latin typeface="Georgia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the 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absence of </a:t>
            </a:r>
            <a:r>
              <a:rPr lang="fr-FR" sz="2400" b="1" dirty="0" err="1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lung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sliding</a:t>
            </a:r>
            <a:r>
              <a:rPr lang="fr-FR" sz="2800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is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highly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evocative</a:t>
            </a:r>
            <a:r>
              <a:rPr lang="fr-FR" sz="2400" b="1" dirty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of pneumothorax</a:t>
            </a:r>
          </a:p>
        </p:txBody>
      </p:sp>
      <p:pic>
        <p:nvPicPr>
          <p:cNvPr id="3" name="pneumothorax_transcod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3020" y="1811626"/>
            <a:ext cx="5986033" cy="4480560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54704" y="6021288"/>
            <a:ext cx="5600964" cy="276999"/>
          </a:xfrm>
          <a:prstGeom prst="rect">
            <a:avLst/>
          </a:prstGeom>
          <a:solidFill>
            <a:srgbClr val="11111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i="1" dirty="0" smtClean="0">
                <a:solidFill>
                  <a:schemeClr val="tx1"/>
                </a:solidFill>
                <a:latin typeface="Arial" charset="0"/>
              </a:rPr>
              <a:t>Intermittent pneumothorax </a:t>
            </a:r>
            <a:r>
              <a:rPr lang="fr-FR" sz="1200" i="1" dirty="0" err="1" smtClean="0">
                <a:solidFill>
                  <a:schemeClr val="tx1"/>
                </a:solidFill>
                <a:latin typeface="Arial" charset="0"/>
              </a:rPr>
              <a:t>following</a:t>
            </a:r>
            <a:r>
              <a:rPr lang="fr-FR" sz="12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1200" i="1" dirty="0" err="1">
                <a:solidFill>
                  <a:schemeClr val="tx1"/>
                </a:solidFill>
                <a:latin typeface="Arial" charset="0"/>
              </a:rPr>
              <a:t>clamping</a:t>
            </a:r>
            <a:r>
              <a:rPr lang="fr-FR" sz="1200" i="1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fr-FR" sz="1200" i="1" dirty="0" err="1">
                <a:solidFill>
                  <a:schemeClr val="tx1"/>
                </a:solidFill>
                <a:latin typeface="Arial" charset="0"/>
              </a:rPr>
              <a:t>declamping</a:t>
            </a:r>
            <a:r>
              <a:rPr lang="fr-FR" sz="1200" i="1" dirty="0">
                <a:solidFill>
                  <a:schemeClr val="tx1"/>
                </a:solidFill>
                <a:latin typeface="Arial" charset="0"/>
              </a:rPr>
              <a:t>  of a </a:t>
            </a:r>
            <a:r>
              <a:rPr lang="fr-FR" sz="1200" i="1" dirty="0" err="1">
                <a:solidFill>
                  <a:schemeClr val="tx1"/>
                </a:solidFill>
                <a:latin typeface="Arial" charset="0"/>
              </a:rPr>
              <a:t>chest</a:t>
            </a:r>
            <a:r>
              <a:rPr lang="fr-FR" sz="1200" i="1" dirty="0">
                <a:solidFill>
                  <a:schemeClr val="tx1"/>
                </a:solidFill>
                <a:latin typeface="Arial" charset="0"/>
              </a:rPr>
              <a:t> tube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31732" y="3938280"/>
            <a:ext cx="2736304" cy="1938992"/>
          </a:xfrm>
          <a:prstGeom prst="rect">
            <a:avLst/>
          </a:prstGeom>
          <a:solidFill>
            <a:srgbClr val="11111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When using a 4 MHz </a:t>
            </a:r>
            <a:r>
              <a:rPr lang="en-US" dirty="0" err="1" smtClean="0">
                <a:solidFill>
                  <a:schemeClr val="tx1"/>
                </a:solidFill>
              </a:rPr>
              <a:t>microconvex</a:t>
            </a:r>
            <a:r>
              <a:rPr lang="en-US" dirty="0" smtClean="0">
                <a:solidFill>
                  <a:schemeClr val="tx1"/>
                </a:solidFill>
              </a:rPr>
              <a:t> probe, the use of </a:t>
            </a:r>
            <a:r>
              <a:rPr lang="en-US" dirty="0" err="1" smtClean="0">
                <a:solidFill>
                  <a:schemeClr val="tx1"/>
                </a:solidFill>
              </a:rPr>
              <a:t>monodimentional</a:t>
            </a:r>
            <a:r>
              <a:rPr lang="en-US" dirty="0" smtClean="0">
                <a:solidFill>
                  <a:schemeClr val="tx1"/>
                </a:solidFill>
              </a:rPr>
              <a:t> view is very </a:t>
            </a:r>
            <a:r>
              <a:rPr lang="en-US" dirty="0" err="1" smtClean="0">
                <a:solidFill>
                  <a:schemeClr val="tx1"/>
                </a:solidFill>
              </a:rPr>
              <a:t>usefull</a:t>
            </a:r>
            <a:r>
              <a:rPr lang="en-US" dirty="0" smtClean="0">
                <a:solidFill>
                  <a:schemeClr val="tx1"/>
                </a:solidFill>
              </a:rPr>
              <a:t> for assessing pneumothorax: </a:t>
            </a:r>
            <a:r>
              <a:rPr lang="en-US" i="1" dirty="0" smtClean="0">
                <a:solidFill>
                  <a:schemeClr val="tx1"/>
                </a:solidFill>
              </a:rPr>
              <a:t>the “seashore” sign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61416" y="20960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75876" y="2092786"/>
            <a:ext cx="65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03740" y="2060848"/>
            <a:ext cx="259228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1111"/>
                </a:solidFill>
              </a:rPr>
              <a:t>Using a high emission frequency (&gt;10mHz) facilitates assessment of lung sliding </a:t>
            </a:r>
            <a:endParaRPr lang="en-GB" b="1" dirty="0">
              <a:solidFill>
                <a:srgbClr val="111111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891" grpId="0"/>
      <p:bldP spid="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741122" y="2206032"/>
            <a:ext cx="7091363" cy="2541587"/>
          </a:xfrm>
          <a:prstGeom prst="foldedCorner">
            <a:avLst>
              <a:gd name="adj" fmla="val 12500"/>
            </a:avLst>
          </a:prstGeom>
          <a:solidFill>
            <a:srgbClr val="D3D3D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80501" dir="13157364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92061" y="2852936"/>
            <a:ext cx="7479831" cy="12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Bef>
                <a:spcPct val="20000"/>
              </a:spcBef>
            </a:pPr>
            <a:r>
              <a:rPr lang="fr-FR" sz="2800" dirty="0">
                <a:solidFill>
                  <a:srgbClr val="000000"/>
                </a:solidFill>
              </a:rPr>
              <a:t>   </a:t>
            </a:r>
            <a:r>
              <a:rPr lang="fr-FR" sz="3200" dirty="0">
                <a:solidFill>
                  <a:srgbClr val="000000"/>
                </a:solidFill>
                <a:latin typeface="Arial" charset="0"/>
              </a:rPr>
              <a:t>Lung </a:t>
            </a:r>
            <a:r>
              <a:rPr lang="fr-FR" sz="3200" dirty="0" err="1">
                <a:solidFill>
                  <a:srgbClr val="000000"/>
                </a:solidFill>
                <a:latin typeface="Arial" charset="0"/>
              </a:rPr>
              <a:t>ultrasound</a:t>
            </a:r>
            <a:r>
              <a:rPr lang="fr-FR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charset="0"/>
              </a:rPr>
              <a:t>very</a:t>
            </a:r>
            <a:r>
              <a:rPr lang="fr-FR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charset="0"/>
              </a:rPr>
              <a:t>accurate</a:t>
            </a:r>
            <a:r>
              <a:rPr lang="fr-FR" sz="3200" dirty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r-FR" sz="3200" dirty="0" err="1" smtClean="0">
                <a:solidFill>
                  <a:srgbClr val="000000"/>
                </a:solidFill>
                <a:latin typeface="Arial" charset="0"/>
              </a:rPr>
              <a:t>detecting</a:t>
            </a:r>
            <a:r>
              <a:rPr lang="fr-FR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200" b="1" dirty="0" smtClean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partial </a:t>
            </a:r>
            <a:r>
              <a:rPr lang="fr-FR" sz="3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pneumothorax</a:t>
            </a:r>
            <a:r>
              <a:rPr lang="fr-FR" sz="3200" b="1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r="52797"/>
          <a:stretch>
            <a:fillRect/>
          </a:stretch>
        </p:blipFill>
        <p:spPr bwMode="auto">
          <a:xfrm>
            <a:off x="575469" y="2348880"/>
            <a:ext cx="22637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 t="5513" r="951" b="7632"/>
          <a:stretch>
            <a:fillRect/>
          </a:stretch>
        </p:blipFill>
        <p:spPr bwMode="auto">
          <a:xfrm>
            <a:off x="545306" y="4345955"/>
            <a:ext cx="2286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6768615" y="790023"/>
            <a:ext cx="31694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rgbClr val="111111"/>
                </a:solidFill>
                <a:latin typeface="Georgia" pitchFamily="18" charset="0"/>
              </a:rPr>
              <a:t>Lichtenstein  </a:t>
            </a:r>
            <a:r>
              <a:rPr lang="fr-FR" sz="1000" i="1" dirty="0">
                <a:solidFill>
                  <a:srgbClr val="111111"/>
                </a:solidFill>
                <a:latin typeface="Georgia" pitchFamily="18" charset="0"/>
              </a:rPr>
              <a:t>Critical Care </a:t>
            </a:r>
            <a:r>
              <a:rPr lang="fr-FR" sz="1000" i="1" dirty="0" err="1" smtClean="0">
                <a:solidFill>
                  <a:srgbClr val="111111"/>
                </a:solidFill>
                <a:latin typeface="Georgia" pitchFamily="18" charset="0"/>
              </a:rPr>
              <a:t>Medicine</a:t>
            </a:r>
            <a:r>
              <a:rPr lang="fr-FR" sz="1000" i="1" dirty="0" smtClean="0">
                <a:solidFill>
                  <a:srgbClr val="111111"/>
                </a:solidFill>
                <a:latin typeface="Georgia" pitchFamily="18" charset="0"/>
              </a:rPr>
              <a:t> 33 : 1231 , </a:t>
            </a:r>
            <a:r>
              <a:rPr lang="fr-FR" sz="1000" i="1" dirty="0">
                <a:solidFill>
                  <a:srgbClr val="111111"/>
                </a:solidFill>
                <a:latin typeface="Georgia" pitchFamily="18" charset="0"/>
              </a:rPr>
              <a:t>2006</a:t>
            </a:r>
          </a:p>
        </p:txBody>
      </p:sp>
      <p:pic>
        <p:nvPicPr>
          <p:cNvPr id="2" name="point poumon bi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052" t="9063" r="13461" b="21341"/>
          <a:stretch/>
        </p:blipFill>
        <p:spPr>
          <a:xfrm>
            <a:off x="3415308" y="1446512"/>
            <a:ext cx="6552728" cy="5222848"/>
          </a:xfrm>
          <a:prstGeom prst="ellipse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0944" y="307975"/>
            <a:ext cx="10045115" cy="446276"/>
          </a:xfrm>
          <a:prstGeom prst="rect">
            <a:avLst/>
          </a:prstGeom>
          <a:solidFill>
            <a:srgbClr val="111111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189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300" dirty="0" smtClean="0">
                <a:solidFill>
                  <a:schemeClr val="tx1"/>
                </a:solidFill>
                <a:latin typeface="Georgia" pitchFamily="18" charset="0"/>
              </a:rPr>
              <a:t>Partial pneumothorax </a:t>
            </a:r>
            <a:r>
              <a:rPr lang="fr-FR" sz="2300" dirty="0" err="1" smtClean="0">
                <a:solidFill>
                  <a:schemeClr val="tx1"/>
                </a:solidFill>
                <a:latin typeface="Georgia" pitchFamily="18" charset="0"/>
              </a:rPr>
              <a:t>is</a:t>
            </a:r>
            <a:r>
              <a:rPr lang="fr-FR" sz="23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fr-FR" sz="2300" dirty="0" err="1" smtClean="0">
                <a:solidFill>
                  <a:schemeClr val="tx1"/>
                </a:solidFill>
                <a:latin typeface="Georgia" pitchFamily="18" charset="0"/>
              </a:rPr>
              <a:t>detected</a:t>
            </a:r>
            <a:r>
              <a:rPr lang="fr-FR" sz="2300" dirty="0" smtClean="0">
                <a:solidFill>
                  <a:schemeClr val="tx1"/>
                </a:solidFill>
                <a:latin typeface="Georgia" pitchFamily="18" charset="0"/>
              </a:rPr>
              <a:t> as the </a:t>
            </a:r>
            <a:r>
              <a:rPr lang="fr-FR" sz="2300" dirty="0" err="1" smtClean="0">
                <a:solidFill>
                  <a:schemeClr val="tx1"/>
                </a:solidFill>
                <a:latin typeface="Georgia" pitchFamily="18" charset="0"/>
              </a:rPr>
              <a:t>presence</a:t>
            </a:r>
            <a:r>
              <a:rPr lang="fr-FR" sz="2300" dirty="0" smtClean="0">
                <a:solidFill>
                  <a:schemeClr val="tx1"/>
                </a:solidFill>
                <a:latin typeface="Georgia" pitchFamily="18" charset="0"/>
              </a:rPr>
              <a:t> of </a:t>
            </a:r>
            <a:r>
              <a:rPr lang="fr-FR" sz="2300" dirty="0" smtClean="0">
                <a:solidFill>
                  <a:srgbClr val="99CCFF"/>
                </a:solidFill>
                <a:latin typeface="Georgia" pitchFamily="18" charset="0"/>
              </a:rPr>
              <a:t>«</a:t>
            </a:r>
            <a:r>
              <a:rPr lang="fr-FR" sz="2300" dirty="0" err="1" smtClean="0">
                <a:solidFill>
                  <a:srgbClr val="99CCFF"/>
                </a:solidFill>
                <a:latin typeface="Georgia" pitchFamily="18" charset="0"/>
              </a:rPr>
              <a:t>lung</a:t>
            </a:r>
            <a:r>
              <a:rPr lang="fr-FR" sz="2300" dirty="0" smtClean="0">
                <a:solidFill>
                  <a:srgbClr val="99CCFF"/>
                </a:solidFill>
                <a:latin typeface="Georgia" pitchFamily="18" charset="0"/>
              </a:rPr>
              <a:t> point»</a:t>
            </a:r>
            <a:r>
              <a:rPr lang="fr-FR" sz="2300" dirty="0">
                <a:solidFill>
                  <a:srgbClr val="99CCFF"/>
                </a:solidFill>
                <a:latin typeface="Georgia" pitchFamily="18" charset="0"/>
              </a:rPr>
              <a:t> </a:t>
            </a:r>
            <a:endParaRPr lang="fr-FR" sz="23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73655" y="6237312"/>
            <a:ext cx="28360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chemeClr val="tx1"/>
                </a:solidFill>
                <a:latin typeface="Georgia" pitchFamily="18" charset="0"/>
              </a:rPr>
              <a:t>Zhang Mao et al  </a:t>
            </a:r>
            <a:r>
              <a:rPr lang="fr-FR" sz="1000" i="1" dirty="0">
                <a:solidFill>
                  <a:schemeClr val="tx1"/>
                </a:solidFill>
                <a:latin typeface="Georgia" pitchFamily="18" charset="0"/>
              </a:rPr>
              <a:t>Critical Care </a:t>
            </a:r>
            <a:r>
              <a:rPr lang="fr-FR" sz="1000" i="1" dirty="0" smtClean="0">
                <a:solidFill>
                  <a:schemeClr val="tx1"/>
                </a:solidFill>
                <a:latin typeface="Georgia" pitchFamily="18" charset="0"/>
              </a:rPr>
              <a:t>: 10 R112, </a:t>
            </a:r>
            <a:r>
              <a:rPr lang="fr-FR" sz="1000" i="1" dirty="0">
                <a:solidFill>
                  <a:schemeClr val="tx1"/>
                </a:solidFill>
                <a:latin typeface="Georgia" pitchFamily="18" charset="0"/>
              </a:rPr>
              <a:t>2006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1183060" y="792491"/>
            <a:ext cx="7992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3500" i="1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</a:t>
            </a:r>
            <a:r>
              <a:rPr lang="fr-FR" sz="3500" i="1" dirty="0" err="1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Ultrasound</a:t>
            </a: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fr-FR" sz="3600" b="1" i="1" dirty="0" err="1" smtClean="0">
                <a:solidFill>
                  <a:schemeClr val="accent5">
                    <a:lumMod val="25000"/>
                  </a:schemeClr>
                </a:solidFill>
              </a:rPr>
              <a:t>anterior</a:t>
            </a: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600" b="1" i="1" dirty="0" smtClean="0">
                <a:solidFill>
                  <a:schemeClr val="accent5">
                    <a:lumMod val="25000"/>
                  </a:schemeClr>
                </a:solidFill>
              </a:rPr>
              <a:t>pneumothorax</a:t>
            </a:r>
            <a:endParaRPr lang="fr-FR" sz="36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959378" y="2803376"/>
            <a:ext cx="6581422" cy="2541587"/>
          </a:xfrm>
          <a:prstGeom prst="foldedCorner">
            <a:avLst>
              <a:gd name="adj" fmla="val 12500"/>
            </a:avLst>
          </a:prstGeom>
          <a:solidFill>
            <a:srgbClr val="D3D3D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80501" dir="13157364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43100" y="3163416"/>
            <a:ext cx="678462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6988" algn="just">
              <a:spcBef>
                <a:spcPct val="20000"/>
              </a:spcBef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checking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carefully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lateral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anterior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parts of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intercostal </a:t>
            </a:r>
            <a:r>
              <a:rPr lang="fr-F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anterior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pneumothorax </a:t>
            </a:r>
            <a:r>
              <a:rPr lang="fr-FR" sz="28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can be </a:t>
            </a:r>
            <a:r>
              <a:rPr lang="fr-FR" sz="2800" dirty="0" err="1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exactly</a:t>
            </a:r>
            <a:r>
              <a:rPr lang="fr-FR" sz="28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delineated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967036" y="2843735"/>
            <a:ext cx="8424936" cy="2088306"/>
          </a:xfrm>
          <a:prstGeom prst="foldedCorner">
            <a:avLst>
              <a:gd name="adj" fmla="val 12500"/>
            </a:avLst>
          </a:prstGeom>
          <a:solidFill>
            <a:srgbClr val="D3D3D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80501" dir="13157364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111052" y="3091408"/>
            <a:ext cx="813690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>
              <a:spcBef>
                <a:spcPct val="20000"/>
              </a:spcBef>
            </a:pPr>
            <a:r>
              <a:rPr lang="fr-FR" sz="3000" b="1" dirty="0" smtClean="0">
                <a:solidFill>
                  <a:schemeClr val="accent2"/>
                </a:solidFill>
                <a:latin typeface="Arial" charset="0"/>
              </a:rPr>
              <a:t>Pleural effusion </a:t>
            </a:r>
            <a:r>
              <a:rPr lang="fr-FR" sz="300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fr-FR" sz="3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000" dirty="0" err="1" smtClean="0">
                <a:solidFill>
                  <a:srgbClr val="000000"/>
                </a:solidFill>
                <a:latin typeface="Arial" charset="0"/>
              </a:rPr>
              <a:t>detected</a:t>
            </a:r>
            <a:r>
              <a:rPr lang="fr-FR" sz="3000" dirty="0" smtClean="0">
                <a:solidFill>
                  <a:srgbClr val="000000"/>
                </a:solidFill>
                <a:latin typeface="Arial" charset="0"/>
              </a:rPr>
              <a:t> by </a:t>
            </a:r>
            <a:r>
              <a:rPr lang="fr-FR" sz="3000" dirty="0" err="1" smtClean="0">
                <a:solidFill>
                  <a:srgbClr val="000000"/>
                </a:solidFill>
                <a:latin typeface="Arial" charset="0"/>
              </a:rPr>
              <a:t>lung</a:t>
            </a:r>
            <a:r>
              <a:rPr lang="fr-FR" sz="3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3000" dirty="0" err="1" smtClean="0">
                <a:solidFill>
                  <a:srgbClr val="000000"/>
                </a:solidFill>
                <a:latin typeface="Arial" charset="0"/>
              </a:rPr>
              <a:t>ultrasound</a:t>
            </a:r>
            <a:r>
              <a:rPr lang="fr-FR" sz="3000" dirty="0" smtClean="0">
                <a:solidFill>
                  <a:srgbClr val="000000"/>
                </a:solidFill>
                <a:latin typeface="Arial" charset="0"/>
              </a:rPr>
              <a:t> as a </a:t>
            </a:r>
            <a:r>
              <a:rPr lang="fr-FR" sz="3000" b="1" dirty="0" err="1" smtClean="0">
                <a:solidFill>
                  <a:schemeClr val="accent2"/>
                </a:solidFill>
                <a:latin typeface="Arial" charset="0"/>
              </a:rPr>
              <a:t>liquid</a:t>
            </a:r>
            <a:r>
              <a:rPr lang="fr-FR" sz="3000" b="1" dirty="0" smtClean="0">
                <a:solidFill>
                  <a:schemeClr val="accent2"/>
                </a:solidFill>
                <a:latin typeface="Arial" charset="0"/>
              </a:rPr>
              <a:t> accumulation </a:t>
            </a:r>
            <a:r>
              <a:rPr lang="fr-FR" sz="3000" dirty="0" err="1" smtClean="0">
                <a:solidFill>
                  <a:srgbClr val="060000"/>
                </a:solidFill>
                <a:latin typeface="Arial" charset="0"/>
              </a:rPr>
              <a:t>between</a:t>
            </a:r>
            <a:r>
              <a:rPr lang="fr-FR" sz="3000" dirty="0" smtClean="0">
                <a:solidFill>
                  <a:srgbClr val="060000"/>
                </a:solidFill>
                <a:latin typeface="Arial" charset="0"/>
              </a:rPr>
              <a:t> the </a:t>
            </a:r>
            <a:r>
              <a:rPr lang="fr-FR" sz="3000" dirty="0" err="1" smtClean="0">
                <a:solidFill>
                  <a:srgbClr val="060000"/>
                </a:solidFill>
                <a:latin typeface="Arial" charset="0"/>
              </a:rPr>
              <a:t>diaphragm</a:t>
            </a:r>
            <a:r>
              <a:rPr lang="fr-FR" sz="3000" dirty="0" smtClean="0">
                <a:solidFill>
                  <a:srgbClr val="060000"/>
                </a:solidFill>
                <a:latin typeface="Arial" charset="0"/>
              </a:rPr>
              <a:t> and the </a:t>
            </a:r>
            <a:r>
              <a:rPr lang="fr-FR" sz="3000" dirty="0" err="1" smtClean="0">
                <a:solidFill>
                  <a:srgbClr val="060000"/>
                </a:solidFill>
                <a:latin typeface="Arial" charset="0"/>
              </a:rPr>
              <a:t>visceral</a:t>
            </a:r>
            <a:r>
              <a:rPr lang="fr-FR" sz="3000" dirty="0" smtClean="0">
                <a:solidFill>
                  <a:srgbClr val="060000"/>
                </a:solidFill>
                <a:latin typeface="Arial" charset="0"/>
              </a:rPr>
              <a:t> pleura</a:t>
            </a:r>
            <a:r>
              <a:rPr lang="fr-FR" sz="3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fr-F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390972" y="836712"/>
            <a:ext cx="9577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3500" i="1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</a:t>
            </a:r>
            <a:r>
              <a:rPr lang="fr-FR" sz="3500" i="1" dirty="0" err="1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ultrasound</a:t>
            </a: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fr-FR" sz="3600" b="1" i="1" dirty="0" smtClean="0">
                <a:solidFill>
                  <a:schemeClr val="accent5">
                    <a:lumMod val="25000"/>
                  </a:schemeClr>
                </a:solidFill>
              </a:rPr>
              <a:t>pleural effusion</a:t>
            </a:r>
            <a:endParaRPr lang="fr-FR" sz="36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  <p:bldP spid="1382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34989" y="1214438"/>
            <a:ext cx="9394824" cy="857250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fr-FR" b="1" dirty="0">
                <a:solidFill>
                  <a:schemeClr val="accent2"/>
                </a:solidFill>
                <a:latin typeface="Arial" charset="0"/>
              </a:rPr>
              <a:t>Pleural effusion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charset="0"/>
              </a:rPr>
              <a:t>is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charset="0"/>
              </a:rPr>
              <a:t>detected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by </a:t>
            </a:r>
            <a:r>
              <a:rPr lang="fr-FR" dirty="0" err="1">
                <a:solidFill>
                  <a:srgbClr val="000000"/>
                </a:solidFill>
                <a:latin typeface="Arial" charset="0"/>
              </a:rPr>
              <a:t>lung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charset="0"/>
              </a:rPr>
              <a:t>ultrasound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as a </a:t>
            </a:r>
            <a:r>
              <a:rPr lang="fr-FR" dirty="0" err="1">
                <a:solidFill>
                  <a:srgbClr val="000000"/>
                </a:solidFill>
                <a:latin typeface="Arial" charset="0"/>
              </a:rPr>
              <a:t>posterior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Arial" charset="0"/>
              </a:rPr>
              <a:t>fluid</a:t>
            </a:r>
            <a:r>
              <a:rPr lang="fr-FR" b="1" dirty="0">
                <a:solidFill>
                  <a:schemeClr val="accent2"/>
                </a:solidFill>
                <a:latin typeface="Arial" charset="0"/>
              </a:rPr>
              <a:t> accumulation</a:t>
            </a:r>
            <a:r>
              <a:rPr lang="fr-FR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rgbClr val="060000"/>
                </a:solidFill>
                <a:latin typeface="Arial" charset="0"/>
              </a:rPr>
              <a:t>between</a:t>
            </a:r>
            <a:r>
              <a:rPr lang="fr-FR" dirty="0">
                <a:solidFill>
                  <a:srgbClr val="060000"/>
                </a:solidFill>
                <a:latin typeface="Arial" charset="0"/>
              </a:rPr>
              <a:t> the </a:t>
            </a:r>
            <a:r>
              <a:rPr lang="fr-FR" dirty="0" err="1">
                <a:solidFill>
                  <a:srgbClr val="060000"/>
                </a:solidFill>
                <a:latin typeface="Arial" charset="0"/>
              </a:rPr>
              <a:t>chest</a:t>
            </a:r>
            <a:r>
              <a:rPr lang="fr-FR" dirty="0">
                <a:solidFill>
                  <a:srgbClr val="060000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rgbClr val="060000"/>
                </a:solidFill>
                <a:latin typeface="Arial" charset="0"/>
              </a:rPr>
              <a:t>wall</a:t>
            </a:r>
            <a:r>
              <a:rPr lang="fr-FR" dirty="0">
                <a:solidFill>
                  <a:srgbClr val="060000"/>
                </a:solidFill>
                <a:latin typeface="Arial" charset="0"/>
              </a:rPr>
              <a:t> and the </a:t>
            </a:r>
            <a:r>
              <a:rPr lang="fr-FR" dirty="0" err="1">
                <a:solidFill>
                  <a:srgbClr val="060000"/>
                </a:solidFill>
                <a:latin typeface="Arial" charset="0"/>
              </a:rPr>
              <a:t>lung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00188" y="71438"/>
            <a:ext cx="7429500" cy="11430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0000"/>
                </a:solidFill>
              </a:rPr>
              <a:t>Ultrasound diagnosis of pleural effusion</a:t>
            </a: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357188" y="2349500"/>
            <a:ext cx="4572000" cy="4151313"/>
            <a:chOff x="357154" y="2348761"/>
            <a:chExt cx="4572032" cy="4152073"/>
          </a:xfrm>
        </p:grpSpPr>
        <p:pic>
          <p:nvPicPr>
            <p:cNvPr id="92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17" y="2777389"/>
              <a:ext cx="4510269" cy="332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ZoneTexte 8"/>
            <p:cNvSpPr txBox="1">
              <a:spLocks noChangeArrowheads="1"/>
            </p:cNvSpPr>
            <p:nvPr/>
          </p:nvSpPr>
          <p:spPr bwMode="auto">
            <a:xfrm>
              <a:off x="357154" y="6193057"/>
              <a:ext cx="45005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sz="1400" b="1" i="1">
                  <a:solidFill>
                    <a:srgbClr val="111111"/>
                  </a:solidFill>
                  <a:latin typeface="Bell MT" pitchFamily="18" charset="0"/>
                  <a:ea typeface="Arial Unicode MS" pitchFamily="34" charset="-128"/>
                  <a:cs typeface="Arial Unicode MS" pitchFamily="34" charset="-128"/>
                </a:rPr>
                <a:t>Kocijancic et al ., J Clin Ultrasound  31: 69-74, 2003</a:t>
              </a:r>
            </a:p>
          </p:txBody>
        </p:sp>
        <p:sp>
          <p:nvSpPr>
            <p:cNvPr id="9228" name="ZoneTexte 9"/>
            <p:cNvSpPr txBox="1">
              <a:spLocks noChangeArrowheads="1"/>
            </p:cNvSpPr>
            <p:nvPr/>
          </p:nvSpPr>
          <p:spPr bwMode="auto">
            <a:xfrm>
              <a:off x="847545" y="2348761"/>
              <a:ext cx="35004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b="1">
                  <a:solidFill>
                    <a:srgbClr val="111111"/>
                  </a:solidFill>
                </a:rPr>
                <a:t>In medical patients</a:t>
              </a:r>
            </a:p>
          </p:txBody>
        </p:sp>
      </p:grp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5303838" y="2314575"/>
            <a:ext cx="4625975" cy="4186238"/>
            <a:chOff x="5303284" y="2314510"/>
            <a:chExt cx="4626562" cy="4186324"/>
          </a:xfrm>
        </p:grpSpPr>
        <p:sp>
          <p:nvSpPr>
            <p:cNvPr id="9222" name="ZoneTexte 11"/>
            <p:cNvSpPr txBox="1">
              <a:spLocks noChangeArrowheads="1"/>
            </p:cNvSpPr>
            <p:nvPr/>
          </p:nvSpPr>
          <p:spPr bwMode="auto">
            <a:xfrm>
              <a:off x="5857880" y="2314510"/>
              <a:ext cx="35004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b="1">
                  <a:solidFill>
                    <a:srgbClr val="111111"/>
                  </a:solidFill>
                </a:rPr>
                <a:t>In critically ill patients</a:t>
              </a:r>
            </a:p>
          </p:txBody>
        </p:sp>
        <p:grpSp>
          <p:nvGrpSpPr>
            <p:cNvPr id="9223" name="Groupe 14"/>
            <p:cNvGrpSpPr>
              <a:grpSpLocks/>
            </p:cNvGrpSpPr>
            <p:nvPr/>
          </p:nvGrpSpPr>
          <p:grpSpPr bwMode="auto">
            <a:xfrm>
              <a:off x="5303284" y="2773680"/>
              <a:ext cx="4626562" cy="3727154"/>
              <a:chOff x="5303284" y="2773680"/>
              <a:chExt cx="4626562" cy="3727154"/>
            </a:xfrm>
          </p:grpSpPr>
          <p:pic>
            <p:nvPicPr>
              <p:cNvPr id="922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3284" y="2773680"/>
                <a:ext cx="4626562" cy="3350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5" name="ZoneTexte 12"/>
              <p:cNvSpPr txBox="1">
                <a:spLocks noChangeArrowheads="1"/>
              </p:cNvSpPr>
              <p:nvPr/>
            </p:nvSpPr>
            <p:spPr bwMode="auto">
              <a:xfrm>
                <a:off x="5492176" y="6193057"/>
                <a:ext cx="40804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fr-FR" sz="1400" b="1" i="1">
                    <a:solidFill>
                      <a:srgbClr val="111111"/>
                    </a:solidFill>
                    <a:latin typeface="Bell MT" pitchFamily="18" charset="0"/>
                    <a:ea typeface="Arial Unicode MS" pitchFamily="34" charset="-128"/>
                    <a:cs typeface="Arial Unicode MS" pitchFamily="34" charset="-128"/>
                  </a:rPr>
                  <a:t>Via et al ., Int Care Med (in press), 2010</a:t>
                </a:r>
              </a:p>
            </p:txBody>
          </p:sp>
        </p:grp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ChangeArrowheads="1"/>
          </p:cNvSpPr>
          <p:nvPr/>
        </p:nvSpPr>
        <p:spPr bwMode="auto">
          <a:xfrm>
            <a:off x="6848475" y="6165304"/>
            <a:ext cx="320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  <a:latin typeface="Georgia" pitchFamily="18" charset="0"/>
              </a:rPr>
              <a:t>BD </a:t>
            </a:r>
            <a:r>
              <a:rPr lang="fr-FR" sz="1200" i="1" dirty="0" err="1">
                <a:solidFill>
                  <a:schemeClr val="bg1"/>
                </a:solidFill>
                <a:latin typeface="Georgia" pitchFamily="18" charset="0"/>
              </a:rPr>
              <a:t>Doust</a:t>
            </a:r>
            <a:r>
              <a:rPr lang="fr-FR" sz="1200" i="1" dirty="0">
                <a:solidFill>
                  <a:schemeClr val="bg1"/>
                </a:solidFill>
                <a:latin typeface="Georgia" pitchFamily="18" charset="0"/>
              </a:rPr>
              <a:t> et al, </a:t>
            </a:r>
            <a:r>
              <a:rPr lang="fr-FR" sz="1200" i="1" dirty="0" err="1">
                <a:solidFill>
                  <a:schemeClr val="bg1"/>
                </a:solidFill>
                <a:latin typeface="Georgia" pitchFamily="18" charset="0"/>
              </a:rPr>
              <a:t>Radiology</a:t>
            </a:r>
            <a:r>
              <a:rPr lang="fr-FR" sz="1200" i="1" dirty="0">
                <a:solidFill>
                  <a:schemeClr val="bg1"/>
                </a:solidFill>
                <a:latin typeface="Georgia" pitchFamily="18" charset="0"/>
              </a:rPr>
              <a:t> 114 : 135-140 1975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78860" y="2218184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chemeClr val="bg1"/>
                </a:solidFill>
                <a:latin typeface="Georgia" pitchFamily="18" charset="0"/>
              </a:rPr>
              <a:t>A </a:t>
            </a:r>
            <a:r>
              <a:rPr lang="fr-FR" sz="2400" dirty="0" err="1">
                <a:solidFill>
                  <a:schemeClr val="bg1"/>
                </a:solidFill>
                <a:latin typeface="Georgia" pitchFamily="18" charset="0"/>
              </a:rPr>
              <a:t>liquid</a:t>
            </a:r>
            <a:r>
              <a:rPr lang="fr-FR" sz="2400" dirty="0">
                <a:solidFill>
                  <a:schemeClr val="bg1"/>
                </a:solidFill>
                <a:latin typeface="Georgia" pitchFamily="18" charset="0"/>
              </a:rPr>
              <a:t> collection</a:t>
            </a:r>
            <a:r>
              <a:rPr lang="fr-FR" sz="2400" dirty="0">
                <a:solidFill>
                  <a:schemeClr val="tx1"/>
                </a:solidFill>
                <a:latin typeface="Georgia" pitchFamily="18" charset="0"/>
              </a:rPr>
              <a:t>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fr-FR" sz="1600" i="1" dirty="0">
                <a:solidFill>
                  <a:schemeClr val="tx1"/>
                </a:solidFill>
                <a:latin typeface="Georgia" pitchFamily="18" charset="0"/>
              </a:rPr>
              <a:t>       </a:t>
            </a:r>
            <a:r>
              <a:rPr lang="fr-FR" i="1" dirty="0">
                <a:solidFill>
                  <a:srgbClr val="0000CC"/>
                </a:solidFill>
                <a:latin typeface="Georgia" pitchFamily="18" charset="0"/>
              </a:rPr>
              <a:t>the </a:t>
            </a:r>
            <a:r>
              <a:rPr lang="fr-FR" i="1" dirty="0" err="1">
                <a:solidFill>
                  <a:srgbClr val="0000CC"/>
                </a:solidFill>
                <a:latin typeface="Georgia" pitchFamily="18" charset="0"/>
              </a:rPr>
              <a:t>thickness</a:t>
            </a:r>
            <a:r>
              <a:rPr lang="fr-FR" i="1" dirty="0">
                <a:solidFill>
                  <a:srgbClr val="0000CC"/>
                </a:solidFill>
                <a:latin typeface="Georgia" pitchFamily="18" charset="0"/>
              </a:rPr>
              <a:t> of </a:t>
            </a:r>
            <a:r>
              <a:rPr lang="fr-FR" i="1" dirty="0" err="1">
                <a:solidFill>
                  <a:srgbClr val="0000CC"/>
                </a:solidFill>
                <a:latin typeface="Georgia" pitchFamily="18" charset="0"/>
              </a:rPr>
              <a:t>which</a:t>
            </a:r>
            <a:r>
              <a:rPr lang="fr-FR" i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fr-FR" i="1" dirty="0" err="1">
                <a:solidFill>
                  <a:srgbClr val="0000CC"/>
                </a:solidFill>
                <a:latin typeface="Georgia" pitchFamily="18" charset="0"/>
              </a:rPr>
              <a:t>increases</a:t>
            </a:r>
            <a:r>
              <a:rPr lang="fr-FR" i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fr-FR" i="1" dirty="0" err="1">
                <a:solidFill>
                  <a:srgbClr val="0000CC"/>
                </a:solidFill>
                <a:latin typeface="Georgia" pitchFamily="18" charset="0"/>
              </a:rPr>
              <a:t>at</a:t>
            </a:r>
            <a:r>
              <a:rPr lang="fr-FR" i="1" dirty="0">
                <a:solidFill>
                  <a:srgbClr val="0000CC"/>
                </a:solidFill>
                <a:latin typeface="Georgia" pitchFamily="18" charset="0"/>
              </a:rPr>
              <a:t> inspiration</a:t>
            </a:r>
            <a:endParaRPr lang="fr-FR" dirty="0">
              <a:solidFill>
                <a:srgbClr val="0000CC"/>
              </a:solidFill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808007" y="4005064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2400" dirty="0" err="1">
                <a:solidFill>
                  <a:schemeClr val="bg1"/>
                </a:solidFill>
                <a:latin typeface="Georgia" pitchFamily="18" charset="0"/>
              </a:rPr>
              <a:t>Abundant</a:t>
            </a:r>
            <a:r>
              <a:rPr lang="fr-FR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Georgia" pitchFamily="18" charset="0"/>
              </a:rPr>
              <a:t>pleural effusion:       </a:t>
            </a:r>
            <a:r>
              <a:rPr lang="fr-FR" sz="2400" i="1" dirty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FR" sz="1600" i="1" dirty="0">
                <a:solidFill>
                  <a:schemeClr val="tx1"/>
                </a:solidFill>
                <a:latin typeface="Georgia" pitchFamily="18" charset="0"/>
              </a:rPr>
              <a:t>    </a:t>
            </a:r>
            <a:r>
              <a:rPr lang="fr-FR" i="1" dirty="0">
                <a:solidFill>
                  <a:schemeClr val="accent2"/>
                </a:solidFill>
                <a:latin typeface="Georgia" pitchFamily="18" charset="0"/>
              </a:rPr>
              <a:t>the nonaerated </a:t>
            </a:r>
            <a:r>
              <a:rPr lang="fr-FR" i="1" dirty="0" err="1">
                <a:solidFill>
                  <a:schemeClr val="accent2"/>
                </a:solidFill>
                <a:latin typeface="Georgia" pitchFamily="18" charset="0"/>
              </a:rPr>
              <a:t>lower</a:t>
            </a:r>
            <a:r>
              <a:rPr lang="fr-FR" i="1" dirty="0">
                <a:solidFill>
                  <a:schemeClr val="accent2"/>
                </a:solidFill>
                <a:latin typeface="Georgia" pitchFamily="18" charset="0"/>
              </a:rPr>
              <a:t> lobe « </a:t>
            </a:r>
            <a:r>
              <a:rPr lang="fr-FR" i="1" dirty="0" err="1">
                <a:solidFill>
                  <a:schemeClr val="accent2"/>
                </a:solidFill>
                <a:latin typeface="Georgia" pitchFamily="18" charset="0"/>
              </a:rPr>
              <a:t>swims</a:t>
            </a:r>
            <a:r>
              <a:rPr lang="fr-FR" i="1" dirty="0">
                <a:solidFill>
                  <a:schemeClr val="accent2"/>
                </a:solidFill>
                <a:latin typeface="Georgia" pitchFamily="18" charset="0"/>
              </a:rPr>
              <a:t> » </a:t>
            </a:r>
            <a:r>
              <a:rPr lang="fr-FR" i="1" dirty="0" err="1">
                <a:solidFill>
                  <a:schemeClr val="accent2"/>
                </a:solidFill>
                <a:latin typeface="Georgia" pitchFamily="18" charset="0"/>
              </a:rPr>
              <a:t>within</a:t>
            </a:r>
            <a:r>
              <a:rPr lang="fr-FR" i="1" dirty="0">
                <a:solidFill>
                  <a:schemeClr val="accent2"/>
                </a:solidFill>
                <a:latin typeface="Georgia" pitchFamily="18" charset="0"/>
              </a:rPr>
              <a:t> the pleural effusion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dirty="0">
              <a:solidFill>
                <a:schemeClr val="accent2"/>
              </a:solidFill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fr-FR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title"/>
          </p:nvPr>
        </p:nvSpPr>
        <p:spPr>
          <a:xfrm>
            <a:off x="288925" y="198438"/>
            <a:ext cx="9607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i="1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 </a:t>
            </a:r>
            <a:r>
              <a:rPr lang="fr-FR" sz="3200" b="1" i="1" dirty="0" err="1" smtClean="0">
                <a:solidFill>
                  <a:schemeClr val="accent2"/>
                </a:solidFill>
                <a:latin typeface="Arial" charset="0"/>
              </a:rPr>
              <a:t>Fluid</a:t>
            </a:r>
            <a:r>
              <a:rPr lang="fr-FR" sz="3200" b="1" i="1" dirty="0" smtClean="0">
                <a:solidFill>
                  <a:schemeClr val="accent2"/>
                </a:solidFill>
                <a:latin typeface="Arial" charset="0"/>
              </a:rPr>
              <a:t> accumulation</a:t>
            </a:r>
            <a:r>
              <a:rPr lang="fr-FR" sz="3200" i="1" dirty="0" smtClean="0">
                <a:solidFill>
                  <a:srgbClr val="99FFCC"/>
                </a:solidFill>
              </a:rPr>
              <a:t> </a:t>
            </a:r>
            <a:r>
              <a:rPr lang="fr-FR" sz="2800" i="1" dirty="0" smtClean="0">
                <a:solidFill>
                  <a:schemeClr val="bg1"/>
                </a:solidFill>
                <a:latin typeface="Arial" charset="0"/>
              </a:rPr>
              <a:t>indicative of</a:t>
            </a:r>
            <a:r>
              <a:rPr lang="fr-FR" sz="3600" i="1" dirty="0" smtClean="0">
                <a:solidFill>
                  <a:srgbClr val="99FFCC"/>
                </a:solidFill>
              </a:rPr>
              <a:t> </a:t>
            </a:r>
            <a:r>
              <a:rPr lang="fr-FR" sz="3200" b="1" i="1" dirty="0" smtClean="0">
                <a:solidFill>
                  <a:schemeClr val="accent2"/>
                </a:solidFill>
                <a:latin typeface="Arial" charset="0"/>
              </a:rPr>
              <a:t>pleural effusion</a:t>
            </a:r>
          </a:p>
        </p:txBody>
      </p:sp>
      <p:pic>
        <p:nvPicPr>
          <p:cNvPr id="2" name="consolidation2Codec_transcod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042" y="1484784"/>
            <a:ext cx="6461760" cy="484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2580188" y="3112248"/>
            <a:ext cx="1339176" cy="5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rgbClr val="33CCFF"/>
                </a:solidFill>
              </a:rPr>
              <a:t> Pleural effusion</a:t>
            </a:r>
            <a:endParaRPr lang="fr-FR" sz="1400" dirty="0">
              <a:solidFill>
                <a:srgbClr val="33CCFF"/>
              </a:solidFill>
            </a:endParaRPr>
          </a:p>
        </p:txBody>
      </p:sp>
      <p:sp>
        <p:nvSpPr>
          <p:cNvPr id="31757" name="Text Box 11"/>
          <p:cNvSpPr txBox="1">
            <a:spLocks noChangeArrowheads="1"/>
          </p:cNvSpPr>
          <p:nvPr/>
        </p:nvSpPr>
        <p:spPr bwMode="auto">
          <a:xfrm>
            <a:off x="5431532" y="4653136"/>
            <a:ext cx="668814" cy="3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 smtClean="0"/>
              <a:t>spleen</a:t>
            </a:r>
            <a:endParaRPr lang="fr-FR" sz="1400" dirty="0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335188" y="5108374"/>
            <a:ext cx="1337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 err="1" smtClean="0">
                <a:solidFill>
                  <a:srgbClr val="66FFFF"/>
                </a:solidFill>
              </a:rPr>
              <a:t>Lower</a:t>
            </a:r>
            <a:r>
              <a:rPr lang="fr-FR" sz="1400" dirty="0" smtClean="0">
                <a:solidFill>
                  <a:srgbClr val="66FFFF"/>
                </a:solidFill>
              </a:rPr>
              <a:t> lobe</a:t>
            </a:r>
            <a:endParaRPr lang="fr-FR" sz="1400" dirty="0">
              <a:solidFill>
                <a:srgbClr val="66FFFF"/>
              </a:solidFill>
            </a:endParaRPr>
          </a:p>
        </p:txBody>
      </p:sp>
      <p:sp>
        <p:nvSpPr>
          <p:cNvPr id="31759" name="Text Box 12"/>
          <p:cNvSpPr txBox="1">
            <a:spLocks noChangeArrowheads="1"/>
          </p:cNvSpPr>
          <p:nvPr/>
        </p:nvSpPr>
        <p:spPr bwMode="auto">
          <a:xfrm>
            <a:off x="4135388" y="4077072"/>
            <a:ext cx="1030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diaphragm</a:t>
            </a:r>
            <a:endParaRPr lang="fr-FR" sz="1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solidation3_transcoded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4716" y="1374367"/>
            <a:ext cx="7040880" cy="5270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showWhenStopped="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rides lat 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835" r="11856" b="12158"/>
          <a:stretch/>
        </p:blipFill>
        <p:spPr>
          <a:xfrm>
            <a:off x="1831132" y="867270"/>
            <a:ext cx="6653379" cy="5669280"/>
          </a:xfrm>
          <a:prstGeom prst="round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792163" y="-99392"/>
            <a:ext cx="8743950" cy="1143001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b="1" i="1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 </a:t>
            </a:r>
            <a:r>
              <a:rPr lang="fr-FR" sz="2600" b="1" dirty="0" smtClean="0">
                <a:solidFill>
                  <a:srgbClr val="0070C0"/>
                </a:solidFill>
                <a:latin typeface="Arial" charset="0"/>
              </a:rPr>
              <a:t>Pleural effusion </a:t>
            </a:r>
            <a:r>
              <a:rPr lang="fr-FR" sz="2600" b="1" dirty="0" err="1" smtClean="0">
                <a:solidFill>
                  <a:srgbClr val="0070C0"/>
                </a:solidFill>
                <a:latin typeface="Arial" charset="0"/>
              </a:rPr>
              <a:t>with</a:t>
            </a:r>
            <a:r>
              <a:rPr lang="fr-FR" sz="2600" b="1" dirty="0" smtClean="0">
                <a:solidFill>
                  <a:srgbClr val="0070C0"/>
                </a:solidFill>
                <a:latin typeface="Arial" charset="0"/>
              </a:rPr>
              <a:t> pleural </a:t>
            </a:r>
            <a:r>
              <a:rPr lang="fr-FR" sz="2600" b="1" dirty="0" err="1" smtClean="0">
                <a:solidFill>
                  <a:srgbClr val="0070C0"/>
                </a:solidFill>
                <a:latin typeface="Arial" charset="0"/>
              </a:rPr>
              <a:t>adhesions</a:t>
            </a:r>
            <a:endParaRPr lang="fr-FR" sz="2600" b="1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10287000" cy="792163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 </a:t>
            </a:r>
            <a:r>
              <a:rPr lang="fr-FR" sz="2600" b="1" dirty="0" smtClean="0">
                <a:solidFill>
                  <a:srgbClr val="111111"/>
                </a:solidFill>
                <a:latin typeface="Arial" charset="0"/>
              </a:rPr>
              <a:t>Quantification of pleural effusion </a:t>
            </a:r>
            <a:r>
              <a:rPr lang="fr-FR" sz="2600" b="1" dirty="0" smtClean="0">
                <a:solidFill>
                  <a:srgbClr val="111111"/>
                </a:solidFill>
                <a:latin typeface="Arial" charset="0"/>
                <a:cs typeface="Arial" charset="0"/>
              </a:rPr>
              <a:t>≥ 500 ml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47650" y="1196975"/>
            <a:ext cx="59944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b="1" dirty="0">
                <a:solidFill>
                  <a:schemeClr val="accent2"/>
                </a:solidFill>
              </a:rPr>
              <a:t>Distance </a:t>
            </a:r>
            <a:r>
              <a:rPr lang="fr-FR" sz="1400" b="1" dirty="0" err="1" smtClean="0">
                <a:solidFill>
                  <a:schemeClr val="accent2"/>
                </a:solidFill>
              </a:rPr>
              <a:t>between</a:t>
            </a:r>
            <a:r>
              <a:rPr lang="fr-FR" sz="1400" b="1" dirty="0" smtClean="0">
                <a:solidFill>
                  <a:schemeClr val="accent2"/>
                </a:solidFill>
              </a:rPr>
              <a:t> the </a:t>
            </a:r>
            <a:r>
              <a:rPr lang="fr-FR" sz="1400" b="1" dirty="0" err="1" smtClean="0">
                <a:solidFill>
                  <a:schemeClr val="accent2"/>
                </a:solidFill>
              </a:rPr>
              <a:t>lung</a:t>
            </a:r>
            <a:r>
              <a:rPr lang="fr-FR" sz="1400" b="1" dirty="0" smtClean="0">
                <a:solidFill>
                  <a:schemeClr val="accent2"/>
                </a:solidFill>
              </a:rPr>
              <a:t> and the </a:t>
            </a:r>
            <a:r>
              <a:rPr lang="fr-FR" sz="1400" b="1" dirty="0" err="1" smtClean="0">
                <a:solidFill>
                  <a:schemeClr val="accent2"/>
                </a:solidFill>
              </a:rPr>
              <a:t>chest</a:t>
            </a:r>
            <a:r>
              <a:rPr lang="fr-FR" sz="1400" b="1" dirty="0" smtClean="0">
                <a:solidFill>
                  <a:schemeClr val="accent2"/>
                </a:solidFill>
              </a:rPr>
              <a:t> </a:t>
            </a:r>
            <a:r>
              <a:rPr lang="fr-FR" sz="1400" b="1" dirty="0" err="1" smtClean="0">
                <a:solidFill>
                  <a:schemeClr val="accent2"/>
                </a:solidFill>
              </a:rPr>
              <a:t>wall</a:t>
            </a:r>
            <a:r>
              <a:rPr lang="fr-FR" sz="1400" b="1" dirty="0" smtClean="0">
                <a:solidFill>
                  <a:schemeClr val="accent2"/>
                </a:solidFill>
              </a:rPr>
              <a:t> at the </a:t>
            </a:r>
            <a:r>
              <a:rPr lang="fr-FR" sz="1400" b="1" dirty="0" err="1" smtClean="0">
                <a:solidFill>
                  <a:schemeClr val="accent2"/>
                </a:solidFill>
              </a:rPr>
              <a:t>lung</a:t>
            </a:r>
            <a:r>
              <a:rPr lang="fr-FR" sz="1400" b="1" dirty="0" smtClean="0">
                <a:solidFill>
                  <a:schemeClr val="accent2"/>
                </a:solidFill>
              </a:rPr>
              <a:t> base (</a:t>
            </a:r>
            <a:r>
              <a:rPr lang="fr-FR" sz="1400" b="1" dirty="0" err="1" smtClean="0">
                <a:solidFill>
                  <a:schemeClr val="accent2"/>
                </a:solidFill>
              </a:rPr>
              <a:t>PLD</a:t>
            </a:r>
            <a:r>
              <a:rPr lang="fr-FR" sz="1400" b="1" baseline="-25000" dirty="0" err="1" smtClean="0">
                <a:solidFill>
                  <a:schemeClr val="accent2"/>
                </a:solidFill>
              </a:rPr>
              <a:t>base</a:t>
            </a:r>
            <a:r>
              <a:rPr lang="fr-FR" sz="1400" b="1" dirty="0">
                <a:solidFill>
                  <a:schemeClr val="accent2"/>
                </a:solidFill>
              </a:rPr>
              <a:t>)</a:t>
            </a:r>
          </a:p>
          <a:p>
            <a:endParaRPr lang="fr-FR" sz="1400" b="1" dirty="0">
              <a:solidFill>
                <a:schemeClr val="accent2"/>
              </a:solidFill>
            </a:endParaRP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98613"/>
            <a:ext cx="599757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755352"/>
            <a:ext cx="3205162" cy="5842000"/>
          </a:xfrm>
          <a:prstGeom prst="rect">
            <a:avLst/>
          </a:prstGeom>
          <a:solidFill>
            <a:srgbClr val="FFFFA3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415308" y="6322715"/>
            <a:ext cx="28019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111111"/>
                </a:solidFill>
                <a:latin typeface="Arial" charset="0"/>
              </a:rPr>
              <a:t>Roch A et al Chest 2005; 127:224–232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-41275" y="658336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JJR 05 12 2012</a:t>
            </a:r>
            <a:endParaRPr lang="fr-FR" sz="1200" dirty="0">
              <a:solidFill>
                <a:schemeClr val="tx1"/>
              </a:solidFill>
            </a:endParaRPr>
          </a:p>
        </p:txBody>
      </p:sp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1377950" y="1628775"/>
            <a:ext cx="2122489" cy="4114800"/>
            <a:chOff x="1378039" y="1628801"/>
            <a:chExt cx="2020714" cy="4128060"/>
          </a:xfrm>
        </p:grpSpPr>
        <p:cxnSp>
          <p:nvCxnSpPr>
            <p:cNvPr id="33801" name="Connecteur droit 8"/>
            <p:cNvCxnSpPr>
              <a:cxnSpLocks noChangeShapeType="1"/>
            </p:cNvCxnSpPr>
            <p:nvPr/>
          </p:nvCxnSpPr>
          <p:spPr bwMode="auto">
            <a:xfrm rot="5400000">
              <a:off x="1328591" y="3686699"/>
              <a:ext cx="4128060" cy="1226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2" name="Connecteur droit 9"/>
            <p:cNvCxnSpPr>
              <a:cxnSpLocks noChangeShapeType="1"/>
            </p:cNvCxnSpPr>
            <p:nvPr/>
          </p:nvCxnSpPr>
          <p:spPr bwMode="auto">
            <a:xfrm rot="5400000">
              <a:off x="-315426" y="4042346"/>
              <a:ext cx="3407976" cy="21045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3" name="ZoneTexte 13"/>
            <p:cNvSpPr txBox="1">
              <a:spLocks noChangeArrowheads="1"/>
            </p:cNvSpPr>
            <p:nvPr/>
          </p:nvSpPr>
          <p:spPr bwMode="auto">
            <a:xfrm>
              <a:off x="1759124" y="2636912"/>
              <a:ext cx="1639629" cy="761628"/>
            </a:xfrm>
            <a:prstGeom prst="rect">
              <a:avLst/>
            </a:prstGeom>
            <a:solidFill>
              <a:srgbClr val="111111"/>
            </a:solidFill>
            <a:ln>
              <a:noFill/>
            </a:ln>
            <a:effectLst>
              <a:softEdge rad="63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ts val="1300"/>
                </a:lnSpc>
              </a:pPr>
              <a:endParaRPr lang="fr-FR" sz="1800" dirty="0" smtClean="0">
                <a:solidFill>
                  <a:schemeClr val="tx1"/>
                </a:solidFill>
              </a:endParaRPr>
            </a:p>
            <a:p>
              <a:pPr eaLnBrk="1" hangingPunct="1">
                <a:lnSpc>
                  <a:spcPts val="1300"/>
                </a:lnSpc>
              </a:pPr>
              <a:r>
                <a:rPr lang="fr-FR" sz="1800" dirty="0" err="1">
                  <a:solidFill>
                    <a:schemeClr val="tx1"/>
                  </a:solidFill>
                </a:rPr>
                <a:t>B</a:t>
              </a:r>
              <a:r>
                <a:rPr lang="fr-FR" sz="1800" dirty="0" err="1" smtClean="0">
                  <a:solidFill>
                    <a:schemeClr val="tx1"/>
                  </a:solidFill>
                </a:rPr>
                <a:t>etween</a:t>
              </a:r>
              <a:r>
                <a:rPr lang="fr-FR" sz="1800" dirty="0" smtClean="0">
                  <a:solidFill>
                    <a:schemeClr val="tx1"/>
                  </a:solidFill>
                </a:rPr>
                <a:t> </a:t>
              </a:r>
              <a:r>
                <a:rPr lang="fr-FR" sz="1800" dirty="0">
                  <a:solidFill>
                    <a:schemeClr val="tx1"/>
                  </a:solidFill>
                </a:rPr>
                <a:t>3 et 5 </a:t>
              </a:r>
              <a:r>
                <a:rPr lang="fr-FR" sz="1400" dirty="0" err="1">
                  <a:solidFill>
                    <a:schemeClr val="tx1"/>
                  </a:solidFill>
                </a:rPr>
                <a:t>cms</a:t>
              </a:r>
              <a:r>
                <a:rPr lang="fr-FR" sz="1800" dirty="0">
                  <a:solidFill>
                    <a:schemeClr val="tx1"/>
                  </a:solidFill>
                </a:rPr>
                <a:t>, </a:t>
              </a:r>
              <a:r>
                <a:rPr lang="fr-FR" sz="1800" dirty="0" err="1" smtClean="0">
                  <a:solidFill>
                    <a:schemeClr val="tx1"/>
                  </a:solidFill>
                </a:rPr>
                <a:t>uncertainty</a:t>
              </a:r>
              <a:endParaRPr lang="fr-FR" sz="1800" dirty="0" smtClean="0">
                <a:solidFill>
                  <a:schemeClr val="tx1"/>
                </a:solidFill>
              </a:endParaRPr>
            </a:p>
            <a:p>
              <a:pPr eaLnBrk="1" hangingPunct="1">
                <a:lnSpc>
                  <a:spcPts val="1300"/>
                </a:lnSpc>
              </a:pPr>
              <a:endParaRPr lang="fr-FR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e 6"/>
          <p:cNvGrpSpPr>
            <a:grpSpLocks/>
          </p:cNvGrpSpPr>
          <p:nvPr/>
        </p:nvGrpSpPr>
        <p:grpSpPr bwMode="auto">
          <a:xfrm>
            <a:off x="149721" y="987103"/>
            <a:ext cx="5857875" cy="2801937"/>
            <a:chOff x="1246188" y="908050"/>
            <a:chExt cx="7785100" cy="3159125"/>
          </a:xfrm>
        </p:grpSpPr>
        <p:pic>
          <p:nvPicPr>
            <p:cNvPr id="27654" name="Picture 5" descr="Echo pulm  quantification E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88" y="908050"/>
              <a:ext cx="778510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Rectangle 4"/>
            <p:cNvSpPr>
              <a:spLocks noChangeArrowheads="1"/>
            </p:cNvSpPr>
            <p:nvPr/>
          </p:nvSpPr>
          <p:spPr bwMode="auto">
            <a:xfrm>
              <a:off x="2391325" y="984029"/>
              <a:ext cx="1197696" cy="3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b="1">
                  <a:solidFill>
                    <a:srgbClr val="111111"/>
                  </a:solidFill>
                </a:rPr>
                <a:t>2010 36: 656 </a:t>
              </a:r>
              <a:endParaRPr lang="fr-FR" sz="1000" b="1"/>
            </a:p>
          </p:txBody>
        </p:sp>
      </p:grpSp>
      <p:pic>
        <p:nvPicPr>
          <p:cNvPr id="6" name="Picture 5" descr="Echo pulm quantification EP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082675"/>
            <a:ext cx="4219575" cy="5514975"/>
          </a:xfrm>
          <a:prstGeom prst="rect">
            <a:avLst/>
          </a:prstGeom>
          <a:solidFill>
            <a:schemeClr val="tx2"/>
          </a:solidFill>
          <a:ln w="3175">
            <a:solidFill>
              <a:srgbClr val="111111"/>
            </a:solidFill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24" y="2704628"/>
            <a:ext cx="3692525" cy="2668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71438" y="5821387"/>
            <a:ext cx="5715000" cy="415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100" b="1" dirty="0">
                <a:solidFill>
                  <a:schemeClr val="accent2"/>
                </a:solidFill>
              </a:rPr>
              <a:t>PE </a:t>
            </a:r>
            <a:r>
              <a:rPr lang="fr-FR" sz="2100" b="1" dirty="0" err="1">
                <a:solidFill>
                  <a:schemeClr val="accent2"/>
                </a:solidFill>
              </a:rPr>
              <a:t>volume</a:t>
            </a:r>
            <a:r>
              <a:rPr lang="fr-FR" sz="2100" b="1" baseline="-25000" dirty="0" err="1">
                <a:solidFill>
                  <a:schemeClr val="accent2"/>
                </a:solidFill>
              </a:rPr>
              <a:t>US</a:t>
            </a:r>
            <a:r>
              <a:rPr lang="fr-FR" sz="2100" b="1" dirty="0">
                <a:solidFill>
                  <a:schemeClr val="accent2"/>
                </a:solidFill>
              </a:rPr>
              <a:t> = PE </a:t>
            </a:r>
            <a:r>
              <a:rPr lang="fr-FR" sz="2100" b="1" dirty="0" err="1">
                <a:solidFill>
                  <a:schemeClr val="accent2"/>
                </a:solidFill>
              </a:rPr>
              <a:t>area</a:t>
            </a:r>
            <a:r>
              <a:rPr lang="fr-FR" sz="2100" b="1" baseline="-25000" dirty="0" err="1">
                <a:solidFill>
                  <a:schemeClr val="accent2"/>
                </a:solidFill>
              </a:rPr>
              <a:t>midlength</a:t>
            </a:r>
            <a:r>
              <a:rPr lang="fr-FR" sz="2100" b="1" dirty="0">
                <a:solidFill>
                  <a:schemeClr val="accent2"/>
                </a:solidFill>
              </a:rPr>
              <a:t> x PE axial </a:t>
            </a:r>
            <a:r>
              <a:rPr lang="fr-FR" sz="2100" b="1" dirty="0" err="1">
                <a:solidFill>
                  <a:schemeClr val="accent2"/>
                </a:solidFill>
              </a:rPr>
              <a:t>length</a:t>
            </a:r>
            <a:endParaRPr lang="fr-FR" sz="21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1076" y="116557"/>
            <a:ext cx="10287000" cy="792163"/>
          </a:xfrm>
        </p:spPr>
        <p:txBody>
          <a:bodyPr/>
          <a:lstStyle/>
          <a:p>
            <a:pPr eaLnBrk="1" hangingPunct="1">
              <a:defRPr/>
            </a:pPr>
            <a:r>
              <a:rPr lang="fr-FR" sz="26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 </a:t>
            </a:r>
            <a:r>
              <a:rPr lang="fr-FR" sz="2600" b="1" dirty="0" smtClean="0">
                <a:solidFill>
                  <a:srgbClr val="111111"/>
                </a:solidFill>
                <a:latin typeface="Arial" charset="0"/>
              </a:rPr>
              <a:t>Quantification of pleural effusion </a:t>
            </a:r>
            <a:r>
              <a:rPr lang="fr-FR" sz="2600" b="1" dirty="0" smtClean="0">
                <a:solidFill>
                  <a:srgbClr val="111111"/>
                </a:solidFill>
                <a:latin typeface="Arial" charset="0"/>
                <a:cs typeface="Arial" charset="0"/>
              </a:rPr>
              <a:t>≥ 500 ml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463550" y="1568450"/>
          <a:ext cx="9217025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Présentation" r:id="rId3" imgW="3429064" imgH="4952869" progId="PowerPoint.Show.8">
                  <p:embed/>
                </p:oleObj>
              </mc:Choice>
              <mc:Fallback>
                <p:oleObj name="Présentation" r:id="rId3" imgW="3429064" imgH="4952869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75" t="63077" r="8913" b="6970"/>
                      <a:stretch>
                        <a:fillRect/>
                      </a:stretch>
                    </p:blipFill>
                    <p:spPr bwMode="auto">
                      <a:xfrm>
                        <a:off x="463550" y="1568450"/>
                        <a:ext cx="9217025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901" name="Picture 5" descr="figure 2-15 01 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13028" r="19167" b="60802"/>
          <a:stretch>
            <a:fillRect/>
          </a:stretch>
        </p:blipFill>
        <p:spPr bwMode="auto">
          <a:xfrm>
            <a:off x="463550" y="1557338"/>
            <a:ext cx="92170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-41275" y="6583363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>
                <a:solidFill>
                  <a:schemeClr val="tx1"/>
                </a:solidFill>
              </a:rPr>
              <a:t>30 11 2011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71850" y="6237312"/>
            <a:ext cx="4302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200" i="1" dirty="0" err="1">
                <a:solidFill>
                  <a:schemeClr val="bg1"/>
                </a:solidFill>
                <a:latin typeface="Arial" charset="0"/>
              </a:rPr>
              <a:t>Rémérand</a:t>
            </a:r>
            <a:r>
              <a:rPr lang="fr-FR" sz="1200" i="1" dirty="0">
                <a:solidFill>
                  <a:schemeClr val="bg1"/>
                </a:solidFill>
                <a:latin typeface="Arial" charset="0"/>
              </a:rPr>
              <a:t> F et al Intensive Care </a:t>
            </a:r>
            <a:r>
              <a:rPr lang="fr-FR" sz="1200" i="1" dirty="0" err="1">
                <a:solidFill>
                  <a:schemeClr val="bg1"/>
                </a:solidFill>
                <a:latin typeface="Arial" charset="0"/>
              </a:rPr>
              <a:t>Medicine</a:t>
            </a:r>
            <a:r>
              <a:rPr lang="fr-FR" sz="12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1200" i="1" dirty="0" smtClean="0">
                <a:solidFill>
                  <a:schemeClr val="bg1"/>
                </a:solidFill>
                <a:latin typeface="Arial" charset="0"/>
              </a:rPr>
              <a:t>2010 36: 656-664</a:t>
            </a:r>
            <a:endParaRPr lang="fr-FR" sz="120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1477" y="333375"/>
            <a:ext cx="9680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2200" b="1" i="1" kern="0" dirty="0" smtClean="0">
                <a:solidFill>
                  <a:srgbClr val="111111"/>
                </a:solidFill>
                <a:latin typeface="Arial" charset="0"/>
              </a:rPr>
              <a:t> Validation of the formula </a:t>
            </a:r>
            <a:r>
              <a:rPr lang="fr-FR" sz="2200" b="1" i="1" kern="0" dirty="0" smtClean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fr-FR" sz="2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lang="fr-FR" sz="22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</a:t>
            </a:r>
            <a:r>
              <a:rPr lang="fr-FR" sz="2200" kern="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</a:t>
            </a:r>
            <a:r>
              <a:rPr lang="fr-FR" sz="2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PE </a:t>
            </a:r>
            <a:r>
              <a:rPr lang="fr-FR" sz="22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fr-FR" sz="2200" kern="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midlength</a:t>
            </a:r>
            <a:r>
              <a:rPr lang="fr-FR" sz="2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 PE axial </a:t>
            </a:r>
            <a:r>
              <a:rPr lang="fr-FR" sz="22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fr-FR" sz="2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i="1" kern="0" dirty="0" smtClean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fr-FR" sz="2200" b="1" i="1" kern="0" dirty="0" smtClean="0">
                <a:solidFill>
                  <a:srgbClr val="111111"/>
                </a:solidFill>
                <a:latin typeface="Arial" charset="0"/>
              </a:rPr>
              <a:t>for </a:t>
            </a:r>
            <a:r>
              <a:rPr lang="fr-FR" sz="2200" b="1" i="1" kern="0" dirty="0" err="1" smtClean="0">
                <a:solidFill>
                  <a:srgbClr val="111111"/>
                </a:solidFill>
                <a:latin typeface="Arial" charset="0"/>
              </a:rPr>
              <a:t>quantifying</a:t>
            </a:r>
            <a:r>
              <a:rPr lang="fr-FR" sz="2200" b="1" i="1" kern="0" dirty="0" smtClean="0">
                <a:solidFill>
                  <a:srgbClr val="111111"/>
                </a:solidFill>
                <a:latin typeface="Arial" charset="0"/>
              </a:rPr>
              <a:t> pleural effusion volume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2119164" y="773832"/>
            <a:ext cx="63367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FR" sz="3500" i="1" dirty="0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Lung </a:t>
            </a:r>
            <a:r>
              <a:rPr lang="fr-FR" sz="3500" i="1" dirty="0" err="1" smtClean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Ultrasound</a:t>
            </a:r>
            <a:r>
              <a:rPr lang="fr-FR" sz="3600" i="1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fr-FR" sz="3600" b="1" i="1" dirty="0" smtClean="0">
                <a:solidFill>
                  <a:schemeClr val="accent5">
                    <a:lumMod val="25000"/>
                  </a:schemeClr>
                </a:solidFill>
              </a:rPr>
              <a:t>pneumothorax</a:t>
            </a:r>
            <a:endParaRPr lang="fr-FR" sz="36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959378" y="2803376"/>
            <a:ext cx="6581422" cy="2541587"/>
          </a:xfrm>
          <a:prstGeom prst="foldedCorner">
            <a:avLst>
              <a:gd name="adj" fmla="val 12500"/>
            </a:avLst>
          </a:prstGeom>
          <a:solidFill>
            <a:srgbClr val="D3D3D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80501" dir="13157364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43100" y="3163416"/>
            <a:ext cx="678462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Bef>
                <a:spcPct val="20000"/>
              </a:spcBef>
            </a:pPr>
            <a:r>
              <a:rPr lang="fr-F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800" b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Pneumothorax</a:t>
            </a:r>
            <a:r>
              <a:rPr lang="fr-F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detected</a:t>
            </a:r>
            <a:r>
              <a:rPr lang="fr-F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lung</a:t>
            </a:r>
            <a:r>
              <a:rPr lang="fr-F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ultrasound</a:t>
            </a:r>
            <a:r>
              <a:rPr lang="fr-F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as the </a:t>
            </a:r>
            <a:r>
              <a:rPr lang="fr-FR" sz="2800" b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abolition of </a:t>
            </a:r>
            <a:r>
              <a:rPr lang="fr-FR" sz="2800" b="1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lung</a:t>
            </a:r>
            <a:r>
              <a:rPr lang="fr-FR" sz="2800" b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sliding</a:t>
            </a:r>
            <a:r>
              <a:rPr lang="fr-F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fr-FR" sz="2800" dirty="0" err="1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fr-FR" sz="2800" dirty="0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sz="2800" dirty="0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ruled</a:t>
            </a:r>
            <a:r>
              <a:rPr lang="fr-FR" sz="2800" dirty="0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 out in </a:t>
            </a:r>
            <a:r>
              <a:rPr lang="fr-FR" sz="2800" dirty="0" err="1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presence</a:t>
            </a:r>
            <a:r>
              <a:rPr lang="fr-FR" sz="2800" dirty="0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 of « </a:t>
            </a:r>
            <a:r>
              <a:rPr lang="fr-FR" sz="2800" dirty="0" smtClean="0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fr-FR" sz="2800" dirty="0" err="1" smtClean="0">
                <a:solidFill>
                  <a:srgbClr val="060000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9999"/>
      </a:dk1>
      <a:lt1>
        <a:srgbClr val="FFFFFF"/>
      </a:lt1>
      <a:dk2>
        <a:srgbClr val="15175D"/>
      </a:dk2>
      <a:lt2>
        <a:srgbClr val="FFFF66"/>
      </a:lt2>
      <a:accent1>
        <a:srgbClr val="FF9900"/>
      </a:accent1>
      <a:accent2>
        <a:srgbClr val="3333CC"/>
      </a:accent2>
      <a:accent3>
        <a:srgbClr val="AAABB6"/>
      </a:accent3>
      <a:accent4>
        <a:srgbClr val="DADADA"/>
      </a:accent4>
      <a:accent5>
        <a:srgbClr val="FFC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12290</TotalTime>
  <Words>721</Words>
  <Application>Microsoft Office PowerPoint</Application>
  <PresentationFormat>Diapositives 35 mm</PresentationFormat>
  <Paragraphs>82</Paragraphs>
  <Slides>14</Slides>
  <Notes>0</Notes>
  <HiddenSlides>0</HiddenSlides>
  <MMClips>6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Bell MT</vt:lpstr>
      <vt:lpstr>Georgia</vt:lpstr>
      <vt:lpstr>Times New Roman</vt:lpstr>
      <vt:lpstr>Modèle par défaut</vt:lpstr>
      <vt:lpstr>Présentation</vt:lpstr>
      <vt:lpstr>Basic skills in transthoracic lung ultrasound </vt:lpstr>
      <vt:lpstr>Présentation PowerPoint</vt:lpstr>
      <vt:lpstr>Ultrasound diagnosis of pleural effusion</vt:lpstr>
      <vt:lpstr>  Fluid accumulation indicative of pleural effusion</vt:lpstr>
      <vt:lpstr>  Pleural effusion with pleural adhesions</vt:lpstr>
      <vt:lpstr>  Quantification of pleural effusion ≥ 500 ml</vt:lpstr>
      <vt:lpstr>  Quantification of pleural effusion ≥ 500 ml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JEPU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Stades tardifs : fibrose organisée et pseudokystes …</dc:title>
  <dc:creator>icu</dc:creator>
  <cp:lastModifiedBy>ROUBYJJ</cp:lastModifiedBy>
  <cp:revision>851</cp:revision>
  <dcterms:created xsi:type="dcterms:W3CDTF">2000-09-13T10:51:40Z</dcterms:created>
  <dcterms:modified xsi:type="dcterms:W3CDTF">2019-12-06T18:19:10Z</dcterms:modified>
</cp:coreProperties>
</file>