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00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64" r:id="rId10"/>
  </p:sldIdLst>
  <p:sldSz cx="10287000" cy="6858000" type="35mm"/>
  <p:notesSz cx="6858000" cy="91440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hlink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11111"/>
    <a:srgbClr val="EBFFF4"/>
    <a:srgbClr val="DDFFEC"/>
    <a:srgbClr val="FFF2DD"/>
    <a:srgbClr val="FFCCFF"/>
    <a:srgbClr val="FFEBFF"/>
    <a:srgbClr val="F5F5FD"/>
    <a:srgbClr val="FFFFFF"/>
    <a:srgbClr val="ECECFA"/>
    <a:srgbClr val="007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040" y="32"/>
      </p:cViewPr>
      <p:guideLst>
        <p:guide orient="horz" pos="2160"/>
        <p:guide pos="33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E52840-40F6-4AD3-AAC0-1F5A14DE99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39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F0C-DA0B-40E3-9472-132012419B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69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B6A76-0642-459D-909C-C4EF215AC9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0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66973-9A1E-4DA6-92C2-D4835936F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0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50876-4B62-404D-BEED-B89ACB14E2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40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71525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771525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72252-5B6C-4CE4-AD01-F8051DD497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8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19700" y="19812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219700" y="4114800"/>
            <a:ext cx="4295775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0260-F239-4C15-8255-90AA5271D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0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771525" y="1981200"/>
            <a:ext cx="8743950" cy="411480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803B0-CD51-45C6-AD02-578CD52F5D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567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8231-30D3-4FF9-B6E7-4D9B050784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10EF-6215-49F3-9B1E-32E34373C3D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39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9D2E-6237-4F70-99BC-CCA0F281CE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42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D602-7205-4363-A377-6A4D0B8832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2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068C4-73F0-432E-A12E-75AE1509EA2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98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9E58-11B0-4AED-A7F3-14D52F2DEE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55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8D99C-EA5E-4CD5-AF7B-91E82AC8A7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3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5AADF-5D50-4CFA-A2D0-41249EC4B9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4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D42DA-2DDC-4276-977B-AF666A5E3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17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52EA339-0545-493C-A0D8-3A3C95F6D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image" Target="../media/image6.png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4.png"/><Relationship Id="rId5" Type="http://schemas.microsoft.com/office/2007/relationships/media" Target="../media/media3.mp4"/><Relationship Id="rId10" Type="http://schemas.openxmlformats.org/officeDocument/2006/relationships/image" Target="../media/image3.png"/><Relationship Id="rId4" Type="http://schemas.openxmlformats.org/officeDocument/2006/relationships/video" Target="../media/media2.mp4"/><Relationship Id="rId9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6956" y="44624"/>
            <a:ext cx="9829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C00000"/>
                </a:solidFill>
              </a:rPr>
              <a:t>Basic skills in transthoracic lung ultrasound </a:t>
            </a:r>
            <a:endParaRPr lang="fr-FR" sz="3200" b="1" dirty="0" smtClean="0">
              <a:solidFill>
                <a:srgbClr val="C00000"/>
              </a:solidFill>
            </a:endParaRPr>
          </a:p>
        </p:txBody>
      </p:sp>
      <p:pic>
        <p:nvPicPr>
          <p:cNvPr id="7173" name="Picture 5" descr="La Salpétriè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/>
          <a:stretch>
            <a:fillRect/>
          </a:stretch>
        </p:blipFill>
        <p:spPr bwMode="auto">
          <a:xfrm>
            <a:off x="174948" y="2564110"/>
            <a:ext cx="3269343" cy="280910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063038" y="6583363"/>
            <a:ext cx="1223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chemeClr val="tx1"/>
                </a:solidFill>
              </a:rPr>
              <a:t>08 06 2012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4948" y="868650"/>
            <a:ext cx="1011205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i="1" dirty="0" smtClean="0">
                <a:solidFill>
                  <a:srgbClr val="111111"/>
                </a:solidFill>
              </a:rPr>
              <a:t>Antoine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Monsel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MD, PhD</a:t>
            </a:r>
            <a:r>
              <a:rPr lang="fr-FR" sz="1700" b="1" i="1" dirty="0" smtClean="0">
                <a:solidFill>
                  <a:srgbClr val="111111"/>
                </a:solidFill>
              </a:rPr>
              <a:t>, Charlotte </a:t>
            </a:r>
            <a:r>
              <a:rPr lang="fr-FR" sz="1700" b="1" i="1" dirty="0" err="1" smtClean="0">
                <a:solidFill>
                  <a:srgbClr val="111111"/>
                </a:solidFill>
              </a:rPr>
              <a:t>Arbelot</a:t>
            </a:r>
            <a:r>
              <a:rPr lang="fr-FR" sz="1700" b="1" i="1" dirty="0" smtClean="0">
                <a:solidFill>
                  <a:srgbClr val="111111"/>
                </a:solidFill>
              </a:rPr>
              <a:t>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Helene Brisson, </a:t>
            </a:r>
            <a:r>
              <a:rPr lang="fr-FR" sz="1700" i="1" dirty="0" smtClean="0">
                <a:solidFill>
                  <a:srgbClr val="111111"/>
                </a:solidFill>
              </a:rPr>
              <a:t>MD</a:t>
            </a:r>
            <a:r>
              <a:rPr lang="fr-FR" sz="1700" b="1" i="1" dirty="0" smtClean="0">
                <a:solidFill>
                  <a:srgbClr val="111111"/>
                </a:solidFill>
              </a:rPr>
              <a:t>, and  Jean-Jacques  </a:t>
            </a:r>
            <a:r>
              <a:rPr lang="fr-FR" sz="1700" b="1" i="1" dirty="0">
                <a:solidFill>
                  <a:srgbClr val="111111"/>
                </a:solidFill>
              </a:rPr>
              <a:t>Rouby, </a:t>
            </a:r>
            <a:r>
              <a:rPr lang="fr-FR" sz="1700" i="1" dirty="0">
                <a:solidFill>
                  <a:srgbClr val="111111"/>
                </a:solidFill>
              </a:rPr>
              <a:t>MD, PhD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631332" y="1719858"/>
            <a:ext cx="6378498" cy="4589462"/>
            <a:chOff x="3775348" y="1503363"/>
            <a:chExt cx="6378498" cy="4589462"/>
          </a:xfrm>
        </p:grpSpPr>
        <p:pic>
          <p:nvPicPr>
            <p:cNvPr id="11" name="Picture 11" descr="E:\Documents\Documents\Fichiers JJR\Mes diaporamas\Echographie pulmonaire\Echo pulm JEPU 2013\Réa GC JEPU 2013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" r="8344"/>
            <a:stretch/>
          </p:blipFill>
          <p:spPr bwMode="auto">
            <a:xfrm>
              <a:off x="3775348" y="1503363"/>
              <a:ext cx="6378498" cy="458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775348" y="1630759"/>
              <a:ext cx="637849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812800" indent="-812800">
                <a:spcBef>
                  <a:spcPct val="20000"/>
                </a:spcBef>
              </a:pPr>
              <a:r>
                <a:rPr lang="fr-FR" sz="1600" dirty="0" err="1" smtClean="0">
                  <a:solidFill>
                    <a:schemeClr val="tx1"/>
                  </a:solidFill>
                </a:rPr>
                <a:t>Multidisciplinary</a:t>
              </a:r>
              <a:r>
                <a:rPr lang="fr-FR" sz="1600" dirty="0" smtClean="0">
                  <a:solidFill>
                    <a:schemeClr val="tx1"/>
                  </a:solidFill>
                </a:rPr>
                <a:t> ICU 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Department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of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Anesthesiology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and </a:t>
              </a:r>
              <a:r>
                <a:rPr lang="fr-FR" sz="1600" i="1" dirty="0" err="1" smtClean="0">
                  <a:solidFill>
                    <a:schemeClr val="tx1"/>
                  </a:solidFill>
                </a:rPr>
                <a:t>Critical</a:t>
              </a:r>
              <a:r>
                <a:rPr lang="fr-FR" sz="1600" i="1" dirty="0" smtClean="0">
                  <a:solidFill>
                    <a:schemeClr val="tx1"/>
                  </a:solidFill>
                </a:rPr>
                <a:t> Care, </a:t>
              </a:r>
              <a:endParaRPr lang="fr-FR" sz="1600" i="1" dirty="0">
                <a:solidFill>
                  <a:schemeClr val="tx1"/>
                </a:solidFill>
              </a:endParaRPr>
            </a:p>
            <a:p>
              <a:pPr marL="812800" indent="-812800">
                <a:spcBef>
                  <a:spcPct val="20000"/>
                </a:spcBef>
              </a:pPr>
              <a:r>
                <a:rPr lang="fr-FR" sz="1400" dirty="0" smtClean="0">
                  <a:solidFill>
                    <a:schemeClr val="tx1"/>
                  </a:solidFill>
                </a:rPr>
                <a:t> </a:t>
              </a:r>
              <a:r>
                <a:rPr lang="fr-FR" sz="1400" dirty="0">
                  <a:solidFill>
                    <a:schemeClr val="tx1"/>
                  </a:solidFill>
                </a:rPr>
                <a:t>Pitié </a:t>
              </a:r>
              <a:r>
                <a:rPr lang="fr-FR" sz="1400" dirty="0" smtClean="0">
                  <a:solidFill>
                    <a:schemeClr val="tx1"/>
                  </a:solidFill>
                </a:rPr>
                <a:t>Salpêtrière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Hospital</a:t>
              </a:r>
              <a:r>
                <a:rPr lang="fr-FR" sz="1400" i="1" dirty="0" smtClean="0">
                  <a:solidFill>
                    <a:schemeClr val="tx1"/>
                  </a:solidFill>
                </a:rPr>
                <a:t>,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School</a:t>
              </a:r>
              <a:r>
                <a:rPr lang="fr-FR" sz="1400" dirty="0" smtClean="0">
                  <a:solidFill>
                    <a:schemeClr val="tx1"/>
                  </a:solidFill>
                </a:rPr>
                <a:t> of 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Medecine</a:t>
              </a:r>
              <a:r>
                <a:rPr lang="fr-FR" sz="1400" dirty="0" smtClean="0">
                  <a:solidFill>
                    <a:schemeClr val="tx1"/>
                  </a:solidFill>
                </a:rPr>
                <a:t> Sorbonne </a:t>
              </a:r>
              <a:r>
                <a:rPr lang="fr-FR" sz="1400" dirty="0" err="1" smtClean="0">
                  <a:solidFill>
                    <a:schemeClr val="tx1"/>
                  </a:solidFill>
                </a:rPr>
                <a:t>University</a:t>
              </a:r>
              <a:r>
                <a:rPr lang="fr-FR" sz="1400" dirty="0" smtClean="0">
                  <a:solidFill>
                    <a:schemeClr val="tx1"/>
                  </a:solidFill>
                </a:rPr>
                <a:t>, Paris, France</a:t>
              </a:r>
              <a:endParaRPr lang="fr-FR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0932" y="2575937"/>
            <a:ext cx="1637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111111"/>
                </a:solidFill>
              </a:rPr>
              <a:t>La Pitié-Salpêtrière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4988" y="1089199"/>
            <a:ext cx="4392612" cy="482441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71839" y="3221211"/>
            <a:ext cx="1584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b="1" i="1" dirty="0">
                <a:solidFill>
                  <a:srgbClr val="111111"/>
                </a:solidFill>
              </a:rPr>
              <a:t>Normal</a:t>
            </a:r>
            <a:r>
              <a:rPr lang="fr-FR" sz="2200" b="1" i="1" dirty="0">
                <a:solidFill>
                  <a:srgbClr val="111111"/>
                </a:solidFill>
              </a:rPr>
              <a:t>     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 smtClean="0">
                <a:solidFill>
                  <a:schemeClr val="bg1"/>
                </a:solidFill>
              </a:rPr>
              <a:t>After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 rot="5400000">
            <a:off x="3387727" y="2136949"/>
            <a:ext cx="1208087" cy="7191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750890" y="4381677"/>
            <a:ext cx="865187" cy="865188"/>
            <a:chOff x="3194" y="2953"/>
            <a:chExt cx="545" cy="545"/>
          </a:xfrm>
        </p:grpSpPr>
        <p:sp>
          <p:nvSpPr>
            <p:cNvPr id="24598" name="Oval 7"/>
            <p:cNvSpPr>
              <a:spLocks noChangeArrowheads="1"/>
            </p:cNvSpPr>
            <p:nvPr/>
          </p:nvSpPr>
          <p:spPr bwMode="auto">
            <a:xfrm>
              <a:off x="3194" y="2953"/>
              <a:ext cx="545" cy="5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1111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4599" name="Text Box 8"/>
            <p:cNvSpPr txBox="1">
              <a:spLocks noChangeArrowheads="1"/>
            </p:cNvSpPr>
            <p:nvPr/>
          </p:nvSpPr>
          <p:spPr bwMode="auto">
            <a:xfrm>
              <a:off x="3300" y="3021"/>
              <a:ext cx="31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fr-FR" sz="5400" b="1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5399088" y="1089199"/>
            <a:ext cx="4424362" cy="48069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4583" name="AutoShape 11"/>
          <p:cNvSpPr>
            <a:spLocks noChangeArrowheads="1"/>
          </p:cNvSpPr>
          <p:nvPr/>
        </p:nvSpPr>
        <p:spPr bwMode="auto">
          <a:xfrm rot="5400000">
            <a:off x="8153402" y="1968676"/>
            <a:ext cx="1179513" cy="71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4584" name="Group 12"/>
          <p:cNvGrpSpPr>
            <a:grpSpLocks/>
          </p:cNvGrpSpPr>
          <p:nvPr/>
        </p:nvGrpSpPr>
        <p:grpSpPr bwMode="auto">
          <a:xfrm>
            <a:off x="5648325" y="4329286"/>
            <a:ext cx="865188" cy="865188"/>
            <a:chOff x="2695" y="2971"/>
            <a:chExt cx="545" cy="545"/>
          </a:xfrm>
        </p:grpSpPr>
        <p:sp>
          <p:nvSpPr>
            <p:cNvPr id="24596" name="Oval 13"/>
            <p:cNvSpPr>
              <a:spLocks noChangeArrowheads="1"/>
            </p:cNvSpPr>
            <p:nvPr/>
          </p:nvSpPr>
          <p:spPr bwMode="auto">
            <a:xfrm>
              <a:off x="2695" y="2971"/>
              <a:ext cx="545" cy="5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11111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/>
            </a:p>
          </p:txBody>
        </p:sp>
        <p:sp>
          <p:nvSpPr>
            <p:cNvPr id="24597" name="Text Box 14"/>
            <p:cNvSpPr txBox="1">
              <a:spLocks noChangeArrowheads="1"/>
            </p:cNvSpPr>
            <p:nvPr/>
          </p:nvSpPr>
          <p:spPr bwMode="auto">
            <a:xfrm>
              <a:off x="2801" y="3039"/>
              <a:ext cx="319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fr-FR" sz="5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4585" name="Text Box 18"/>
          <p:cNvSpPr txBox="1">
            <a:spLocks noChangeArrowheads="1"/>
          </p:cNvSpPr>
          <p:nvPr/>
        </p:nvSpPr>
        <p:spPr bwMode="auto">
          <a:xfrm>
            <a:off x="8096251" y="3033886"/>
            <a:ext cx="1584325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fr-FR" b="1" i="1" dirty="0">
                <a:solidFill>
                  <a:srgbClr val="111111"/>
                </a:solidFill>
              </a:rPr>
              <a:t>Normal</a:t>
            </a:r>
            <a:r>
              <a:rPr lang="fr-FR" sz="2200" b="1" i="1" dirty="0">
                <a:solidFill>
                  <a:srgbClr val="111111"/>
                </a:solidFill>
              </a:rPr>
              <a:t>     </a:t>
            </a:r>
            <a:r>
              <a:rPr lang="fr-FR" sz="1600" dirty="0" smtClean="0">
                <a:solidFill>
                  <a:schemeClr val="tx1"/>
                </a:solidFill>
              </a:rPr>
              <a:t>(</a:t>
            </a:r>
            <a:r>
              <a:rPr lang="fr-FR" sz="1600" dirty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After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  <a:endParaRPr lang="fr-FR" sz="1600" b="1" i="1" dirty="0">
              <a:solidFill>
                <a:schemeClr val="bg1"/>
              </a:solidFill>
            </a:endParaRPr>
          </a:p>
        </p:txBody>
      </p:sp>
      <p:sp>
        <p:nvSpPr>
          <p:cNvPr id="24592" name="Text Box 4"/>
          <p:cNvSpPr txBox="1">
            <a:spLocks noChangeArrowheads="1"/>
          </p:cNvSpPr>
          <p:nvPr/>
        </p:nvSpPr>
        <p:spPr bwMode="auto">
          <a:xfrm>
            <a:off x="5719763" y="1311791"/>
            <a:ext cx="26638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fr-FR" b="1" i="1" dirty="0" err="1" smtClean="0">
                <a:solidFill>
                  <a:srgbClr val="111111"/>
                </a:solidFill>
              </a:rPr>
              <a:t>Alveolar</a:t>
            </a:r>
            <a:r>
              <a:rPr lang="fr-FR" b="1" i="1" dirty="0" smtClean="0">
                <a:solidFill>
                  <a:srgbClr val="111111"/>
                </a:solidFill>
              </a:rPr>
              <a:t> edema </a:t>
            </a:r>
            <a:r>
              <a:rPr lang="fr-FR" sz="1600" dirty="0" smtClean="0">
                <a:solidFill>
                  <a:schemeClr val="bg1"/>
                </a:solidFill>
              </a:rPr>
              <a:t>(</a:t>
            </a:r>
            <a:r>
              <a:rPr lang="fr-FR" sz="1600" dirty="0" err="1" smtClean="0">
                <a:solidFill>
                  <a:schemeClr val="bg1"/>
                </a:solidFill>
              </a:rPr>
              <a:t>Before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4593" name="Text Box 4"/>
          <p:cNvSpPr txBox="1">
            <a:spLocks noChangeArrowheads="1"/>
          </p:cNvSpPr>
          <p:nvPr/>
        </p:nvSpPr>
        <p:spPr bwMode="auto">
          <a:xfrm>
            <a:off x="868025" y="1233663"/>
            <a:ext cx="2547283" cy="5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75000"/>
              </a:lnSpc>
            </a:pPr>
            <a:r>
              <a:rPr lang="fr-FR" b="1" i="1" dirty="0" err="1" smtClean="0">
                <a:solidFill>
                  <a:srgbClr val="111111"/>
                </a:solidFill>
              </a:rPr>
              <a:t>Interstitial</a:t>
            </a:r>
            <a:r>
              <a:rPr lang="fr-FR" b="1" i="1" dirty="0" smtClean="0">
                <a:solidFill>
                  <a:srgbClr val="111111"/>
                </a:solidFill>
              </a:rPr>
              <a:t> syndrome </a:t>
            </a:r>
            <a:r>
              <a:rPr lang="fr-FR" sz="1600" dirty="0" smtClean="0">
                <a:solidFill>
                  <a:schemeClr val="bg1"/>
                </a:solidFill>
              </a:rPr>
              <a:t>(</a:t>
            </a:r>
            <a:r>
              <a:rPr lang="fr-FR" sz="1600" dirty="0" err="1">
                <a:solidFill>
                  <a:schemeClr val="bg1"/>
                </a:solidFill>
              </a:rPr>
              <a:t>Before</a:t>
            </a:r>
            <a:r>
              <a:rPr lang="fr-FR" sz="1600" dirty="0" smtClean="0">
                <a:solidFill>
                  <a:schemeClr val="bg1"/>
                </a:solidFill>
              </a:rPr>
              <a:t>)</a:t>
            </a: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2" name="MrLa lobeB zee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2721" y="1749306"/>
            <a:ext cx="2772668" cy="1971675"/>
          </a:xfrm>
          <a:prstGeom prst="rect">
            <a:avLst/>
          </a:prstGeom>
        </p:spPr>
      </p:pic>
      <p:pic>
        <p:nvPicPr>
          <p:cNvPr id="4" name="MrLa lobeB peep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865065" y="3848504"/>
            <a:ext cx="2702371" cy="1921686"/>
          </a:xfrm>
          <a:prstGeom prst="rect">
            <a:avLst/>
          </a:prstGeom>
        </p:spPr>
      </p:pic>
      <p:pic>
        <p:nvPicPr>
          <p:cNvPr id="5" name="Mr B lobe H zeep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554493" y="1737742"/>
            <a:ext cx="2757359" cy="1960788"/>
          </a:xfrm>
          <a:prstGeom prst="rect">
            <a:avLst/>
          </a:prstGeom>
        </p:spPr>
      </p:pic>
      <p:pic>
        <p:nvPicPr>
          <p:cNvPr id="7" name="normal  lung sliding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755556" y="3792994"/>
            <a:ext cx="2780431" cy="1977196"/>
          </a:xfrm>
          <a:prstGeom prst="rect">
            <a:avLst/>
          </a:prstGeom>
        </p:spPr>
      </p:pic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111052" y="150912"/>
            <a:ext cx="822643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Reaeration score is calculated for each of the 12 examined regions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28" name="Rectangle 62"/>
          <p:cNvSpPr>
            <a:spLocks noChangeArrowheads="1"/>
          </p:cNvSpPr>
          <p:nvPr/>
        </p:nvSpPr>
        <p:spPr bwMode="auto">
          <a:xfrm>
            <a:off x="516083" y="6058075"/>
            <a:ext cx="4775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i="1" dirty="0" err="1">
                <a:solidFill>
                  <a:srgbClr val="002060"/>
                </a:solidFill>
                <a:latin typeface="Georgia" pitchFamily="18" charset="0"/>
              </a:rPr>
              <a:t>Bouhemad</a:t>
            </a:r>
            <a:r>
              <a:rPr lang="fr-FR" sz="1200" i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fr-FR" sz="1200" i="1" dirty="0" smtClean="0">
                <a:solidFill>
                  <a:srgbClr val="002060"/>
                </a:solidFill>
                <a:latin typeface="Georgia" pitchFamily="18" charset="0"/>
              </a:rPr>
              <a:t>B and Rouby JJ </a:t>
            </a:r>
            <a:r>
              <a:rPr lang="fr-FR" sz="1200" i="1" dirty="0">
                <a:solidFill>
                  <a:srgbClr val="002060"/>
                </a:solidFill>
                <a:latin typeface="Georgia" pitchFamily="18" charset="0"/>
              </a:rPr>
              <a:t>Critical Care </a:t>
            </a:r>
            <a:r>
              <a:rPr lang="fr-FR" sz="1200" i="1" dirty="0" err="1">
                <a:solidFill>
                  <a:srgbClr val="002060"/>
                </a:solidFill>
                <a:latin typeface="Georgia" pitchFamily="18" charset="0"/>
              </a:rPr>
              <a:t>Medicine</a:t>
            </a:r>
            <a:r>
              <a:rPr lang="fr-FR" sz="1200" i="1" dirty="0">
                <a:solidFill>
                  <a:srgbClr val="002060"/>
                </a:solidFill>
                <a:latin typeface="Georgia" pitchFamily="18" charset="0"/>
              </a:rPr>
              <a:t> 39: 84-92, 2010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9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2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883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4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" descr="Recrutement E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44452"/>
            <a:ext cx="7993062" cy="17748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36078" y="2051050"/>
            <a:ext cx="766692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 smtClean="0">
                <a:solidFill>
                  <a:srgbClr val="111111"/>
                </a:solidFill>
                <a:latin typeface="Arial" charset="0"/>
              </a:rPr>
              <a:t>Lung </a:t>
            </a:r>
            <a:r>
              <a:rPr lang="fr-FR" sz="1800" b="1" dirty="0" err="1" smtClean="0">
                <a:solidFill>
                  <a:srgbClr val="111111"/>
                </a:solidFill>
                <a:latin typeface="Arial" charset="0"/>
              </a:rPr>
              <a:t>Ultrasound</a:t>
            </a:r>
            <a:r>
              <a:rPr lang="fr-FR" sz="1800" b="1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fr-FR" sz="1800" i="1" dirty="0" smtClean="0">
                <a:solidFill>
                  <a:srgbClr val="111111"/>
                </a:solidFill>
                <a:latin typeface="Arial" charset="0"/>
              </a:rPr>
              <a:t>vs</a:t>
            </a:r>
            <a:r>
              <a:rPr lang="fr-FR" sz="1800" b="1" dirty="0" smtClean="0">
                <a:solidFill>
                  <a:srgbClr val="111111"/>
                </a:solidFill>
                <a:latin typeface="Arial" charset="0"/>
              </a:rPr>
              <a:t> Lung </a:t>
            </a:r>
            <a:r>
              <a:rPr lang="fr-FR" sz="1800" b="1" dirty="0" err="1" smtClean="0">
                <a:solidFill>
                  <a:srgbClr val="111111"/>
                </a:solidFill>
                <a:latin typeface="Arial" charset="0"/>
              </a:rPr>
              <a:t>Computed</a:t>
            </a:r>
            <a:r>
              <a:rPr lang="fr-FR" sz="1800" b="1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fr-FR" sz="1800" b="1" dirty="0" err="1" smtClean="0">
                <a:solidFill>
                  <a:srgbClr val="111111"/>
                </a:solidFill>
                <a:latin typeface="Arial" charset="0"/>
              </a:rPr>
              <a:t>Tomography</a:t>
            </a:r>
            <a:endParaRPr lang="fr-FR" sz="1800" b="1" dirty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194566" name="Picture 6" descr="Aeration Déaération B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2822577"/>
            <a:ext cx="3743325" cy="34147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174625" y="2708277"/>
          <a:ext cx="590550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1" r:id="rId5" imgW="7346160" imgH="4537080" progId="">
                  <p:embed/>
                </p:oleObj>
              </mc:Choice>
              <mc:Fallback>
                <p:oleObj r:id="rId5" imgW="7346160" imgH="4537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2708277"/>
                        <a:ext cx="5905500" cy="36417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62"/>
          <p:cNvSpPr>
            <a:spLocks noChangeArrowheads="1"/>
          </p:cNvSpPr>
          <p:nvPr/>
        </p:nvSpPr>
        <p:spPr bwMode="auto">
          <a:xfrm>
            <a:off x="4090738" y="1570040"/>
            <a:ext cx="54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b="1" i="1" dirty="0" err="1">
                <a:solidFill>
                  <a:srgbClr val="0070C0"/>
                </a:solidFill>
                <a:latin typeface="Georgia" pitchFamily="18" charset="0"/>
              </a:rPr>
              <a:t>Bouhemad</a:t>
            </a:r>
            <a:r>
              <a:rPr lang="fr-FR" sz="1200" b="1" i="1" dirty="0">
                <a:solidFill>
                  <a:srgbClr val="0070C0"/>
                </a:solidFill>
                <a:latin typeface="Georgia" pitchFamily="18" charset="0"/>
              </a:rPr>
              <a:t> </a:t>
            </a:r>
            <a:r>
              <a:rPr lang="fr-FR" sz="1200" b="1" i="1" dirty="0" smtClean="0">
                <a:solidFill>
                  <a:srgbClr val="0070C0"/>
                </a:solidFill>
                <a:latin typeface="Georgia" pitchFamily="18" charset="0"/>
              </a:rPr>
              <a:t>B and Rouby JJ </a:t>
            </a:r>
            <a:r>
              <a:rPr lang="fr-FR" sz="1200" b="1" i="1" dirty="0">
                <a:solidFill>
                  <a:srgbClr val="0070C0"/>
                </a:solidFill>
                <a:latin typeface="Georgia" pitchFamily="18" charset="0"/>
              </a:rPr>
              <a:t>Critical Care </a:t>
            </a:r>
            <a:r>
              <a:rPr lang="fr-FR" sz="1200" b="1" i="1" dirty="0" err="1">
                <a:solidFill>
                  <a:srgbClr val="0070C0"/>
                </a:solidFill>
                <a:latin typeface="Georgia" pitchFamily="18" charset="0"/>
              </a:rPr>
              <a:t>Medicine</a:t>
            </a:r>
            <a:r>
              <a:rPr lang="fr-FR" sz="1200" b="1" i="1" dirty="0">
                <a:solidFill>
                  <a:srgbClr val="0070C0"/>
                </a:solidFill>
                <a:latin typeface="Georgia" pitchFamily="18" charset="0"/>
              </a:rPr>
              <a:t> 39: 84-92, 2010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0"/>
          <a:stretch>
            <a:fillRect/>
          </a:stretch>
        </p:blipFill>
        <p:spPr bwMode="auto">
          <a:xfrm>
            <a:off x="5143500" y="1773238"/>
            <a:ext cx="4679951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5"/>
          <p:cNvSpPr>
            <a:spLocks noChangeArrowheads="1"/>
          </p:cNvSpPr>
          <p:nvPr/>
        </p:nvSpPr>
        <p:spPr bwMode="auto">
          <a:xfrm>
            <a:off x="100034" y="1351802"/>
            <a:ext cx="53976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b="1" i="1" dirty="0" err="1">
                <a:solidFill>
                  <a:srgbClr val="292929"/>
                </a:solidFill>
                <a:latin typeface="Georgia" pitchFamily="18" charset="0"/>
              </a:rPr>
              <a:t>Bouhemad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</a:t>
            </a:r>
            <a:r>
              <a:rPr lang="fr-FR" sz="1200" b="1" i="1" dirty="0" smtClean="0">
                <a:solidFill>
                  <a:srgbClr val="292929"/>
                </a:solidFill>
                <a:latin typeface="Georgia" pitchFamily="18" charset="0"/>
              </a:rPr>
              <a:t>B and Rouby JJ Critical 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Care </a:t>
            </a:r>
            <a:r>
              <a:rPr lang="fr-FR" sz="1200" b="1" i="1" dirty="0" err="1">
                <a:solidFill>
                  <a:srgbClr val="292929"/>
                </a:solidFill>
                <a:latin typeface="Georgia" pitchFamily="18" charset="0"/>
              </a:rPr>
              <a:t>Medicine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39: 84-92, 2010</a:t>
            </a:r>
          </a:p>
        </p:txBody>
      </p:sp>
      <p:grpSp>
        <p:nvGrpSpPr>
          <p:cNvPr id="25604" name="Group 19"/>
          <p:cNvGrpSpPr>
            <a:grpSpLocks/>
          </p:cNvGrpSpPr>
          <p:nvPr/>
        </p:nvGrpSpPr>
        <p:grpSpPr bwMode="auto">
          <a:xfrm>
            <a:off x="679450" y="2420940"/>
            <a:ext cx="3586163" cy="3887787"/>
            <a:chOff x="518" y="1253"/>
            <a:chExt cx="2259" cy="2449"/>
          </a:xfrm>
        </p:grpSpPr>
        <p:pic>
          <p:nvPicPr>
            <p:cNvPr id="25610" name="Picture 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" y="1253"/>
              <a:ext cx="2259" cy="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Rectangle 18"/>
            <p:cNvSpPr>
              <a:spLocks noChangeArrowheads="1"/>
            </p:cNvSpPr>
            <p:nvPr/>
          </p:nvSpPr>
          <p:spPr bwMode="auto">
            <a:xfrm>
              <a:off x="1562" y="1389"/>
              <a:ext cx="1179" cy="12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sp>
        <p:nvSpPr>
          <p:cNvPr id="25605" name="Text Box 20"/>
          <p:cNvSpPr txBox="1">
            <a:spLocks noChangeArrowheads="1"/>
          </p:cNvSpPr>
          <p:nvPr/>
        </p:nvSpPr>
        <p:spPr bwMode="auto">
          <a:xfrm>
            <a:off x="357187" y="1928814"/>
            <a:ext cx="4500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>
                <a:solidFill>
                  <a:srgbClr val="292929"/>
                </a:solidFill>
              </a:rPr>
              <a:t>30 patients avec pneumonie acquise sous ventilation mécanique</a:t>
            </a:r>
            <a:endParaRPr lang="fr-FR" sz="1200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966788" y="260352"/>
            <a:ext cx="8640762" cy="10080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rgbClr val="111111"/>
            </a:solidFill>
            <a:round/>
            <a:headEnd/>
            <a:tailEnd/>
          </a:ln>
          <a:effectLst>
            <a:outerShdw dist="56796" dir="200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895350" y="361950"/>
            <a:ext cx="8629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200" dirty="0" smtClean="0">
                <a:solidFill>
                  <a:srgbClr val="292929"/>
                </a:solidFill>
              </a:rPr>
              <a:t>Transthoracic Lung Ultrasound </a:t>
            </a:r>
            <a:r>
              <a:rPr lang="fr-FR" sz="2200" dirty="0" err="1" smtClean="0">
                <a:solidFill>
                  <a:srgbClr val="292929"/>
                </a:solidFill>
              </a:rPr>
              <a:t>allows</a:t>
            </a:r>
            <a:r>
              <a:rPr lang="fr-FR" sz="2200" dirty="0" smtClean="0">
                <a:solidFill>
                  <a:srgbClr val="292929"/>
                </a:solidFill>
              </a:rPr>
              <a:t> the </a:t>
            </a:r>
            <a:r>
              <a:rPr lang="fr-FR" sz="2200" dirty="0" err="1" smtClean="0">
                <a:solidFill>
                  <a:srgbClr val="292929"/>
                </a:solidFill>
              </a:rPr>
              <a:t>detection</a:t>
            </a:r>
            <a:r>
              <a:rPr lang="fr-FR" sz="2200" dirty="0" smtClean="0">
                <a:solidFill>
                  <a:srgbClr val="292929"/>
                </a:solidFill>
              </a:rPr>
              <a:t> of </a:t>
            </a:r>
            <a:r>
              <a:rPr lang="fr-FR" sz="2200" b="1" dirty="0" smtClean="0">
                <a:solidFill>
                  <a:srgbClr val="C00000"/>
                </a:solidFill>
              </a:rPr>
              <a:t>reaeration</a:t>
            </a:r>
            <a:r>
              <a:rPr lang="fr-FR" sz="2200" dirty="0" smtClean="0">
                <a:solidFill>
                  <a:srgbClr val="292929"/>
                </a:solidFill>
              </a:rPr>
              <a:t> </a:t>
            </a:r>
            <a:r>
              <a:rPr lang="fr-FR" sz="2200" dirty="0" err="1" smtClean="0">
                <a:solidFill>
                  <a:srgbClr val="292929"/>
                </a:solidFill>
              </a:rPr>
              <a:t>resulting</a:t>
            </a:r>
            <a:r>
              <a:rPr lang="fr-FR" sz="2200" dirty="0" smtClean="0">
                <a:solidFill>
                  <a:srgbClr val="292929"/>
                </a:solidFill>
              </a:rPr>
              <a:t> from </a:t>
            </a:r>
            <a:r>
              <a:rPr lang="fr-FR" sz="2200" b="1" dirty="0" smtClean="0">
                <a:solidFill>
                  <a:srgbClr val="C00000"/>
                </a:solidFill>
              </a:rPr>
              <a:t>efficient </a:t>
            </a:r>
            <a:r>
              <a:rPr lang="fr-FR" sz="2200" b="1" dirty="0" err="1" smtClean="0">
                <a:solidFill>
                  <a:srgbClr val="C00000"/>
                </a:solidFill>
              </a:rPr>
              <a:t>antibiotic</a:t>
            </a:r>
            <a:r>
              <a:rPr lang="fr-FR" sz="2200" b="1" dirty="0" smtClean="0">
                <a:solidFill>
                  <a:srgbClr val="C00000"/>
                </a:solidFill>
              </a:rPr>
              <a:t> </a:t>
            </a:r>
            <a:r>
              <a:rPr lang="fr-FR" sz="2200" b="1" dirty="0" err="1" smtClean="0">
                <a:solidFill>
                  <a:srgbClr val="C00000"/>
                </a:solidFill>
              </a:rPr>
              <a:t>treatment</a:t>
            </a:r>
            <a:endParaRPr lang="fr-FR" sz="2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8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390525" y="1916113"/>
            <a:ext cx="32400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30  patients </a:t>
            </a:r>
            <a:r>
              <a:rPr lang="fr-FR" sz="16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with</a:t>
            </a:r>
            <a:r>
              <a:rPr lang="fr-FR" sz="1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VAP</a:t>
            </a:r>
            <a:endParaRPr lang="fr-FR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24313" y="2611438"/>
            <a:ext cx="2919412" cy="3382962"/>
            <a:chOff x="2535" y="1645"/>
            <a:chExt cx="1839" cy="2131"/>
          </a:xfrm>
        </p:grpSpPr>
        <p:sp>
          <p:nvSpPr>
            <p:cNvPr id="26647" name="Text Box 8"/>
            <p:cNvSpPr txBox="1">
              <a:spLocks noChangeArrowheads="1"/>
            </p:cNvSpPr>
            <p:nvPr/>
          </p:nvSpPr>
          <p:spPr bwMode="auto">
            <a:xfrm>
              <a:off x="2870" y="1645"/>
              <a:ext cx="1443" cy="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i="1" dirty="0" err="1" smtClean="0">
                  <a:solidFill>
                    <a:schemeClr val="bg1"/>
                  </a:solidFill>
                  <a:cs typeface="Times New Roman" pitchFamily="18" charset="0"/>
                </a:rPr>
                <a:t>Before</a:t>
              </a:r>
              <a:r>
                <a:rPr lang="fr-FR" sz="1800" i="1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fr-FR" sz="1800" i="1" dirty="0" err="1" smtClean="0">
                  <a:solidFill>
                    <a:schemeClr val="bg1"/>
                  </a:solidFill>
                  <a:cs typeface="Times New Roman" pitchFamily="18" charset="0"/>
                </a:rPr>
                <a:t>antibiotics</a:t>
              </a:r>
              <a:r>
                <a:rPr lang="fr-FR" sz="1800" i="1" dirty="0" smtClean="0">
                  <a:solidFill>
                    <a:schemeClr val="bg1"/>
                  </a:solidFill>
                  <a:cs typeface="Times New Roman" pitchFamily="18" charset="0"/>
                </a:rPr>
                <a:t> (</a:t>
              </a:r>
              <a:r>
                <a:rPr lang="fr-FR" sz="1600" b="1" i="1" dirty="0">
                  <a:solidFill>
                    <a:schemeClr val="bg1"/>
                  </a:solidFill>
                  <a:cs typeface="Times New Roman" pitchFamily="18" charset="0"/>
                </a:rPr>
                <a:t>D</a:t>
              </a:r>
              <a:r>
                <a:rPr lang="fr-FR" sz="1600" b="1" i="1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0</a:t>
              </a:r>
              <a:r>
                <a:rPr lang="fr-FR" sz="1800" i="1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fr-FR" sz="1800" i="1" dirty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</a:p>
          </p:txBody>
        </p:sp>
        <p:grpSp>
          <p:nvGrpSpPr>
            <p:cNvPr id="26648" name="Group 9"/>
            <p:cNvGrpSpPr>
              <a:grpSpLocks/>
            </p:cNvGrpSpPr>
            <p:nvPr/>
          </p:nvGrpSpPr>
          <p:grpSpPr bwMode="auto">
            <a:xfrm>
              <a:off x="2560" y="1963"/>
              <a:ext cx="1791" cy="590"/>
              <a:chOff x="1860" y="1615"/>
              <a:chExt cx="1791" cy="590"/>
            </a:xfrm>
          </p:grpSpPr>
          <p:pic>
            <p:nvPicPr>
              <p:cNvPr id="26656" name="Picture 10" descr="codage poumon sup J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7" y="1615"/>
                <a:ext cx="884" cy="5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57" name="Picture 11" descr="poumon coupe su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1615"/>
                <a:ext cx="884" cy="5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49" name="Group 12"/>
            <p:cNvGrpSpPr>
              <a:grpSpLocks/>
            </p:cNvGrpSpPr>
            <p:nvPr/>
          </p:nvGrpSpPr>
          <p:grpSpPr bwMode="auto">
            <a:xfrm>
              <a:off x="2560" y="2614"/>
              <a:ext cx="1796" cy="574"/>
              <a:chOff x="1860" y="2507"/>
              <a:chExt cx="1836" cy="606"/>
            </a:xfrm>
          </p:grpSpPr>
          <p:pic>
            <p:nvPicPr>
              <p:cNvPr id="26654" name="Picture 13" descr="poumon coupe mi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2508"/>
                <a:ext cx="884" cy="5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55" name="Picture 14" descr="codage poumon mid J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8" y="2507"/>
                <a:ext cx="908" cy="60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50" name="Group 15"/>
            <p:cNvGrpSpPr>
              <a:grpSpLocks/>
            </p:cNvGrpSpPr>
            <p:nvPr/>
          </p:nvGrpSpPr>
          <p:grpSpPr bwMode="auto">
            <a:xfrm>
              <a:off x="2560" y="3170"/>
              <a:ext cx="1796" cy="578"/>
              <a:chOff x="1860" y="3420"/>
              <a:chExt cx="1818" cy="606"/>
            </a:xfrm>
          </p:grpSpPr>
          <p:pic>
            <p:nvPicPr>
              <p:cNvPr id="26652" name="Picture 16" descr="poumon coupe in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" y="3430"/>
                <a:ext cx="884" cy="5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53" name="Picture 17" descr="codage poumon inf J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" y="3420"/>
                <a:ext cx="907" cy="60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51" name="Rectangle 18"/>
            <p:cNvSpPr>
              <a:spLocks noChangeArrowheads="1"/>
            </p:cNvSpPr>
            <p:nvPr/>
          </p:nvSpPr>
          <p:spPr bwMode="auto">
            <a:xfrm>
              <a:off x="2535" y="1933"/>
              <a:ext cx="1839" cy="1843"/>
            </a:xfrm>
            <a:prstGeom prst="rect">
              <a:avLst/>
            </a:prstGeom>
            <a:noFill/>
            <a:ln w="28575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7213602" y="2611438"/>
            <a:ext cx="2825751" cy="3382962"/>
            <a:chOff x="4544" y="1645"/>
            <a:chExt cx="1780" cy="2131"/>
          </a:xfrm>
        </p:grpSpPr>
        <p:grpSp>
          <p:nvGrpSpPr>
            <p:cNvPr id="26636" name="Group 19"/>
            <p:cNvGrpSpPr>
              <a:grpSpLocks/>
            </p:cNvGrpSpPr>
            <p:nvPr/>
          </p:nvGrpSpPr>
          <p:grpSpPr bwMode="auto">
            <a:xfrm>
              <a:off x="4556" y="1965"/>
              <a:ext cx="1724" cy="609"/>
              <a:chOff x="3923" y="1601"/>
              <a:chExt cx="1769" cy="590"/>
            </a:xfrm>
          </p:grpSpPr>
          <p:pic>
            <p:nvPicPr>
              <p:cNvPr id="26645" name="Picture 20" descr="poumon coupe sup J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1615"/>
                <a:ext cx="862" cy="5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6" name="Picture 21" descr="codage poumon sup J8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6" y="1601"/>
                <a:ext cx="886" cy="59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37" name="Group 22"/>
            <p:cNvGrpSpPr>
              <a:grpSpLocks/>
            </p:cNvGrpSpPr>
            <p:nvPr/>
          </p:nvGrpSpPr>
          <p:grpSpPr bwMode="auto">
            <a:xfrm>
              <a:off x="4556" y="2584"/>
              <a:ext cx="1747" cy="575"/>
              <a:chOff x="3923" y="2538"/>
              <a:chExt cx="1747" cy="575"/>
            </a:xfrm>
          </p:grpSpPr>
          <p:pic>
            <p:nvPicPr>
              <p:cNvPr id="26643" name="Picture 23" descr="poumon coupe mid J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2538"/>
                <a:ext cx="862" cy="5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4" name="Picture 24" descr="codage poumon mid J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0" y="2538"/>
                <a:ext cx="840" cy="56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638" name="Group 25"/>
            <p:cNvGrpSpPr>
              <a:grpSpLocks/>
            </p:cNvGrpSpPr>
            <p:nvPr/>
          </p:nvGrpSpPr>
          <p:grpSpPr bwMode="auto">
            <a:xfrm>
              <a:off x="4556" y="3173"/>
              <a:ext cx="1745" cy="575"/>
              <a:chOff x="3923" y="3430"/>
              <a:chExt cx="1745" cy="575"/>
            </a:xfrm>
          </p:grpSpPr>
          <p:pic>
            <p:nvPicPr>
              <p:cNvPr id="26641" name="Picture 26" descr="poumon coupe inf J8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" y="3430"/>
                <a:ext cx="862" cy="5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642" name="Picture 27" descr="codage poumon inf J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0" y="3431"/>
                <a:ext cx="838" cy="55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639" name="Text Box 28"/>
            <p:cNvSpPr txBox="1">
              <a:spLocks noChangeArrowheads="1"/>
            </p:cNvSpPr>
            <p:nvPr/>
          </p:nvSpPr>
          <p:spPr bwMode="auto">
            <a:xfrm>
              <a:off x="4894" y="1645"/>
              <a:ext cx="1351" cy="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800" i="1" dirty="0" err="1" smtClean="0">
                  <a:solidFill>
                    <a:schemeClr val="bg1"/>
                  </a:solidFill>
                  <a:cs typeface="Times New Roman" pitchFamily="18" charset="0"/>
                </a:rPr>
                <a:t>After</a:t>
              </a:r>
              <a:r>
                <a:rPr lang="fr-FR" sz="1800" i="1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fr-FR" sz="1800" i="1" dirty="0" err="1" smtClean="0">
                  <a:solidFill>
                    <a:schemeClr val="bg1"/>
                  </a:solidFill>
                  <a:cs typeface="Times New Roman" pitchFamily="18" charset="0"/>
                </a:rPr>
                <a:t>antibiotics</a:t>
              </a:r>
              <a:r>
                <a:rPr lang="fr-FR" sz="1800" i="1" dirty="0" smtClean="0">
                  <a:solidFill>
                    <a:schemeClr val="bg1"/>
                  </a:solidFill>
                  <a:cs typeface="Times New Roman" pitchFamily="18" charset="0"/>
                </a:rPr>
                <a:t> (</a:t>
              </a:r>
              <a:r>
                <a:rPr lang="fr-FR" sz="1600" b="1" i="1" dirty="0">
                  <a:solidFill>
                    <a:schemeClr val="bg1"/>
                  </a:solidFill>
                  <a:cs typeface="Times New Roman" pitchFamily="18" charset="0"/>
                </a:rPr>
                <a:t>D</a:t>
              </a:r>
              <a:r>
                <a:rPr lang="fr-FR" sz="1600" b="1" i="1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9</a:t>
              </a:r>
              <a:r>
                <a:rPr lang="fr-FR" sz="1800" i="1" baseline="-25000" dirty="0" smtClean="0">
                  <a:solidFill>
                    <a:schemeClr val="bg1"/>
                  </a:solidFill>
                  <a:cs typeface="Times New Roman" pitchFamily="18" charset="0"/>
                </a:rPr>
                <a:t> </a:t>
              </a:r>
              <a:r>
                <a:rPr lang="fr-FR" sz="1800" i="1" dirty="0">
                  <a:solidFill>
                    <a:schemeClr val="bg1"/>
                  </a:solidFill>
                  <a:cs typeface="Times New Roman" pitchFamily="18" charset="0"/>
                </a:rPr>
                <a:t>)</a:t>
              </a:r>
            </a:p>
          </p:txBody>
        </p:sp>
        <p:sp>
          <p:nvSpPr>
            <p:cNvPr id="26640" name="Rectangle 29"/>
            <p:cNvSpPr>
              <a:spLocks noChangeArrowheads="1"/>
            </p:cNvSpPr>
            <p:nvPr/>
          </p:nvSpPr>
          <p:spPr bwMode="auto">
            <a:xfrm>
              <a:off x="4544" y="1940"/>
              <a:ext cx="1780" cy="1836"/>
            </a:xfrm>
            <a:prstGeom prst="rect">
              <a:avLst/>
            </a:prstGeom>
            <a:noFill/>
            <a:ln w="5715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fr-FR"/>
            </a:p>
          </p:txBody>
        </p:sp>
      </p:grpSp>
      <p:pic>
        <p:nvPicPr>
          <p:cNvPr id="26630" name="Picture 6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349500"/>
            <a:ext cx="35861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Oval 61"/>
          <p:cNvSpPr>
            <a:spLocks noChangeArrowheads="1"/>
          </p:cNvSpPr>
          <p:nvPr/>
        </p:nvSpPr>
        <p:spPr bwMode="auto">
          <a:xfrm>
            <a:off x="3057525" y="2695575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26632" name="Rectangle 62"/>
          <p:cNvSpPr>
            <a:spLocks noChangeArrowheads="1"/>
          </p:cNvSpPr>
          <p:nvPr/>
        </p:nvSpPr>
        <p:spPr bwMode="auto">
          <a:xfrm>
            <a:off x="4748852" y="1340769"/>
            <a:ext cx="54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b="1" i="1" dirty="0" err="1">
                <a:solidFill>
                  <a:srgbClr val="292929"/>
                </a:solidFill>
                <a:latin typeface="Georgia" pitchFamily="18" charset="0"/>
              </a:rPr>
              <a:t>Bouhemad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</a:t>
            </a:r>
            <a:r>
              <a:rPr lang="fr-FR" sz="1200" b="1" i="1" dirty="0" smtClean="0">
                <a:solidFill>
                  <a:srgbClr val="292929"/>
                </a:solidFill>
                <a:latin typeface="Georgia" pitchFamily="18" charset="0"/>
              </a:rPr>
              <a:t>B and Rouby JJ 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Critical Care </a:t>
            </a:r>
            <a:r>
              <a:rPr lang="fr-FR" sz="1200" b="1" i="1" dirty="0" err="1">
                <a:solidFill>
                  <a:srgbClr val="292929"/>
                </a:solidFill>
                <a:latin typeface="Georgia" pitchFamily="18" charset="0"/>
              </a:rPr>
              <a:t>Medicine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39: 84-92, 2010</a:t>
            </a:r>
          </a:p>
        </p:txBody>
      </p:sp>
      <p:sp>
        <p:nvSpPr>
          <p:cNvPr id="26633" name="Rectangle 65"/>
          <p:cNvSpPr>
            <a:spLocks noChangeArrowheads="1"/>
          </p:cNvSpPr>
          <p:nvPr/>
        </p:nvSpPr>
        <p:spPr bwMode="auto">
          <a:xfrm>
            <a:off x="204741" y="476672"/>
            <a:ext cx="9880308" cy="762000"/>
          </a:xfrm>
          <a:prstGeom prst="rect">
            <a:avLst/>
          </a:prstGeom>
          <a:solidFill>
            <a:srgbClr val="E4FF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2200" dirty="0">
                <a:solidFill>
                  <a:srgbClr val="292929"/>
                </a:solidFill>
              </a:rPr>
              <a:t>Exemple: a</a:t>
            </a:r>
            <a:r>
              <a:rPr lang="fr-FR" sz="2200" dirty="0" smtClean="0">
                <a:solidFill>
                  <a:srgbClr val="292929"/>
                </a:solidFill>
              </a:rPr>
              <a:t> 60-year patient </a:t>
            </a:r>
            <a:r>
              <a:rPr lang="fr-FR" sz="2200" dirty="0" err="1" smtClean="0">
                <a:solidFill>
                  <a:srgbClr val="292929"/>
                </a:solidFill>
              </a:rPr>
              <a:t>with</a:t>
            </a:r>
            <a:r>
              <a:rPr lang="fr-FR" sz="2200" dirty="0" smtClean="0">
                <a:solidFill>
                  <a:srgbClr val="292929"/>
                </a:solidFill>
              </a:rPr>
              <a:t> VAP </a:t>
            </a:r>
            <a:r>
              <a:rPr lang="fr-FR" sz="2200" dirty="0" err="1" smtClean="0">
                <a:solidFill>
                  <a:srgbClr val="292929"/>
                </a:solidFill>
              </a:rPr>
              <a:t>caused</a:t>
            </a:r>
            <a:r>
              <a:rPr lang="fr-FR" sz="2200" dirty="0" smtClean="0">
                <a:solidFill>
                  <a:srgbClr val="292929"/>
                </a:solidFill>
              </a:rPr>
              <a:t> by </a:t>
            </a:r>
            <a:r>
              <a:rPr lang="fr-FR" sz="2200" i="1" dirty="0" smtClean="0">
                <a:solidFill>
                  <a:srgbClr val="006666"/>
                </a:solidFill>
              </a:rPr>
              <a:t>Pseudomonas </a:t>
            </a:r>
            <a:r>
              <a:rPr lang="fr-FR" sz="2200" i="1" dirty="0">
                <a:solidFill>
                  <a:srgbClr val="006666"/>
                </a:solidFill>
              </a:rPr>
              <a:t>aeruginosa</a:t>
            </a:r>
            <a:endParaRPr lang="fr-FR" sz="2200" dirty="0">
              <a:solidFill>
                <a:srgbClr val="006666"/>
              </a:solidFill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84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1"/>
          <a:stretch>
            <a:fillRect/>
          </a:stretch>
        </p:blipFill>
        <p:spPr bwMode="auto">
          <a:xfrm>
            <a:off x="5803900" y="1744663"/>
            <a:ext cx="381635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382440" y="1340769"/>
            <a:ext cx="5436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200" b="1" i="1" dirty="0" err="1" smtClean="0">
                <a:solidFill>
                  <a:srgbClr val="292929"/>
                </a:solidFill>
                <a:latin typeface="Georgia" pitchFamily="18" charset="0"/>
              </a:rPr>
              <a:t>Bouhemad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</a:t>
            </a:r>
            <a:r>
              <a:rPr lang="fr-FR" sz="1200" b="1" i="1" dirty="0" smtClean="0">
                <a:solidFill>
                  <a:srgbClr val="292929"/>
                </a:solidFill>
                <a:latin typeface="Georgia" pitchFamily="18" charset="0"/>
              </a:rPr>
              <a:t>B and Rouby JJ 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Critical Care </a:t>
            </a:r>
            <a:r>
              <a:rPr lang="fr-FR" sz="1200" b="1" i="1" dirty="0" err="1">
                <a:solidFill>
                  <a:srgbClr val="292929"/>
                </a:solidFill>
                <a:latin typeface="Georgia" pitchFamily="18" charset="0"/>
              </a:rPr>
              <a:t>Medicine</a:t>
            </a:r>
            <a:r>
              <a:rPr lang="fr-FR" sz="1200" b="1" i="1" dirty="0">
                <a:solidFill>
                  <a:srgbClr val="292929"/>
                </a:solidFill>
                <a:latin typeface="Georgia" pitchFamily="18" charset="0"/>
              </a:rPr>
              <a:t> 39: 84-92, 2010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92375"/>
            <a:ext cx="358616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125539" y="3995740"/>
            <a:ext cx="1354137" cy="1304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822326" y="260352"/>
            <a:ext cx="8785225" cy="100806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rgbClr val="111111"/>
            </a:solidFill>
            <a:round/>
            <a:headEnd/>
            <a:tailEnd/>
          </a:ln>
          <a:effectLst>
            <a:outerShdw dist="56796" dir="20006097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5350" y="361950"/>
            <a:ext cx="8629650" cy="762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FR" sz="2200" dirty="0">
                <a:solidFill>
                  <a:srgbClr val="292929"/>
                </a:solidFill>
              </a:rPr>
              <a:t>Transthoracic Lung </a:t>
            </a:r>
            <a:r>
              <a:rPr lang="fr-FR" sz="2200" dirty="0" err="1">
                <a:solidFill>
                  <a:srgbClr val="292929"/>
                </a:solidFill>
              </a:rPr>
              <a:t>Ultrasound</a:t>
            </a:r>
            <a:r>
              <a:rPr lang="fr-FR" sz="2200" dirty="0">
                <a:solidFill>
                  <a:srgbClr val="292929"/>
                </a:solidFill>
              </a:rPr>
              <a:t> </a:t>
            </a:r>
            <a:r>
              <a:rPr lang="fr-FR" sz="2200" dirty="0" err="1">
                <a:solidFill>
                  <a:srgbClr val="292929"/>
                </a:solidFill>
              </a:rPr>
              <a:t>allows</a:t>
            </a:r>
            <a:r>
              <a:rPr lang="fr-FR" sz="2200" dirty="0">
                <a:solidFill>
                  <a:srgbClr val="292929"/>
                </a:solidFill>
              </a:rPr>
              <a:t> the </a:t>
            </a:r>
            <a:r>
              <a:rPr lang="fr-FR" sz="2200" dirty="0" err="1">
                <a:solidFill>
                  <a:srgbClr val="292929"/>
                </a:solidFill>
              </a:rPr>
              <a:t>detection</a:t>
            </a:r>
            <a:r>
              <a:rPr lang="fr-FR" sz="2200" dirty="0">
                <a:solidFill>
                  <a:srgbClr val="292929"/>
                </a:solidFill>
              </a:rPr>
              <a:t> of </a:t>
            </a:r>
            <a:r>
              <a:rPr lang="fr-FR" sz="2200" b="1" dirty="0" err="1" smtClean="0">
                <a:solidFill>
                  <a:schemeClr val="accent5">
                    <a:lumMod val="25000"/>
                  </a:schemeClr>
                </a:solidFill>
              </a:rPr>
              <a:t>aeration</a:t>
            </a:r>
            <a:r>
              <a:rPr lang="fr-FR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2200" b="1" dirty="0" err="1" smtClean="0">
                <a:solidFill>
                  <a:schemeClr val="accent5">
                    <a:lumMod val="25000"/>
                  </a:schemeClr>
                </a:solidFill>
              </a:rPr>
              <a:t>loss</a:t>
            </a:r>
            <a:r>
              <a:rPr lang="fr-FR" sz="2200" dirty="0" smtClean="0">
                <a:solidFill>
                  <a:srgbClr val="292929"/>
                </a:solidFill>
              </a:rPr>
              <a:t> </a:t>
            </a:r>
            <a:r>
              <a:rPr lang="fr-FR" sz="2200" dirty="0" err="1" smtClean="0">
                <a:solidFill>
                  <a:srgbClr val="292929"/>
                </a:solidFill>
              </a:rPr>
              <a:t>resulting</a:t>
            </a:r>
            <a:r>
              <a:rPr lang="fr-FR" sz="2200" dirty="0" smtClean="0">
                <a:solidFill>
                  <a:srgbClr val="292929"/>
                </a:solidFill>
              </a:rPr>
              <a:t> </a:t>
            </a:r>
            <a:r>
              <a:rPr lang="fr-FR" sz="2200" dirty="0" err="1" smtClean="0">
                <a:solidFill>
                  <a:srgbClr val="292929"/>
                </a:solidFill>
              </a:rPr>
              <a:t>from</a:t>
            </a:r>
            <a:r>
              <a:rPr lang="fr-FR" sz="2200" dirty="0" smtClean="0">
                <a:solidFill>
                  <a:srgbClr val="292929"/>
                </a:solidFill>
              </a:rPr>
              <a:t> </a:t>
            </a:r>
            <a:r>
              <a:rPr lang="fr-FR" sz="2200" b="1" dirty="0" err="1" smtClean="0">
                <a:solidFill>
                  <a:schemeClr val="accent5">
                    <a:lumMod val="25000"/>
                  </a:schemeClr>
                </a:solidFill>
              </a:rPr>
              <a:t>failure</a:t>
            </a:r>
            <a:r>
              <a:rPr lang="fr-FR" sz="2200" b="1" dirty="0" smtClean="0">
                <a:solidFill>
                  <a:schemeClr val="accent5">
                    <a:lumMod val="25000"/>
                  </a:schemeClr>
                </a:solidFill>
              </a:rPr>
              <a:t> of </a:t>
            </a:r>
            <a:r>
              <a:rPr lang="fr-FR" sz="2200" b="1" dirty="0" err="1" smtClean="0">
                <a:solidFill>
                  <a:schemeClr val="accent5">
                    <a:lumMod val="25000"/>
                  </a:schemeClr>
                </a:solidFill>
              </a:rPr>
              <a:t>antibiotic</a:t>
            </a:r>
            <a:r>
              <a:rPr lang="fr-FR" sz="22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fr-FR" sz="2200" b="1" smtClean="0">
                <a:solidFill>
                  <a:schemeClr val="accent5">
                    <a:lumMod val="25000"/>
                  </a:schemeClr>
                </a:solidFill>
              </a:rPr>
              <a:t>treatment</a:t>
            </a:r>
            <a:endParaRPr lang="fr-FR" sz="2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7656" name="Text Box 20"/>
          <p:cNvSpPr txBox="1">
            <a:spLocks noChangeArrowheads="1"/>
          </p:cNvSpPr>
          <p:nvPr/>
        </p:nvSpPr>
        <p:spPr bwMode="auto">
          <a:xfrm>
            <a:off x="357187" y="1928814"/>
            <a:ext cx="4500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dirty="0">
                <a:solidFill>
                  <a:srgbClr val="292929"/>
                </a:solidFill>
              </a:rPr>
              <a:t>30 patients </a:t>
            </a:r>
            <a:r>
              <a:rPr lang="fr-FR" sz="1200" dirty="0" err="1" smtClean="0">
                <a:solidFill>
                  <a:srgbClr val="292929"/>
                </a:solidFill>
              </a:rPr>
              <a:t>with</a:t>
            </a:r>
            <a:r>
              <a:rPr lang="fr-FR" sz="1200" dirty="0" smtClean="0">
                <a:solidFill>
                  <a:srgbClr val="292929"/>
                </a:solidFill>
              </a:rPr>
              <a:t> </a:t>
            </a:r>
            <a:r>
              <a:rPr lang="fr-FR" sz="1200" dirty="0" err="1" smtClean="0">
                <a:solidFill>
                  <a:srgbClr val="292929"/>
                </a:solidFill>
              </a:rPr>
              <a:t>ventilator-associated</a:t>
            </a:r>
            <a:r>
              <a:rPr lang="fr-FR" sz="1200" dirty="0" smtClean="0">
                <a:solidFill>
                  <a:srgbClr val="292929"/>
                </a:solidFill>
              </a:rPr>
              <a:t> pneumonia</a:t>
            </a:r>
            <a:endParaRPr lang="fr-FR" sz="1200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606996" y="2987660"/>
            <a:ext cx="4553043" cy="3693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="1" dirty="0">
                <a:solidFill>
                  <a:srgbClr val="111111"/>
                </a:solidFill>
              </a:rPr>
              <a:t>Score </a:t>
            </a:r>
            <a:r>
              <a:rPr lang="fr-FR" sz="1800" b="1" dirty="0" err="1" smtClean="0">
                <a:solidFill>
                  <a:srgbClr val="111111"/>
                </a:solidFill>
              </a:rPr>
              <a:t>og</a:t>
            </a:r>
            <a:r>
              <a:rPr lang="fr-FR" sz="1800" b="1" dirty="0" smtClean="0">
                <a:solidFill>
                  <a:srgbClr val="111111"/>
                </a:solidFill>
              </a:rPr>
              <a:t> </a:t>
            </a:r>
            <a:r>
              <a:rPr lang="fr-FR" sz="1800" b="1" dirty="0" err="1" smtClean="0">
                <a:solidFill>
                  <a:srgbClr val="111111"/>
                </a:solidFill>
              </a:rPr>
              <a:t>lung</a:t>
            </a:r>
            <a:r>
              <a:rPr lang="fr-FR" sz="1800" b="1" dirty="0" smtClean="0">
                <a:solidFill>
                  <a:srgbClr val="111111"/>
                </a:solidFill>
              </a:rPr>
              <a:t> reaeration</a:t>
            </a:r>
            <a:endParaRPr lang="fr-FR" sz="1800" b="1" dirty="0">
              <a:solidFill>
                <a:srgbClr val="111111"/>
              </a:solidFill>
            </a:endParaRPr>
          </a:p>
        </p:txBody>
      </p:sp>
      <p:pic>
        <p:nvPicPr>
          <p:cNvPr id="28675" name="Picture 6" descr="Score de réaé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9"/>
          <a:stretch>
            <a:fillRect/>
          </a:stretch>
        </p:blipFill>
        <p:spPr bwMode="auto">
          <a:xfrm>
            <a:off x="606426" y="3421063"/>
            <a:ext cx="4454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Echo pulm P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6" y="260350"/>
            <a:ext cx="7129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6080124" y="1639889"/>
            <a:ext cx="2708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i="1" dirty="0">
                <a:solidFill>
                  <a:srgbClr val="0070C0"/>
                </a:solidFill>
                <a:latin typeface="Georgia" pitchFamily="18" charset="0"/>
              </a:rPr>
              <a:t>AJRCCM </a:t>
            </a:r>
            <a:r>
              <a:rPr lang="en-GB" sz="1200" b="1" i="1" dirty="0">
                <a:solidFill>
                  <a:srgbClr val="0070C0"/>
                </a:solidFill>
                <a:latin typeface="Georgia" pitchFamily="18" charset="0"/>
              </a:rPr>
              <a:t>183: 341-347, 2011</a:t>
            </a:r>
            <a:endParaRPr lang="fr-FR" sz="12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30839" y="2600325"/>
            <a:ext cx="4249737" cy="4033838"/>
            <a:chOff x="3421" y="1638"/>
            <a:chExt cx="2677" cy="2541"/>
          </a:xfrm>
        </p:grpSpPr>
        <p:grpSp>
          <p:nvGrpSpPr>
            <p:cNvPr id="28682" name="Group 11"/>
            <p:cNvGrpSpPr>
              <a:grpSpLocks/>
            </p:cNvGrpSpPr>
            <p:nvPr/>
          </p:nvGrpSpPr>
          <p:grpSpPr bwMode="auto">
            <a:xfrm>
              <a:off x="4195" y="1638"/>
              <a:ext cx="1903" cy="2541"/>
              <a:chOff x="3968" y="1706"/>
              <a:chExt cx="1903" cy="2541"/>
            </a:xfrm>
          </p:grpSpPr>
          <p:pic>
            <p:nvPicPr>
              <p:cNvPr id="28684" name="Picture 9" descr="PV CT CC 2007 Fig 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271"/>
              <a:stretch>
                <a:fillRect/>
              </a:stretch>
            </p:blipFill>
            <p:spPr bwMode="auto">
              <a:xfrm>
                <a:off x="3968" y="1979"/>
                <a:ext cx="1903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10"/>
              <p:cNvSpPr txBox="1">
                <a:spLocks noChangeArrowheads="1"/>
              </p:cNvSpPr>
              <p:nvPr/>
            </p:nvSpPr>
            <p:spPr bwMode="auto">
              <a:xfrm>
                <a:off x="4125" y="1706"/>
                <a:ext cx="1542" cy="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hlink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b="1" dirty="0" smtClean="0">
                    <a:solidFill>
                      <a:srgbClr val="111111"/>
                    </a:solidFill>
                  </a:rPr>
                  <a:t>PV </a:t>
                </a:r>
                <a:r>
                  <a:rPr lang="fr-FR" b="1" dirty="0" err="1" smtClean="0">
                    <a:solidFill>
                      <a:srgbClr val="111111"/>
                    </a:solidFill>
                  </a:rPr>
                  <a:t>Curves</a:t>
                </a:r>
                <a:r>
                  <a:rPr lang="fr-FR" b="1" dirty="0" smtClean="0">
                    <a:solidFill>
                      <a:srgbClr val="111111"/>
                    </a:solidFill>
                  </a:rPr>
                  <a:t> </a:t>
                </a:r>
                <a:endParaRPr lang="fr-FR" b="1" dirty="0">
                  <a:solidFill>
                    <a:srgbClr val="111111"/>
                  </a:solidFill>
                </a:endParaRPr>
              </a:p>
            </p:txBody>
          </p:sp>
        </p:grp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3421" y="2625"/>
              <a:ext cx="59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hlink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4000" i="1">
                  <a:solidFill>
                    <a:srgbClr val="292929"/>
                  </a:solidFill>
                </a:rPr>
                <a:t>vs</a:t>
              </a:r>
            </a:p>
          </p:txBody>
        </p:sp>
      </p:grpSp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1039814" y="1989140"/>
            <a:ext cx="8167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dirty="0">
                <a:solidFill>
                  <a:srgbClr val="292929"/>
                </a:solidFill>
              </a:rPr>
              <a:t>30 </a:t>
            </a:r>
            <a:r>
              <a:rPr lang="fr-FR" sz="1800" dirty="0" smtClean="0">
                <a:solidFill>
                  <a:srgbClr val="292929"/>
                </a:solidFill>
              </a:rPr>
              <a:t>patients </a:t>
            </a:r>
            <a:r>
              <a:rPr lang="fr-FR" sz="1800" dirty="0" err="1" smtClean="0">
                <a:solidFill>
                  <a:srgbClr val="292929"/>
                </a:solidFill>
              </a:rPr>
              <a:t>with</a:t>
            </a:r>
            <a:r>
              <a:rPr lang="fr-FR" sz="1800" dirty="0" smtClean="0">
                <a:solidFill>
                  <a:srgbClr val="292929"/>
                </a:solidFill>
              </a:rPr>
              <a:t> Acute </a:t>
            </a:r>
            <a:r>
              <a:rPr lang="fr-FR" sz="1800" dirty="0" err="1" smtClean="0">
                <a:solidFill>
                  <a:srgbClr val="292929"/>
                </a:solidFill>
              </a:rPr>
              <a:t>Respiratory</a:t>
            </a:r>
            <a:r>
              <a:rPr lang="fr-FR" sz="1800" dirty="0" smtClean="0">
                <a:solidFill>
                  <a:srgbClr val="292929"/>
                </a:solidFill>
              </a:rPr>
              <a:t> </a:t>
            </a:r>
            <a:r>
              <a:rPr lang="fr-FR" sz="1800" dirty="0" err="1" smtClean="0">
                <a:solidFill>
                  <a:srgbClr val="292929"/>
                </a:solidFill>
              </a:rPr>
              <a:t>Distress</a:t>
            </a:r>
            <a:r>
              <a:rPr lang="fr-FR" sz="1800" dirty="0" smtClean="0">
                <a:solidFill>
                  <a:srgbClr val="292929"/>
                </a:solidFill>
              </a:rPr>
              <a:t> Syndrome</a:t>
            </a:r>
            <a:endParaRPr lang="fr-FR" sz="1800" dirty="0">
              <a:solidFill>
                <a:srgbClr val="292929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PV CT CC 2007 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1"/>
          <a:stretch>
            <a:fillRect/>
          </a:stretch>
        </p:blipFill>
        <p:spPr bwMode="auto">
          <a:xfrm>
            <a:off x="849313" y="2770190"/>
            <a:ext cx="257175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PV CT CC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15888"/>
            <a:ext cx="7561262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3" name="Picture 3" descr="PV CT CC 2007 Fi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3"/>
          <a:stretch>
            <a:fillRect/>
          </a:stretch>
        </p:blipFill>
        <p:spPr bwMode="auto">
          <a:xfrm>
            <a:off x="679451" y="2349500"/>
            <a:ext cx="27670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75301" y="1484313"/>
            <a:ext cx="30972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100" b="1" i="1">
                <a:solidFill>
                  <a:schemeClr val="accent2"/>
                </a:solidFill>
                <a:latin typeface="Arial" charset="0"/>
              </a:rPr>
              <a:t>CRITICAL CARE 10: R95, 2006</a:t>
            </a:r>
          </a:p>
        </p:txBody>
      </p:sp>
      <p:pic>
        <p:nvPicPr>
          <p:cNvPr id="215045" name="Picture 5" descr="PV CT CC 2007 Fig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8101" y="2513015"/>
            <a:ext cx="6049963" cy="34369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63500" dir="19387806" algn="ctr" rotWithShape="0">
              <a:srgbClr val="111111"/>
            </a:outerShdw>
          </a:effec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16169"/>
              </p:ext>
            </p:extLst>
          </p:nvPr>
        </p:nvGraphicFramePr>
        <p:xfrm>
          <a:off x="1763486" y="1916833"/>
          <a:ext cx="7369175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2" r:id="rId3" imgW="7342560" imgH="4786560" progId="">
                  <p:embed/>
                </p:oleObj>
              </mc:Choice>
              <mc:Fallback>
                <p:oleObj r:id="rId3" imgW="7342560" imgH="4786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086"/>
                      <a:stretch>
                        <a:fillRect/>
                      </a:stretch>
                    </p:blipFill>
                    <p:spPr bwMode="auto">
                      <a:xfrm>
                        <a:off x="1763486" y="1916833"/>
                        <a:ext cx="7369175" cy="456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020" name="AutoShape 52"/>
          <p:cNvSpPr>
            <a:spLocks noChangeArrowheads="1"/>
          </p:cNvSpPr>
          <p:nvPr/>
        </p:nvSpPr>
        <p:spPr bwMode="auto">
          <a:xfrm>
            <a:off x="1012041" y="188913"/>
            <a:ext cx="8452635" cy="10080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2700">
            <a:solidFill>
              <a:srgbClr val="111111"/>
            </a:solidFill>
            <a:round/>
            <a:headEnd/>
            <a:tailEnd/>
          </a:ln>
          <a:effectLst>
            <a:outerShdw dist="56796" dir="20006097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2053" name="Rectangle 53"/>
          <p:cNvSpPr>
            <a:spLocks noChangeArrowheads="1"/>
          </p:cNvSpPr>
          <p:nvPr/>
        </p:nvSpPr>
        <p:spPr bwMode="auto">
          <a:xfrm>
            <a:off x="1263696" y="290513"/>
            <a:ext cx="7930254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pPr algn="ctr"/>
            <a:r>
              <a:rPr lang="fr-FR" sz="1800" dirty="0" smtClean="0">
                <a:solidFill>
                  <a:srgbClr val="292929"/>
                </a:solidFill>
              </a:rPr>
              <a:t>Lung </a:t>
            </a:r>
            <a:r>
              <a:rPr lang="fr-FR" sz="1800" dirty="0" err="1" smtClean="0">
                <a:solidFill>
                  <a:srgbClr val="292929"/>
                </a:solidFill>
              </a:rPr>
              <a:t>ultrasound</a:t>
            </a:r>
            <a:r>
              <a:rPr lang="fr-FR" sz="1800" dirty="0" smtClean="0">
                <a:solidFill>
                  <a:srgbClr val="292929"/>
                </a:solidFill>
              </a:rPr>
              <a:t> </a:t>
            </a:r>
            <a:r>
              <a:rPr lang="fr-FR" sz="1800" dirty="0" err="1" smtClean="0">
                <a:solidFill>
                  <a:srgbClr val="292929"/>
                </a:solidFill>
              </a:rPr>
              <a:t>allows</a:t>
            </a:r>
            <a:r>
              <a:rPr lang="fr-FR" sz="1800" dirty="0" smtClean="0">
                <a:solidFill>
                  <a:srgbClr val="292929"/>
                </a:solidFill>
              </a:rPr>
              <a:t> semi-quantitative </a:t>
            </a:r>
            <a:r>
              <a:rPr lang="fr-FR" sz="1800" dirty="0" err="1" smtClean="0">
                <a:solidFill>
                  <a:srgbClr val="292929"/>
                </a:solidFill>
              </a:rPr>
              <a:t>assessment</a:t>
            </a:r>
            <a:r>
              <a:rPr lang="fr-FR" sz="1800" dirty="0" smtClean="0">
                <a:solidFill>
                  <a:srgbClr val="292929"/>
                </a:solidFill>
              </a:rPr>
              <a:t> of </a:t>
            </a:r>
            <a:r>
              <a:rPr lang="fr-FR" sz="1800" b="1" dirty="0" smtClean="0">
                <a:solidFill>
                  <a:srgbClr val="292929"/>
                </a:solidFill>
              </a:rPr>
              <a:t>PEEP-</a:t>
            </a:r>
            <a:r>
              <a:rPr lang="fr-FR" sz="1800" b="1" dirty="0" err="1" smtClean="0">
                <a:solidFill>
                  <a:srgbClr val="292929"/>
                </a:solidFill>
              </a:rPr>
              <a:t>induced</a:t>
            </a:r>
            <a:r>
              <a:rPr lang="fr-FR" sz="1800" b="1" dirty="0" smtClean="0">
                <a:solidFill>
                  <a:srgbClr val="292929"/>
                </a:solidFill>
              </a:rPr>
              <a:t> </a:t>
            </a:r>
            <a:r>
              <a:rPr lang="fr-FR" sz="1800" b="1" dirty="0" err="1" smtClean="0">
                <a:solidFill>
                  <a:srgbClr val="292929"/>
                </a:solidFill>
              </a:rPr>
              <a:t>alveolar</a:t>
            </a:r>
            <a:r>
              <a:rPr lang="fr-FR" sz="1800" b="1" dirty="0" smtClean="0">
                <a:solidFill>
                  <a:srgbClr val="292929"/>
                </a:solidFill>
              </a:rPr>
              <a:t> recrutement </a:t>
            </a:r>
            <a:r>
              <a:rPr lang="fr-FR" dirty="0" smtClean="0">
                <a:solidFill>
                  <a:srgbClr val="292929"/>
                </a:solidFill>
              </a:rPr>
              <a:t>in</a:t>
            </a:r>
            <a:r>
              <a:rPr lang="fr-FR" sz="1800" dirty="0" smtClean="0">
                <a:solidFill>
                  <a:srgbClr val="292929"/>
                </a:solidFill>
              </a:rPr>
              <a:t> </a:t>
            </a:r>
            <a:r>
              <a:rPr lang="fr-FR" sz="1800" dirty="0">
                <a:solidFill>
                  <a:srgbClr val="292929"/>
                </a:solidFill>
              </a:rPr>
              <a:t>40 patients </a:t>
            </a:r>
            <a:r>
              <a:rPr lang="fr-FR" sz="1800" dirty="0" err="1" smtClean="0">
                <a:solidFill>
                  <a:srgbClr val="292929"/>
                </a:solidFill>
              </a:rPr>
              <a:t>with</a:t>
            </a:r>
            <a:r>
              <a:rPr lang="fr-FR" sz="1800" dirty="0" smtClean="0">
                <a:solidFill>
                  <a:srgbClr val="292929"/>
                </a:solidFill>
              </a:rPr>
              <a:t> ARDS/ALI</a:t>
            </a:r>
            <a:endParaRPr lang="fr-FR" sz="1800" dirty="0">
              <a:solidFill>
                <a:srgbClr val="292929"/>
              </a:solidFill>
            </a:endParaRPr>
          </a:p>
        </p:txBody>
      </p:sp>
      <p:sp>
        <p:nvSpPr>
          <p:cNvPr id="2054" name="Text Box 54"/>
          <p:cNvSpPr txBox="1">
            <a:spLocks noChangeArrowheads="1"/>
          </p:cNvSpPr>
          <p:nvPr/>
        </p:nvSpPr>
        <p:spPr bwMode="auto">
          <a:xfrm>
            <a:off x="2182767" y="1557339"/>
            <a:ext cx="6363111" cy="3385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600" b="1" dirty="0" smtClean="0">
                <a:solidFill>
                  <a:srgbClr val="111111"/>
                </a:solidFill>
                <a:latin typeface="Arial" charset="0"/>
              </a:rPr>
              <a:t>Lung </a:t>
            </a:r>
            <a:r>
              <a:rPr lang="fr-FR" sz="1600" b="1" dirty="0" err="1" smtClean="0">
                <a:solidFill>
                  <a:srgbClr val="111111"/>
                </a:solidFill>
                <a:latin typeface="Arial" charset="0"/>
              </a:rPr>
              <a:t>ultrasound</a:t>
            </a:r>
            <a:r>
              <a:rPr lang="fr-FR" sz="1600" b="1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fr-FR" sz="1600" i="1" dirty="0" smtClean="0">
                <a:solidFill>
                  <a:srgbClr val="111111"/>
                </a:solidFill>
                <a:latin typeface="Arial" charset="0"/>
              </a:rPr>
              <a:t>vs</a:t>
            </a:r>
            <a:r>
              <a:rPr lang="fr-FR" sz="1600" b="1" dirty="0" smtClean="0">
                <a:solidFill>
                  <a:srgbClr val="111111"/>
                </a:solidFill>
                <a:latin typeface="Arial" charset="0"/>
              </a:rPr>
              <a:t> PV </a:t>
            </a:r>
            <a:r>
              <a:rPr lang="fr-FR" sz="1600" b="1" dirty="0" err="1" smtClean="0">
                <a:solidFill>
                  <a:srgbClr val="111111"/>
                </a:solidFill>
                <a:latin typeface="Arial" charset="0"/>
              </a:rPr>
              <a:t>curve</a:t>
            </a:r>
            <a:r>
              <a:rPr lang="fr-FR" sz="1600" b="1" dirty="0" smtClean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fr-FR" sz="1600" b="1" dirty="0" err="1" smtClean="0">
                <a:solidFill>
                  <a:srgbClr val="111111"/>
                </a:solidFill>
                <a:latin typeface="Arial" charset="0"/>
              </a:rPr>
              <a:t>method</a:t>
            </a:r>
            <a:endParaRPr lang="fr-FR" sz="1600" b="1" dirty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2055" name="Text Box 3"/>
          <p:cNvSpPr txBox="1">
            <a:spLocks noChangeArrowheads="1"/>
          </p:cNvSpPr>
          <p:nvPr/>
        </p:nvSpPr>
        <p:spPr bwMode="auto">
          <a:xfrm>
            <a:off x="5917536" y="1065215"/>
            <a:ext cx="2871370" cy="276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200" b="1" i="1">
                <a:solidFill>
                  <a:srgbClr val="0070C0"/>
                </a:solidFill>
                <a:latin typeface="Georgia" pitchFamily="18" charset="0"/>
              </a:rPr>
              <a:t>AJRCCM </a:t>
            </a:r>
            <a:r>
              <a:rPr lang="en-GB" sz="1200" b="1" i="1">
                <a:solidFill>
                  <a:srgbClr val="0070C0"/>
                </a:solidFill>
                <a:latin typeface="Georgia" pitchFamily="18" charset="0"/>
              </a:rPr>
              <a:t>183: 341-347, 2011</a:t>
            </a:r>
            <a:endParaRPr lang="fr-FR" sz="1200" b="1" i="1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41076" y="6620410"/>
            <a:ext cx="5976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900" b="1" dirty="0" err="1" smtClean="0">
                <a:solidFill>
                  <a:srgbClr val="0070C0"/>
                </a:solidFill>
              </a:rPr>
              <a:t>Multisiciplinary</a:t>
            </a:r>
            <a:r>
              <a:rPr lang="fr-FR" sz="900" b="1" dirty="0" smtClean="0">
                <a:solidFill>
                  <a:srgbClr val="0070C0"/>
                </a:solidFill>
              </a:rPr>
              <a:t> ICU, </a:t>
            </a:r>
            <a:r>
              <a:rPr lang="fr-FR" sz="900" b="1" dirty="0" err="1" smtClean="0">
                <a:solidFill>
                  <a:srgbClr val="0070C0"/>
                </a:solidFill>
              </a:rPr>
              <a:t>Department</a:t>
            </a:r>
            <a:r>
              <a:rPr lang="fr-FR" sz="900" b="1" dirty="0" smtClean="0">
                <a:solidFill>
                  <a:srgbClr val="0070C0"/>
                </a:solidFill>
              </a:rPr>
              <a:t> of Anesthesiology, La Pitié-Salpêtrière </a:t>
            </a:r>
            <a:r>
              <a:rPr lang="fr-FR" sz="900" b="1" dirty="0" err="1" smtClean="0">
                <a:solidFill>
                  <a:srgbClr val="0070C0"/>
                </a:solidFill>
              </a:rPr>
              <a:t>Hospital</a:t>
            </a:r>
            <a:r>
              <a:rPr lang="fr-FR" sz="900" b="1" dirty="0" smtClean="0">
                <a:solidFill>
                  <a:srgbClr val="0070C0"/>
                </a:solidFill>
              </a:rPr>
              <a:t>, Sorbonne University, Paris France</a:t>
            </a:r>
            <a:endParaRPr lang="fr-FR" sz="900" b="1" dirty="0">
              <a:solidFill>
                <a:srgbClr val="0070C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815908" y="6597352"/>
            <a:ext cx="151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hlink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hlink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200" dirty="0" smtClean="0">
                <a:solidFill>
                  <a:srgbClr val="111111"/>
                </a:solidFill>
              </a:rPr>
              <a:t> JJR </a:t>
            </a:r>
            <a:r>
              <a:rPr lang="fr-FR" sz="1200" dirty="0" err="1" smtClean="0">
                <a:solidFill>
                  <a:srgbClr val="111111"/>
                </a:solidFill>
              </a:rPr>
              <a:t>January</a:t>
            </a:r>
            <a:r>
              <a:rPr lang="fr-FR" sz="1200" dirty="0" smtClean="0">
                <a:solidFill>
                  <a:srgbClr val="111111"/>
                </a:solidFill>
              </a:rPr>
              <a:t> 2020</a:t>
            </a:r>
            <a:endParaRPr lang="fr-FR" sz="1200" dirty="0">
              <a:solidFill>
                <a:srgbClr val="1111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17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">
      <a:dk1>
        <a:srgbClr val="009999"/>
      </a:dk1>
      <a:lt1>
        <a:srgbClr val="FFFFFF"/>
      </a:lt1>
      <a:dk2>
        <a:srgbClr val="15175D"/>
      </a:dk2>
      <a:lt2>
        <a:srgbClr val="FFFF66"/>
      </a:lt2>
      <a:accent1>
        <a:srgbClr val="FF9900"/>
      </a:accent1>
      <a:accent2>
        <a:srgbClr val="3333CC"/>
      </a:accent2>
      <a:accent3>
        <a:srgbClr val="AAABB6"/>
      </a:accent3>
      <a:accent4>
        <a:srgbClr val="DADADA"/>
      </a:accent4>
      <a:accent5>
        <a:srgbClr val="FFCAA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12349</TotalTime>
  <Words>459</Words>
  <Application>Microsoft Office PowerPoint</Application>
  <PresentationFormat>Diapositives 35 mm</PresentationFormat>
  <Paragraphs>54</Paragraphs>
  <Slides>9</Slides>
  <Notes>0</Notes>
  <HiddenSlides>0</HiddenSlides>
  <MMClips>4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Georgia</vt:lpstr>
      <vt:lpstr>Times New Roman</vt:lpstr>
      <vt:lpstr>Modèle par défaut</vt:lpstr>
      <vt:lpstr>Basic skills in transthoracic lung ultrasound 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JEPU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Stades tardifs : fibrose organisée et pseudokystes …</dc:title>
  <dc:creator>icu</dc:creator>
  <cp:lastModifiedBy>ROUBYJJ</cp:lastModifiedBy>
  <cp:revision>859</cp:revision>
  <dcterms:created xsi:type="dcterms:W3CDTF">2000-09-13T10:51:40Z</dcterms:created>
  <dcterms:modified xsi:type="dcterms:W3CDTF">2019-12-08T14:29:06Z</dcterms:modified>
</cp:coreProperties>
</file>