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A30F0CB-D4D9-3443-88EA-8289A789B6AA}" v="20" dt="2019-05-07T19:38:30.93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082"/>
    <p:restoredTop sz="94101"/>
  </p:normalViewPr>
  <p:slideViewPr>
    <p:cSldViewPr snapToGrid="0" snapToObjects="1">
      <p:cViewPr varScale="1">
        <p:scale>
          <a:sx n="116" d="100"/>
          <a:sy n="116" d="100"/>
        </p:scale>
        <p:origin x="68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notesMaster" Target="notesMasters/notesMaster1.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wang Jinwook" userId="73e62f8dc81cdfe5" providerId="LiveId" clId="{5A30F0CB-D4D9-3443-88EA-8289A789B6AA}"/>
    <pc:docChg chg="modSld">
      <pc:chgData name="Hwang Jinwook" userId="73e62f8dc81cdfe5" providerId="LiveId" clId="{5A30F0CB-D4D9-3443-88EA-8289A789B6AA}" dt="2019-05-07T19:39:28.838" v="137" actId="12"/>
      <pc:docMkLst>
        <pc:docMk/>
      </pc:docMkLst>
      <pc:sldChg chg="modSp">
        <pc:chgData name="Hwang Jinwook" userId="73e62f8dc81cdfe5" providerId="LiveId" clId="{5A30F0CB-D4D9-3443-88EA-8289A789B6AA}" dt="2019-05-07T19:39:28.838" v="137" actId="12"/>
        <pc:sldMkLst>
          <pc:docMk/>
          <pc:sldMk cId="4006042691" sldId="256"/>
        </pc:sldMkLst>
        <pc:spChg chg="mod">
          <ac:chgData name="Hwang Jinwook" userId="73e62f8dc81cdfe5" providerId="LiveId" clId="{5A30F0CB-D4D9-3443-88EA-8289A789B6AA}" dt="2019-05-07T19:32:16.449" v="4" actId="20577"/>
          <ac:spMkLst>
            <pc:docMk/>
            <pc:sldMk cId="4006042691" sldId="256"/>
            <ac:spMk id="2" creationId="{9B3618E8-C07D-6A48-B53E-77CCFB3191CC}"/>
          </ac:spMkLst>
        </pc:spChg>
        <pc:spChg chg="mod">
          <ac:chgData name="Hwang Jinwook" userId="73e62f8dc81cdfe5" providerId="LiveId" clId="{5A30F0CB-D4D9-3443-88EA-8289A789B6AA}" dt="2019-05-07T19:39:28.838" v="137" actId="12"/>
          <ac:spMkLst>
            <pc:docMk/>
            <pc:sldMk cId="4006042691" sldId="256"/>
            <ac:spMk id="3" creationId="{907C4FFD-5256-7D47-B6AA-A30F3D41E7B9}"/>
          </ac:spMkLst>
        </pc:spChg>
      </pc:sldChg>
      <pc:sldChg chg="addSp delSp modSp">
        <pc:chgData name="Hwang Jinwook" userId="73e62f8dc81cdfe5" providerId="LiveId" clId="{5A30F0CB-D4D9-3443-88EA-8289A789B6AA}" dt="2019-05-07T19:38:59.692" v="131" actId="12"/>
        <pc:sldMkLst>
          <pc:docMk/>
          <pc:sldMk cId="1512236718" sldId="257"/>
        </pc:sldMkLst>
        <pc:spChg chg="mod">
          <ac:chgData name="Hwang Jinwook" userId="73e62f8dc81cdfe5" providerId="LiveId" clId="{5A30F0CB-D4D9-3443-88EA-8289A789B6AA}" dt="2019-05-07T19:38:55.220" v="130" actId="12"/>
          <ac:spMkLst>
            <pc:docMk/>
            <pc:sldMk cId="1512236718" sldId="257"/>
            <ac:spMk id="7" creationId="{EA165A0F-EADF-3946-B664-659A576B85CF}"/>
          </ac:spMkLst>
        </pc:spChg>
        <pc:spChg chg="mod">
          <ac:chgData name="Hwang Jinwook" userId="73e62f8dc81cdfe5" providerId="LiveId" clId="{5A30F0CB-D4D9-3443-88EA-8289A789B6AA}" dt="2019-05-07T19:38:59.692" v="131" actId="12"/>
          <ac:spMkLst>
            <pc:docMk/>
            <pc:sldMk cId="1512236718" sldId="257"/>
            <ac:spMk id="8" creationId="{33C7EC9F-206F-2243-B7BC-A8897310B870}"/>
          </ac:spMkLst>
        </pc:spChg>
        <pc:spChg chg="mod">
          <ac:chgData name="Hwang Jinwook" userId="73e62f8dc81cdfe5" providerId="LiveId" clId="{5A30F0CB-D4D9-3443-88EA-8289A789B6AA}" dt="2019-05-07T19:38:44.950" v="129" actId="14100"/>
          <ac:spMkLst>
            <pc:docMk/>
            <pc:sldMk cId="1512236718" sldId="257"/>
            <ac:spMk id="9" creationId="{BF801522-A89C-594C-B44E-278730AD5932}"/>
          </ac:spMkLst>
        </pc:spChg>
        <pc:graphicFrameChg chg="del">
          <ac:chgData name="Hwang Jinwook" userId="73e62f8dc81cdfe5" providerId="LiveId" clId="{5A30F0CB-D4D9-3443-88EA-8289A789B6AA}" dt="2019-05-07T19:36:01.515" v="100" actId="478"/>
          <ac:graphicFrameMkLst>
            <pc:docMk/>
            <pc:sldMk cId="1512236718" sldId="257"/>
            <ac:graphicFrameMk id="4" creationId="{26BBC2CE-F5A0-094C-9C28-CB6C7632E049}"/>
          </ac:graphicFrameMkLst>
        </pc:graphicFrameChg>
        <pc:graphicFrameChg chg="del">
          <ac:chgData name="Hwang Jinwook" userId="73e62f8dc81cdfe5" providerId="LiveId" clId="{5A30F0CB-D4D9-3443-88EA-8289A789B6AA}" dt="2019-05-07T19:36:04.148" v="101" actId="478"/>
          <ac:graphicFrameMkLst>
            <pc:docMk/>
            <pc:sldMk cId="1512236718" sldId="257"/>
            <ac:graphicFrameMk id="5" creationId="{E353D294-8C0F-994E-8EAA-62D85F03629F}"/>
          </ac:graphicFrameMkLst>
        </pc:graphicFrameChg>
        <pc:graphicFrameChg chg="add mod">
          <ac:chgData name="Hwang Jinwook" userId="73e62f8dc81cdfe5" providerId="LiveId" clId="{5A30F0CB-D4D9-3443-88EA-8289A789B6AA}" dt="2019-05-07T19:38:15.662" v="122" actId="1076"/>
          <ac:graphicFrameMkLst>
            <pc:docMk/>
            <pc:sldMk cId="1512236718" sldId="257"/>
            <ac:graphicFrameMk id="10" creationId="{26BBC2CE-F5A0-094C-9C28-CB6C7632E049}"/>
          </ac:graphicFrameMkLst>
        </pc:graphicFrameChg>
        <pc:graphicFrameChg chg="add mod">
          <ac:chgData name="Hwang Jinwook" userId="73e62f8dc81cdfe5" providerId="LiveId" clId="{5A30F0CB-D4D9-3443-88EA-8289A789B6AA}" dt="2019-05-07T19:38:30.936" v="126" actId="1076"/>
          <ac:graphicFrameMkLst>
            <pc:docMk/>
            <pc:sldMk cId="1512236718" sldId="257"/>
            <ac:graphicFrameMk id="11" creationId="{E353D294-8C0F-994E-8EAA-62D85F03629F}"/>
          </ac:graphicFrameMkLst>
        </pc:graphicFrameChg>
      </pc:sldChg>
      <pc:sldChg chg="modSp">
        <pc:chgData name="Hwang Jinwook" userId="73e62f8dc81cdfe5" providerId="LiveId" clId="{5A30F0CB-D4D9-3443-88EA-8289A789B6AA}" dt="2019-05-07T19:39:11.164" v="133" actId="12"/>
        <pc:sldMkLst>
          <pc:docMk/>
          <pc:sldMk cId="1450913883" sldId="258"/>
        </pc:sldMkLst>
        <pc:spChg chg="mod">
          <ac:chgData name="Hwang Jinwook" userId="73e62f8dc81cdfe5" providerId="LiveId" clId="{5A30F0CB-D4D9-3443-88EA-8289A789B6AA}" dt="2019-05-07T19:39:11.164" v="133" actId="12"/>
          <ac:spMkLst>
            <pc:docMk/>
            <pc:sldMk cId="1450913883" sldId="258"/>
            <ac:spMk id="3" creationId="{893887E9-F0B0-2D46-BEC6-8871D0B055F9}"/>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file:////Users\jwhwang\OneDrive%20-%20&#4352;&#4457;&#4357;&#4455;&#4355;&#4450;&#4370;&#4449;&#4520;&#4352;&#4461;\RES\UNLV\%5bUNLV%5dSpine\Spine%20Results_20180807_SJK.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oleObject" Target="file:////Users\jwhwang\OneDrive%20-%20&#4352;&#4457;&#4357;&#4455;&#4355;&#4450;&#4370;&#4449;&#4520;&#4352;&#4461;\RES\UNLV\%5bUNLV%5dSpine\Spine%20Results_20180807_SJK.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'F3'!$B$4</c:f>
              <c:strCache>
                <c:ptCount val="1"/>
                <c:pt idx="0">
                  <c:v>Total</c:v>
                </c:pt>
              </c:strCache>
            </c:strRef>
          </c:tx>
          <c:spPr>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c:spPr>
          <c:invertIfNegative val="0"/>
          <c:cat>
            <c:numRef>
              <c:f>'F3'!$C$3:$L$3</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'F3'!$C$4:$L$4</c:f>
              <c:numCache>
                <c:formatCode>_-* #,##0_-;\-* #,##0_-;_-* "-"_-;_-@_-</c:formatCode>
                <c:ptCount val="10"/>
                <c:pt idx="0">
                  <c:v>1370599</c:v>
                </c:pt>
                <c:pt idx="1">
                  <c:v>1429290</c:v>
                </c:pt>
                <c:pt idx="2">
                  <c:v>1472975</c:v>
                </c:pt>
                <c:pt idx="3">
                  <c:v>1875053</c:v>
                </c:pt>
                <c:pt idx="4">
                  <c:v>1975940</c:v>
                </c:pt>
                <c:pt idx="5">
                  <c:v>2157426</c:v>
                </c:pt>
                <c:pt idx="6">
                  <c:v>2339687</c:v>
                </c:pt>
                <c:pt idx="7">
                  <c:v>2280715</c:v>
                </c:pt>
                <c:pt idx="8">
                  <c:v>2106629</c:v>
                </c:pt>
                <c:pt idx="9">
                  <c:v>1997471</c:v>
                </c:pt>
              </c:numCache>
            </c:numRef>
          </c:val>
          <c:extLst>
            <c:ext xmlns:c16="http://schemas.microsoft.com/office/drawing/2014/chart" uri="{C3380CC4-5D6E-409C-BE32-E72D297353CC}">
              <c16:uniqueId val="{00000000-2648-1C4F-AD4F-1FF1CDF96CE2}"/>
            </c:ext>
          </c:extLst>
        </c:ser>
        <c:dLbls>
          <c:showLegendKey val="0"/>
          <c:showVal val="0"/>
          <c:showCatName val="0"/>
          <c:showSerName val="0"/>
          <c:showPercent val="0"/>
          <c:showBubbleSize val="0"/>
        </c:dLbls>
        <c:gapWidth val="150"/>
        <c:axId val="523303007"/>
        <c:axId val="523304687"/>
      </c:barChart>
      <c:lineChart>
        <c:grouping val="standard"/>
        <c:varyColors val="0"/>
        <c:ser>
          <c:idx val="1"/>
          <c:order val="1"/>
          <c:tx>
            <c:strRef>
              <c:f>'F3'!$B$5</c:f>
              <c:strCache>
                <c:ptCount val="1"/>
                <c:pt idx="0">
                  <c:v>LOS</c:v>
                </c:pt>
              </c:strCache>
            </c:strRef>
          </c:tx>
          <c:spPr>
            <a:ln w="28575" cap="rnd">
              <a:solidFill>
                <a:schemeClr val="tx1"/>
              </a:solidFill>
              <a:round/>
            </a:ln>
            <a:effectLst/>
          </c:spPr>
          <c:marker>
            <c:symbol val="circle"/>
            <c:size val="5"/>
            <c:spPr>
              <a:solidFill>
                <a:schemeClr val="tx1"/>
              </a:solidFill>
              <a:ln w="9525">
                <a:noFill/>
              </a:ln>
              <a:effectLst/>
            </c:spPr>
          </c:marker>
          <c:cat>
            <c:numRef>
              <c:f>'F3'!$C$3:$L$3</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'F3'!$C$5:$L$5</c:f>
              <c:numCache>
                <c:formatCode>General</c:formatCode>
                <c:ptCount val="10"/>
                <c:pt idx="0">
                  <c:v>6.59</c:v>
                </c:pt>
                <c:pt idx="1">
                  <c:v>6.6</c:v>
                </c:pt>
                <c:pt idx="2">
                  <c:v>6.41</c:v>
                </c:pt>
                <c:pt idx="3">
                  <c:v>6.21</c:v>
                </c:pt>
                <c:pt idx="4">
                  <c:v>5.99</c:v>
                </c:pt>
                <c:pt idx="5">
                  <c:v>6.02</c:v>
                </c:pt>
                <c:pt idx="6">
                  <c:v>5.67</c:v>
                </c:pt>
                <c:pt idx="7">
                  <c:v>5.63</c:v>
                </c:pt>
                <c:pt idx="8">
                  <c:v>5.65</c:v>
                </c:pt>
                <c:pt idx="9">
                  <c:v>5.7</c:v>
                </c:pt>
              </c:numCache>
            </c:numRef>
          </c:val>
          <c:smooth val="0"/>
          <c:extLst>
            <c:ext xmlns:c16="http://schemas.microsoft.com/office/drawing/2014/chart" uri="{C3380CC4-5D6E-409C-BE32-E72D297353CC}">
              <c16:uniqueId val="{00000001-2648-1C4F-AD4F-1FF1CDF96CE2}"/>
            </c:ext>
          </c:extLst>
        </c:ser>
        <c:dLbls>
          <c:showLegendKey val="0"/>
          <c:showVal val="0"/>
          <c:showCatName val="0"/>
          <c:showSerName val="0"/>
          <c:showPercent val="0"/>
          <c:showBubbleSize val="0"/>
        </c:dLbls>
        <c:marker val="1"/>
        <c:smooth val="0"/>
        <c:axId val="521890479"/>
        <c:axId val="521552879"/>
      </c:lineChart>
      <c:catAx>
        <c:axId val="523303007"/>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a:t>Years</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523304687"/>
        <c:crosses val="autoZero"/>
        <c:auto val="1"/>
        <c:lblAlgn val="ctr"/>
        <c:lblOffset val="100"/>
        <c:noMultiLvlLbl val="0"/>
      </c:catAx>
      <c:valAx>
        <c:axId val="523304687"/>
        <c:scaling>
          <c:orientation val="minMax"/>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a:t>Weighted</a:t>
                </a:r>
                <a:r>
                  <a:rPr lang="en-US" baseline="0"/>
                  <a:t> Number of Annual Hospitalizations </a:t>
                </a:r>
                <a:endParaRPr lang="en-US"/>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_-* #,##0_-;\-* #,##0_-;_-* &quot;-&quot;_-;_-@_-" sourceLinked="1"/>
        <c:majorTickMark val="out"/>
        <c:minorTickMark val="in"/>
        <c:tickLblPos val="nextTo"/>
        <c:spPr>
          <a:noFill/>
          <a:ln>
            <a:solidFill>
              <a:schemeClr val="tx1">
                <a:lumMod val="50000"/>
                <a:lumOff val="50000"/>
              </a:schemeClr>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523303007"/>
        <c:crossesAt val="1"/>
        <c:crossBetween val="between"/>
        <c:majorUnit val="1000000"/>
      </c:valAx>
      <c:valAx>
        <c:axId val="521552879"/>
        <c:scaling>
          <c:orientation val="minMax"/>
          <c:min val="4.5"/>
        </c:scaling>
        <c:delete val="0"/>
        <c:axPos val="r"/>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a:t>Length</a:t>
                </a:r>
                <a:r>
                  <a:rPr lang="en-US" baseline="0"/>
                  <a:t> of  hospital stay (days)</a:t>
                </a:r>
                <a:endParaRPr lang="en-US"/>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out"/>
        <c:minorTickMark val="in"/>
        <c:tickLblPos val="nextTo"/>
        <c:spPr>
          <a:noFill/>
          <a:ln>
            <a:solidFill>
              <a:schemeClr val="tx1">
                <a:lumMod val="50000"/>
                <a:lumOff val="50000"/>
              </a:schemeClr>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521890479"/>
        <c:crosses val="max"/>
        <c:crossBetween val="between"/>
      </c:valAx>
      <c:catAx>
        <c:axId val="521890479"/>
        <c:scaling>
          <c:orientation val="minMax"/>
        </c:scaling>
        <c:delete val="1"/>
        <c:axPos val="b"/>
        <c:numFmt formatCode="General" sourceLinked="1"/>
        <c:majorTickMark val="out"/>
        <c:minorTickMark val="none"/>
        <c:tickLblPos val="nextTo"/>
        <c:crossAx val="521552879"/>
        <c:crossesAt val="0"/>
        <c:auto val="1"/>
        <c:lblAlgn val="ctr"/>
        <c:lblOffset val="100"/>
        <c:noMultiLvlLbl val="0"/>
      </c:catAx>
      <c:dTable>
        <c:showHorzBorder val="1"/>
        <c:showVertBorder val="0"/>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dTable>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latin typeface="Times New Roman" panose="02020603050405020304" pitchFamily="18" charset="0"/>
          <a:cs typeface="Times New Roman" panose="02020603050405020304" pitchFamily="18" charset="0"/>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'F2'!$B$3</c:f>
              <c:strCache>
                <c:ptCount val="1"/>
                <c:pt idx="0">
                  <c:v>Opioid</c:v>
                </c:pt>
              </c:strCache>
            </c:strRef>
          </c:tx>
          <c:spPr>
            <a:ln w="19050" cap="sq">
              <a:solidFill>
                <a:schemeClr val="tx1"/>
              </a:solidFill>
              <a:prstDash val="solid"/>
              <a:round/>
            </a:ln>
            <a:effectLst/>
          </c:spPr>
          <c:marker>
            <c:symbol val="circle"/>
            <c:size val="3"/>
            <c:spPr>
              <a:solidFill>
                <a:schemeClr val="tx1">
                  <a:lumMod val="85000"/>
                  <a:lumOff val="15000"/>
                </a:schemeClr>
              </a:solidFill>
              <a:ln w="9525">
                <a:solidFill>
                  <a:schemeClr val="tx1"/>
                </a:solidFill>
              </a:ln>
              <a:effectLst/>
            </c:spPr>
          </c:marker>
          <c:cat>
            <c:numRef>
              <c:f>'F2'!$C$2:$L$2</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'F2'!$C$3:$L$3</c:f>
              <c:numCache>
                <c:formatCode>0.0%</c:formatCode>
                <c:ptCount val="10"/>
                <c:pt idx="0">
                  <c:v>0.02</c:v>
                </c:pt>
                <c:pt idx="1">
                  <c:v>2.3E-2</c:v>
                </c:pt>
                <c:pt idx="2">
                  <c:v>2.4E-2</c:v>
                </c:pt>
                <c:pt idx="3">
                  <c:v>2.5000000000000001E-2</c:v>
                </c:pt>
                <c:pt idx="4">
                  <c:v>2.7E-2</c:v>
                </c:pt>
                <c:pt idx="5">
                  <c:v>0.03</c:v>
                </c:pt>
                <c:pt idx="6">
                  <c:v>3.3000000000000002E-2</c:v>
                </c:pt>
                <c:pt idx="7">
                  <c:v>3.4000000000000002E-2</c:v>
                </c:pt>
                <c:pt idx="8">
                  <c:v>3.5000000000000003E-2</c:v>
                </c:pt>
                <c:pt idx="9">
                  <c:v>3.5000000000000003E-2</c:v>
                </c:pt>
              </c:numCache>
            </c:numRef>
          </c:val>
          <c:smooth val="0"/>
          <c:extLst>
            <c:ext xmlns:c16="http://schemas.microsoft.com/office/drawing/2014/chart" uri="{C3380CC4-5D6E-409C-BE32-E72D297353CC}">
              <c16:uniqueId val="{00000000-DAF1-2345-B14C-814C0DD5BB07}"/>
            </c:ext>
          </c:extLst>
        </c:ser>
        <c:ser>
          <c:idx val="1"/>
          <c:order val="1"/>
          <c:tx>
            <c:strRef>
              <c:f>'F2'!$B$4</c:f>
              <c:strCache>
                <c:ptCount val="1"/>
                <c:pt idx="0">
                  <c:v>Cannabis</c:v>
                </c:pt>
              </c:strCache>
            </c:strRef>
          </c:tx>
          <c:spPr>
            <a:ln w="19050" cap="sq">
              <a:solidFill>
                <a:schemeClr val="tx1">
                  <a:lumMod val="75000"/>
                  <a:lumOff val="25000"/>
                </a:schemeClr>
              </a:solidFill>
              <a:prstDash val="dashDot"/>
              <a:bevel/>
            </a:ln>
            <a:effectLst/>
          </c:spPr>
          <c:marker>
            <c:symbol val="circle"/>
            <c:size val="3"/>
            <c:spPr>
              <a:solidFill>
                <a:schemeClr val="tx1">
                  <a:lumMod val="85000"/>
                  <a:lumOff val="15000"/>
                </a:schemeClr>
              </a:solidFill>
              <a:ln w="9525">
                <a:solidFill>
                  <a:schemeClr val="tx1">
                    <a:lumMod val="85000"/>
                    <a:lumOff val="15000"/>
                  </a:schemeClr>
                </a:solidFill>
              </a:ln>
              <a:effectLst/>
            </c:spPr>
          </c:marker>
          <c:cat>
            <c:numRef>
              <c:f>'F2'!$C$2:$L$2</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'F2'!$C$4:$L$4</c:f>
              <c:numCache>
                <c:formatCode>0.0%</c:formatCode>
                <c:ptCount val="10"/>
                <c:pt idx="0">
                  <c:v>7.0000000000000001E-3</c:v>
                </c:pt>
                <c:pt idx="1">
                  <c:v>8.9999999999999993E-3</c:v>
                </c:pt>
                <c:pt idx="2">
                  <c:v>0.01</c:v>
                </c:pt>
                <c:pt idx="3">
                  <c:v>8.9999999999999993E-3</c:v>
                </c:pt>
                <c:pt idx="4">
                  <c:v>1.0999999999999999E-2</c:v>
                </c:pt>
                <c:pt idx="5">
                  <c:v>1.0999999999999999E-2</c:v>
                </c:pt>
                <c:pt idx="6">
                  <c:v>1.2999999999999999E-2</c:v>
                </c:pt>
                <c:pt idx="7">
                  <c:v>1.4999999999999999E-2</c:v>
                </c:pt>
                <c:pt idx="8">
                  <c:v>1.6E-2</c:v>
                </c:pt>
                <c:pt idx="9">
                  <c:v>1.7999999999999999E-2</c:v>
                </c:pt>
              </c:numCache>
            </c:numRef>
          </c:val>
          <c:smooth val="0"/>
          <c:extLst>
            <c:ext xmlns:c16="http://schemas.microsoft.com/office/drawing/2014/chart" uri="{C3380CC4-5D6E-409C-BE32-E72D297353CC}">
              <c16:uniqueId val="{00000001-DAF1-2345-B14C-814C0DD5BB07}"/>
            </c:ext>
          </c:extLst>
        </c:ser>
        <c:ser>
          <c:idx val="2"/>
          <c:order val="2"/>
          <c:tx>
            <c:strRef>
              <c:f>'F2'!$B$5</c:f>
              <c:strCache>
                <c:ptCount val="1"/>
                <c:pt idx="0">
                  <c:v>Substance</c:v>
                </c:pt>
              </c:strCache>
            </c:strRef>
          </c:tx>
          <c:spPr>
            <a:ln w="19050" cap="sq">
              <a:solidFill>
                <a:schemeClr val="accent3"/>
              </a:solidFill>
              <a:prstDash val="sysDot"/>
              <a:round/>
            </a:ln>
            <a:effectLst/>
          </c:spPr>
          <c:marker>
            <c:symbol val="circle"/>
            <c:size val="3"/>
            <c:spPr>
              <a:solidFill>
                <a:schemeClr val="accent3"/>
              </a:solidFill>
              <a:ln w="9525">
                <a:solidFill>
                  <a:schemeClr val="accent3"/>
                </a:solidFill>
              </a:ln>
              <a:effectLst/>
            </c:spPr>
          </c:marker>
          <c:cat>
            <c:numRef>
              <c:f>'F2'!$C$2:$L$2</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'F2'!$C$5:$L$5</c:f>
              <c:numCache>
                <c:formatCode>0.0%</c:formatCode>
                <c:ptCount val="10"/>
                <c:pt idx="0">
                  <c:v>5.8999999999999997E-2</c:v>
                </c:pt>
                <c:pt idx="1">
                  <c:v>6.8000000000000005E-2</c:v>
                </c:pt>
                <c:pt idx="2">
                  <c:v>7.0000000000000007E-2</c:v>
                </c:pt>
                <c:pt idx="3">
                  <c:v>6.6000000000000003E-2</c:v>
                </c:pt>
                <c:pt idx="4">
                  <c:v>7.0000000000000007E-2</c:v>
                </c:pt>
                <c:pt idx="5">
                  <c:v>7.1999999999999995E-2</c:v>
                </c:pt>
                <c:pt idx="6">
                  <c:v>7.6999999999999999E-2</c:v>
                </c:pt>
                <c:pt idx="7">
                  <c:v>8.1000000000000003E-2</c:v>
                </c:pt>
                <c:pt idx="8">
                  <c:v>8.2000000000000003E-2</c:v>
                </c:pt>
                <c:pt idx="9">
                  <c:v>8.3000000000000004E-2</c:v>
                </c:pt>
              </c:numCache>
            </c:numRef>
          </c:val>
          <c:smooth val="0"/>
          <c:extLst>
            <c:ext xmlns:c16="http://schemas.microsoft.com/office/drawing/2014/chart" uri="{C3380CC4-5D6E-409C-BE32-E72D297353CC}">
              <c16:uniqueId val="{00000002-DAF1-2345-B14C-814C0DD5BB07}"/>
            </c:ext>
          </c:extLst>
        </c:ser>
        <c:dLbls>
          <c:showLegendKey val="0"/>
          <c:showVal val="0"/>
          <c:showCatName val="0"/>
          <c:showSerName val="0"/>
          <c:showPercent val="0"/>
          <c:showBubbleSize val="0"/>
        </c:dLbls>
        <c:marker val="1"/>
        <c:smooth val="0"/>
        <c:axId val="536909359"/>
        <c:axId val="525996207"/>
      </c:lineChart>
      <c:catAx>
        <c:axId val="536909359"/>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a:t>Year</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525996207"/>
        <c:crosses val="autoZero"/>
        <c:auto val="1"/>
        <c:lblAlgn val="ctr"/>
        <c:lblOffset val="100"/>
        <c:noMultiLvlLbl val="0"/>
      </c:catAx>
      <c:valAx>
        <c:axId val="525996207"/>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a:t>Annual</a:t>
                </a:r>
                <a:r>
                  <a:rPr lang="en-US" baseline="0"/>
                  <a:t> Rate of Drug-Use Disorder </a:t>
                </a:r>
                <a:endParaRPr lang="en-US"/>
              </a:p>
            </c:rich>
          </c:tx>
          <c:layout>
            <c:manualLayout>
              <c:xMode val="edge"/>
              <c:yMode val="edge"/>
              <c:x val="4.3701518627772315E-2"/>
              <c:y val="5.7075654946088163E-2"/>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536909359"/>
        <c:crosses val="autoZero"/>
        <c:crossBetween val="between"/>
      </c:valAx>
      <c:dTable>
        <c:showHorzBorder val="1"/>
        <c:showVertBorder val="0"/>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dTable>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latin typeface="Times New Roman" panose="02020603050405020304" pitchFamily="18" charset="0"/>
          <a:cs typeface="Times New Roman" panose="02020603050405020304" pitchFamily="18" charset="0"/>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0.18034</cdr:x>
      <cdr:y>0.69797</cdr:y>
    </cdr:from>
    <cdr:to>
      <cdr:x>0.21513</cdr:x>
      <cdr:y>0.72642</cdr:y>
    </cdr:to>
    <cdr:sp macro="" textlink="">
      <cdr:nvSpPr>
        <cdr:cNvPr id="7" name="Punched Tape 6"/>
        <cdr:cNvSpPr/>
      </cdr:nvSpPr>
      <cdr:spPr>
        <a:xfrm xmlns:a="http://schemas.openxmlformats.org/drawingml/2006/main" flipV="1">
          <a:off x="1071845" y="2635794"/>
          <a:ext cx="206828" cy="107405"/>
        </a:xfrm>
        <a:prstGeom xmlns:a="http://schemas.openxmlformats.org/drawingml/2006/main" prst="flowChartPunchedTape">
          <a:avLst/>
        </a:prstGeom>
        <a:solidFill xmlns:a="http://schemas.openxmlformats.org/drawingml/2006/main">
          <a:schemeClr val="bg1"/>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0.62538</cdr:x>
      <cdr:y>0.57771</cdr:y>
    </cdr:from>
    <cdr:to>
      <cdr:x>0.66139</cdr:x>
      <cdr:y>0.61354</cdr:y>
    </cdr:to>
    <cdr:sp macro="" textlink="">
      <cdr:nvSpPr>
        <cdr:cNvPr id="8" name="Punched Tape 7"/>
        <cdr:cNvSpPr/>
      </cdr:nvSpPr>
      <cdr:spPr>
        <a:xfrm xmlns:a="http://schemas.openxmlformats.org/drawingml/2006/main" flipV="1">
          <a:off x="3717031" y="2181623"/>
          <a:ext cx="214008" cy="135328"/>
        </a:xfrm>
        <a:prstGeom xmlns:a="http://schemas.openxmlformats.org/drawingml/2006/main" prst="flowChartPunchedTape">
          <a:avLst/>
        </a:prstGeom>
        <a:solidFill xmlns:a="http://schemas.openxmlformats.org/drawingml/2006/main">
          <a:schemeClr val="bg1"/>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ln>
              <a:solidFill>
                <a:schemeClr val="accent1">
                  <a:shade val="50000"/>
                </a:schemeClr>
              </a:solidFill>
            </a:ln>
            <a:noFill/>
          </a:endParaRPr>
        </a:p>
      </cdr:txBody>
    </cdr:sp>
  </cdr:relSizeAnchor>
  <cdr:relSizeAnchor xmlns:cdr="http://schemas.openxmlformats.org/drawingml/2006/chartDrawing">
    <cdr:from>
      <cdr:x>0.55203</cdr:x>
      <cdr:y>0.62261</cdr:y>
    </cdr:from>
    <cdr:to>
      <cdr:x>0.58803</cdr:x>
      <cdr:y>0.65844</cdr:y>
    </cdr:to>
    <cdr:sp macro="" textlink="">
      <cdr:nvSpPr>
        <cdr:cNvPr id="10" name="Punched Tape 9"/>
        <cdr:cNvSpPr/>
      </cdr:nvSpPr>
      <cdr:spPr>
        <a:xfrm xmlns:a="http://schemas.openxmlformats.org/drawingml/2006/main" flipV="1">
          <a:off x="3281025" y="2351182"/>
          <a:ext cx="214008" cy="135328"/>
        </a:xfrm>
        <a:prstGeom xmlns:a="http://schemas.openxmlformats.org/drawingml/2006/main" prst="flowChartPunchedTape">
          <a:avLst/>
        </a:prstGeom>
        <a:solidFill xmlns:a="http://schemas.openxmlformats.org/drawingml/2006/main">
          <a:schemeClr val="bg1"/>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ln>
              <a:solidFill>
                <a:schemeClr val="accent1">
                  <a:shade val="50000"/>
                </a:schemeClr>
              </a:solidFill>
            </a:ln>
            <a:noFill/>
          </a:endParaRPr>
        </a:p>
      </cdr:txBody>
    </cdr:sp>
  </cdr:relSizeAnchor>
  <cdr:relSizeAnchor xmlns:cdr="http://schemas.openxmlformats.org/drawingml/2006/chartDrawing">
    <cdr:from>
      <cdr:x>0.47358</cdr:x>
      <cdr:y>0.64345</cdr:y>
    </cdr:from>
    <cdr:to>
      <cdr:x>0.50958</cdr:x>
      <cdr:y>0.67929</cdr:y>
    </cdr:to>
    <cdr:sp macro="" textlink="">
      <cdr:nvSpPr>
        <cdr:cNvPr id="12" name="Punched Tape 11"/>
        <cdr:cNvSpPr/>
      </cdr:nvSpPr>
      <cdr:spPr>
        <a:xfrm xmlns:a="http://schemas.openxmlformats.org/drawingml/2006/main" flipV="1">
          <a:off x="2814742" y="2429905"/>
          <a:ext cx="214008" cy="135328"/>
        </a:xfrm>
        <a:prstGeom xmlns:a="http://schemas.openxmlformats.org/drawingml/2006/main" prst="flowChartPunchedTape">
          <a:avLst/>
        </a:prstGeom>
        <a:solidFill xmlns:a="http://schemas.openxmlformats.org/drawingml/2006/main">
          <a:schemeClr val="bg1"/>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ln>
              <a:solidFill>
                <a:schemeClr val="accent1">
                  <a:shade val="50000"/>
                </a:schemeClr>
              </a:solidFill>
            </a:ln>
            <a:noFill/>
          </a:endParaRPr>
        </a:p>
      </cdr:txBody>
    </cdr:sp>
  </cdr:relSizeAnchor>
  <cdr:relSizeAnchor xmlns:cdr="http://schemas.openxmlformats.org/drawingml/2006/chartDrawing">
    <cdr:from>
      <cdr:x>0.25452</cdr:x>
      <cdr:y>0.69637</cdr:y>
    </cdr:from>
    <cdr:to>
      <cdr:x>0.29053</cdr:x>
      <cdr:y>0.73221</cdr:y>
    </cdr:to>
    <cdr:sp macro="" textlink="">
      <cdr:nvSpPr>
        <cdr:cNvPr id="14" name="Punched Tape 13"/>
        <cdr:cNvSpPr/>
      </cdr:nvSpPr>
      <cdr:spPr>
        <a:xfrm xmlns:a="http://schemas.openxmlformats.org/drawingml/2006/main" flipV="1">
          <a:off x="1512783" y="2629740"/>
          <a:ext cx="214008" cy="135328"/>
        </a:xfrm>
        <a:prstGeom xmlns:a="http://schemas.openxmlformats.org/drawingml/2006/main" prst="flowChartPunchedTape">
          <a:avLst/>
        </a:prstGeom>
        <a:solidFill xmlns:a="http://schemas.openxmlformats.org/drawingml/2006/main">
          <a:schemeClr val="bg1"/>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ln>
              <a:solidFill>
                <a:schemeClr val="accent1">
                  <a:shade val="50000"/>
                </a:schemeClr>
              </a:solidFill>
            </a:ln>
            <a:noFill/>
          </a:endParaRPr>
        </a:p>
      </cdr:txBody>
    </cdr:sp>
  </cdr:relSizeAnchor>
  <cdr:relSizeAnchor xmlns:cdr="http://schemas.openxmlformats.org/drawingml/2006/chartDrawing">
    <cdr:from>
      <cdr:x>0.32788</cdr:x>
      <cdr:y>0.68354</cdr:y>
    </cdr:from>
    <cdr:to>
      <cdr:x>0.36389</cdr:x>
      <cdr:y>0.71938</cdr:y>
    </cdr:to>
    <cdr:sp macro="" textlink="">
      <cdr:nvSpPr>
        <cdr:cNvPr id="16" name="Punched Tape 15"/>
        <cdr:cNvSpPr/>
      </cdr:nvSpPr>
      <cdr:spPr>
        <a:xfrm xmlns:a="http://schemas.openxmlformats.org/drawingml/2006/main" flipV="1">
          <a:off x="1948787" y="2581296"/>
          <a:ext cx="214008" cy="135328"/>
        </a:xfrm>
        <a:prstGeom xmlns:a="http://schemas.openxmlformats.org/drawingml/2006/main" prst="flowChartPunchedTape">
          <a:avLst/>
        </a:prstGeom>
        <a:solidFill xmlns:a="http://schemas.openxmlformats.org/drawingml/2006/main">
          <a:schemeClr val="bg1"/>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ln>
              <a:solidFill>
                <a:schemeClr val="accent1">
                  <a:shade val="50000"/>
                </a:schemeClr>
              </a:solidFill>
            </a:ln>
            <a:noFill/>
          </a:endParaRPr>
        </a:p>
      </cdr:txBody>
    </cdr:sp>
  </cdr:relSizeAnchor>
  <cdr:relSizeAnchor xmlns:cdr="http://schemas.openxmlformats.org/drawingml/2006/chartDrawing">
    <cdr:from>
      <cdr:x>0.40531</cdr:x>
      <cdr:y>0.65628</cdr:y>
    </cdr:from>
    <cdr:to>
      <cdr:x>0.44132</cdr:x>
      <cdr:y>0.69212</cdr:y>
    </cdr:to>
    <cdr:sp macro="" textlink="">
      <cdr:nvSpPr>
        <cdr:cNvPr id="18" name="Punched Tape 17"/>
        <cdr:cNvSpPr/>
      </cdr:nvSpPr>
      <cdr:spPr>
        <a:xfrm xmlns:a="http://schemas.openxmlformats.org/drawingml/2006/main" flipV="1">
          <a:off x="2409015" y="2478348"/>
          <a:ext cx="214008" cy="135328"/>
        </a:xfrm>
        <a:prstGeom xmlns:a="http://schemas.openxmlformats.org/drawingml/2006/main" prst="flowChartPunchedTape">
          <a:avLst/>
        </a:prstGeom>
        <a:solidFill xmlns:a="http://schemas.openxmlformats.org/drawingml/2006/main">
          <a:schemeClr val="bg1"/>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ln>
              <a:solidFill>
                <a:schemeClr val="accent1">
                  <a:shade val="50000"/>
                </a:schemeClr>
              </a:solidFill>
            </a:ln>
            <a:noFill/>
          </a:endParaRPr>
        </a:p>
      </cdr:txBody>
    </cdr:sp>
  </cdr:relSizeAnchor>
  <cdr:relSizeAnchor xmlns:cdr="http://schemas.openxmlformats.org/drawingml/2006/chartDrawing">
    <cdr:from>
      <cdr:x>0.69914</cdr:x>
      <cdr:y>0.6104</cdr:y>
    </cdr:from>
    <cdr:to>
      <cdr:x>0.73514</cdr:x>
      <cdr:y>0.64624</cdr:y>
    </cdr:to>
    <cdr:sp macro="" textlink="">
      <cdr:nvSpPr>
        <cdr:cNvPr id="20" name="Punched Tape 19"/>
        <cdr:cNvSpPr/>
      </cdr:nvSpPr>
      <cdr:spPr>
        <a:xfrm xmlns:a="http://schemas.openxmlformats.org/drawingml/2006/main" flipV="1">
          <a:off x="4155392" y="2305091"/>
          <a:ext cx="214008" cy="135328"/>
        </a:xfrm>
        <a:prstGeom xmlns:a="http://schemas.openxmlformats.org/drawingml/2006/main" prst="flowChartPunchedTape">
          <a:avLst/>
        </a:prstGeom>
        <a:solidFill xmlns:a="http://schemas.openxmlformats.org/drawingml/2006/main">
          <a:schemeClr val="bg1"/>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ln>
              <a:solidFill>
                <a:schemeClr val="accent1">
                  <a:shade val="50000"/>
                </a:schemeClr>
              </a:solidFill>
            </a:ln>
            <a:noFill/>
          </a:endParaRPr>
        </a:p>
      </cdr:txBody>
    </cdr:sp>
  </cdr:relSizeAnchor>
  <cdr:relSizeAnchor xmlns:cdr="http://schemas.openxmlformats.org/drawingml/2006/chartDrawing">
    <cdr:from>
      <cdr:x>0.77085</cdr:x>
      <cdr:y>0.61904</cdr:y>
    </cdr:from>
    <cdr:to>
      <cdr:x>0.81202</cdr:x>
      <cdr:y>0.65586</cdr:y>
    </cdr:to>
    <cdr:sp macro="" textlink="">
      <cdr:nvSpPr>
        <cdr:cNvPr id="23" name="Punched Tape 22"/>
        <cdr:cNvSpPr/>
      </cdr:nvSpPr>
      <cdr:spPr>
        <a:xfrm xmlns:a="http://schemas.openxmlformats.org/drawingml/2006/main" flipV="1">
          <a:off x="4581640" y="2337722"/>
          <a:ext cx="244696" cy="139029"/>
        </a:xfrm>
        <a:prstGeom xmlns:a="http://schemas.openxmlformats.org/drawingml/2006/main" prst="flowChartPunchedTape">
          <a:avLst/>
        </a:prstGeom>
        <a:solidFill xmlns:a="http://schemas.openxmlformats.org/drawingml/2006/main">
          <a:schemeClr val="bg1"/>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ln>
              <a:solidFill>
                <a:schemeClr val="accent1">
                  <a:shade val="50000"/>
                </a:schemeClr>
              </a:solidFill>
            </a:ln>
            <a:noFill/>
          </a:endParaRPr>
        </a:p>
      </cdr:txBody>
    </cdr:sp>
  </cdr:relSizeAnchor>
  <cdr:relSizeAnchor xmlns:cdr="http://schemas.openxmlformats.org/drawingml/2006/chartDrawing">
    <cdr:from>
      <cdr:x>0.83851</cdr:x>
      <cdr:y>0.63501</cdr:y>
    </cdr:from>
    <cdr:to>
      <cdr:x>0.88876</cdr:x>
      <cdr:y>0.67029</cdr:y>
    </cdr:to>
    <cdr:sp macro="" textlink="">
      <cdr:nvSpPr>
        <cdr:cNvPr id="24" name="Punched Tape 23"/>
        <cdr:cNvSpPr/>
      </cdr:nvSpPr>
      <cdr:spPr>
        <a:xfrm xmlns:a="http://schemas.openxmlformats.org/drawingml/2006/main" flipV="1">
          <a:off x="4983783" y="2398028"/>
          <a:ext cx="298669" cy="133223"/>
        </a:xfrm>
        <a:prstGeom xmlns:a="http://schemas.openxmlformats.org/drawingml/2006/main" prst="flowChartPunchedTape">
          <a:avLst/>
        </a:prstGeom>
        <a:solidFill xmlns:a="http://schemas.openxmlformats.org/drawingml/2006/main">
          <a:schemeClr val="bg1"/>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ln>
              <a:solidFill>
                <a:schemeClr val="accent1">
                  <a:shade val="50000"/>
                </a:schemeClr>
              </a:solidFill>
            </a:ln>
            <a:noFill/>
          </a:endParaRPr>
        </a:p>
      </cdr:txBody>
    </cdr:sp>
  </cdr:relSizeAnchor>
  <cdr:relSizeAnchor xmlns:cdr="http://schemas.openxmlformats.org/drawingml/2006/chartDrawing">
    <cdr:from>
      <cdr:x>0.91696</cdr:x>
      <cdr:y>0.75207</cdr:y>
    </cdr:from>
    <cdr:to>
      <cdr:x>0.94549</cdr:x>
      <cdr:y>0.81141</cdr:y>
    </cdr:to>
    <cdr:sp macro="" textlink="">
      <cdr:nvSpPr>
        <cdr:cNvPr id="26" name="Oval 25"/>
        <cdr:cNvSpPr/>
      </cdr:nvSpPr>
      <cdr:spPr>
        <a:xfrm xmlns:a="http://schemas.openxmlformats.org/drawingml/2006/main">
          <a:off x="5450066" y="2840090"/>
          <a:ext cx="169558" cy="224058"/>
        </a:xfrm>
        <a:prstGeom xmlns:a="http://schemas.openxmlformats.org/drawingml/2006/main" prst="ellipse">
          <a:avLst/>
        </a:prstGeom>
        <a:solidFill xmlns:a="http://schemas.openxmlformats.org/drawingml/2006/main">
          <a:schemeClr val="bg1"/>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drawings/drawing2.xml><?xml version="1.0" encoding="utf-8"?>
<c:userShapes xmlns:c="http://schemas.openxmlformats.org/drawingml/2006/chart">
  <cdr:relSizeAnchor xmlns:cdr="http://schemas.openxmlformats.org/drawingml/2006/chartDrawing">
    <cdr:from>
      <cdr:x>0.27846</cdr:x>
      <cdr:y>0.39982</cdr:y>
    </cdr:from>
    <cdr:to>
      <cdr:x>0.4876</cdr:x>
      <cdr:y>0.47853</cdr:y>
    </cdr:to>
    <cdr:sp macro="" textlink="">
      <cdr:nvSpPr>
        <cdr:cNvPr id="2" name="Text Box 2"/>
        <cdr:cNvSpPr txBox="1"/>
      </cdr:nvSpPr>
      <cdr:spPr>
        <a:xfrm xmlns:a="http://schemas.openxmlformats.org/drawingml/2006/main">
          <a:off x="1618463" y="1322478"/>
          <a:ext cx="1215571" cy="260350"/>
        </a:xfrm>
        <a:prstGeom xmlns:a="http://schemas.openxmlformats.org/drawingml/2006/main" prst="rect">
          <a:avLst/>
        </a:prstGeom>
        <a:solidFill xmlns:a="http://schemas.openxmlformats.org/drawingml/2006/main">
          <a:schemeClr val="lt1"/>
        </a:solidFill>
        <a:ln xmlns:a="http://schemas.openxmlformats.org/drawingml/2006/main" w="12700">
          <a:solidFill>
            <a:prstClr val="black"/>
          </a:solidFill>
          <a:prstDash val="solid"/>
        </a:ln>
      </cdr:spPr>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p xmlns:a="http://schemas.openxmlformats.org/drawingml/2006/main">
          <a:pPr marL="0" marR="0" algn="just" latinLnBrk="1">
            <a:spcBef>
              <a:spcPts val="0"/>
            </a:spcBef>
            <a:spcAft>
              <a:spcPts val="0"/>
            </a:spcAft>
          </a:pPr>
          <a:r>
            <a:rPr lang="en-US" sz="800" kern="100">
              <a:effectLst/>
              <a:latin typeface="Times New Roman" panose="02020603050405020304" pitchFamily="18" charset="0"/>
              <a:ea typeface="Malgun Gothic" panose="020B0503020000020004" pitchFamily="34" charset="-127"/>
              <a:cs typeface="Times New Roman" panose="02020603050405020304" pitchFamily="18" charset="0"/>
            </a:rPr>
            <a:t>CAGR=6.47% p&lt;.0001</a:t>
          </a:r>
          <a:endParaRPr lang="en-US" sz="800" kern="100">
            <a:effectLst/>
            <a:latin typeface="Malgun Gothic" panose="020B0503020000020004" pitchFamily="34" charset="-127"/>
            <a:ea typeface="Malgun Gothic" panose="020B0503020000020004" pitchFamily="34" charset="-127"/>
            <a:cs typeface="Times New Roman" panose="02020603050405020304" pitchFamily="18" charset="0"/>
          </a:endParaRPr>
        </a:p>
      </cdr:txBody>
    </cdr:sp>
  </cdr:relSizeAnchor>
  <cdr:relSizeAnchor xmlns:cdr="http://schemas.openxmlformats.org/drawingml/2006/chartDrawing">
    <cdr:from>
      <cdr:x>0.68858</cdr:x>
      <cdr:y>0.30748</cdr:y>
    </cdr:from>
    <cdr:to>
      <cdr:x>0.89802</cdr:x>
      <cdr:y>0.3808</cdr:y>
    </cdr:to>
    <cdr:sp macro="" textlink="">
      <cdr:nvSpPr>
        <cdr:cNvPr id="3" name="Text Box 2"/>
        <cdr:cNvSpPr txBox="1"/>
      </cdr:nvSpPr>
      <cdr:spPr>
        <a:xfrm xmlns:a="http://schemas.openxmlformats.org/drawingml/2006/main">
          <a:off x="4002153" y="1017055"/>
          <a:ext cx="1217265" cy="242516"/>
        </a:xfrm>
        <a:prstGeom xmlns:a="http://schemas.openxmlformats.org/drawingml/2006/main" prst="rect">
          <a:avLst/>
        </a:prstGeom>
        <a:solidFill xmlns:a="http://schemas.openxmlformats.org/drawingml/2006/main">
          <a:schemeClr val="lt1"/>
        </a:solidFill>
        <a:ln xmlns:a="http://schemas.openxmlformats.org/drawingml/2006/main" w="12700">
          <a:solidFill>
            <a:prstClr val="black"/>
          </a:solidFill>
          <a:prstDash val="dashDot"/>
        </a:ln>
      </cdr:spPr>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algn="just" latinLnBrk="1">
            <a:spcBef>
              <a:spcPts val="0"/>
            </a:spcBef>
            <a:spcAft>
              <a:spcPts val="0"/>
            </a:spcAft>
          </a:pPr>
          <a:r>
            <a:rPr lang="en-US" sz="800" kern="100">
              <a:effectLst/>
              <a:latin typeface="Times New Roman" panose="02020603050405020304" pitchFamily="18" charset="0"/>
              <a:ea typeface="Malgun Gothic" panose="020B0503020000020004" pitchFamily="34" charset="-127"/>
              <a:cs typeface="Times New Roman" panose="02020603050405020304" pitchFamily="18" charset="0"/>
            </a:rPr>
            <a:t>CAGR=10.34% p&lt;.0001</a:t>
          </a:r>
          <a:endParaRPr lang="en-US" sz="800" kern="100">
            <a:effectLst/>
            <a:latin typeface="Malgun Gothic" panose="020B0503020000020004" pitchFamily="34" charset="-127"/>
            <a:ea typeface="Malgun Gothic" panose="020B0503020000020004" pitchFamily="34" charset="-127"/>
            <a:cs typeface="Times New Roman" panose="02020603050405020304" pitchFamily="18" charset="0"/>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9DCAFE-1DFE-664E-86A5-1D859E7BA602}" type="datetimeFigureOut">
              <a:rPr lang="en-US" smtClean="0"/>
              <a:t>5/7/19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7E86E3-484C-034F-9C38-3B6CE87514AD}" type="slidenum">
              <a:rPr lang="en-US" smtClean="0"/>
              <a:t>‹#›</a:t>
            </a:fld>
            <a:endParaRPr lang="en-US"/>
          </a:p>
        </p:txBody>
      </p:sp>
    </p:spTree>
    <p:extLst>
      <p:ext uri="{BB962C8B-B14F-4D97-AF65-F5344CB8AC3E}">
        <p14:creationId xmlns:p14="http://schemas.microsoft.com/office/powerpoint/2010/main" val="30226342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B7E86E3-484C-034F-9C38-3B6CE87514AD}" type="slidenum">
              <a:rPr lang="en-US" smtClean="0"/>
              <a:t>2</a:t>
            </a:fld>
            <a:endParaRPr lang="en-US"/>
          </a:p>
        </p:txBody>
      </p:sp>
    </p:spTree>
    <p:extLst>
      <p:ext uri="{BB962C8B-B14F-4D97-AF65-F5344CB8AC3E}">
        <p14:creationId xmlns:p14="http://schemas.microsoft.com/office/powerpoint/2010/main" val="28114774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B7E86E3-484C-034F-9C38-3B6CE87514AD}" type="slidenum">
              <a:rPr lang="en-US" smtClean="0"/>
              <a:t>3</a:t>
            </a:fld>
            <a:endParaRPr lang="en-US"/>
          </a:p>
        </p:txBody>
      </p:sp>
    </p:spTree>
    <p:extLst>
      <p:ext uri="{BB962C8B-B14F-4D97-AF65-F5344CB8AC3E}">
        <p14:creationId xmlns:p14="http://schemas.microsoft.com/office/powerpoint/2010/main" val="40400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5A62A-C8D7-1B4E-A263-7190BF7CDE1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A93B52B-9158-5C4B-9414-12D1E864017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4CE0E74-3B46-9446-B65F-B0B223677A1C}"/>
              </a:ext>
            </a:extLst>
          </p:cNvPr>
          <p:cNvSpPr>
            <a:spLocks noGrp="1"/>
          </p:cNvSpPr>
          <p:nvPr>
            <p:ph type="dt" sz="half" idx="10"/>
          </p:nvPr>
        </p:nvSpPr>
        <p:spPr/>
        <p:txBody>
          <a:bodyPr/>
          <a:lstStyle/>
          <a:p>
            <a:fld id="{1DB16860-9AEE-A94C-B4F3-346E065D505D}" type="datetimeFigureOut">
              <a:rPr lang="en-US" smtClean="0"/>
              <a:t>5/7/19</a:t>
            </a:fld>
            <a:endParaRPr lang="en-US"/>
          </a:p>
        </p:txBody>
      </p:sp>
      <p:sp>
        <p:nvSpPr>
          <p:cNvPr id="5" name="Footer Placeholder 4">
            <a:extLst>
              <a:ext uri="{FF2B5EF4-FFF2-40B4-BE49-F238E27FC236}">
                <a16:creationId xmlns:a16="http://schemas.microsoft.com/office/drawing/2014/main" id="{1232E9FE-8D63-134D-9B8A-E2C263F0C5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C70D9C-513D-C94D-A81A-87C2B86FC7E9}"/>
              </a:ext>
            </a:extLst>
          </p:cNvPr>
          <p:cNvSpPr>
            <a:spLocks noGrp="1"/>
          </p:cNvSpPr>
          <p:nvPr>
            <p:ph type="sldNum" sz="quarter" idx="12"/>
          </p:nvPr>
        </p:nvSpPr>
        <p:spPr/>
        <p:txBody>
          <a:bodyPr/>
          <a:lstStyle/>
          <a:p>
            <a:fld id="{BC30A2A0-E2DB-0E42-8773-3605022B3662}" type="slidenum">
              <a:rPr lang="en-US" smtClean="0"/>
              <a:t>‹#›</a:t>
            </a:fld>
            <a:endParaRPr lang="en-US"/>
          </a:p>
        </p:txBody>
      </p:sp>
    </p:spTree>
    <p:extLst>
      <p:ext uri="{BB962C8B-B14F-4D97-AF65-F5344CB8AC3E}">
        <p14:creationId xmlns:p14="http://schemas.microsoft.com/office/powerpoint/2010/main" val="1948853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BD902-A2BF-994A-9F9B-E873A3EEFB3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0E151FA-F1AA-F547-8C45-F921EA4012D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7BCA97-75A8-1B4F-B6BA-DAA91811E309}"/>
              </a:ext>
            </a:extLst>
          </p:cNvPr>
          <p:cNvSpPr>
            <a:spLocks noGrp="1"/>
          </p:cNvSpPr>
          <p:nvPr>
            <p:ph type="dt" sz="half" idx="10"/>
          </p:nvPr>
        </p:nvSpPr>
        <p:spPr/>
        <p:txBody>
          <a:bodyPr/>
          <a:lstStyle/>
          <a:p>
            <a:fld id="{1DB16860-9AEE-A94C-B4F3-346E065D505D}" type="datetimeFigureOut">
              <a:rPr lang="en-US" smtClean="0"/>
              <a:t>5/7/19</a:t>
            </a:fld>
            <a:endParaRPr lang="en-US"/>
          </a:p>
        </p:txBody>
      </p:sp>
      <p:sp>
        <p:nvSpPr>
          <p:cNvPr id="5" name="Footer Placeholder 4">
            <a:extLst>
              <a:ext uri="{FF2B5EF4-FFF2-40B4-BE49-F238E27FC236}">
                <a16:creationId xmlns:a16="http://schemas.microsoft.com/office/drawing/2014/main" id="{8A4E430C-C552-7F4E-BAAF-348D1AC23E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17778B-907B-6645-BB47-F4E407C5848F}"/>
              </a:ext>
            </a:extLst>
          </p:cNvPr>
          <p:cNvSpPr>
            <a:spLocks noGrp="1"/>
          </p:cNvSpPr>
          <p:nvPr>
            <p:ph type="sldNum" sz="quarter" idx="12"/>
          </p:nvPr>
        </p:nvSpPr>
        <p:spPr/>
        <p:txBody>
          <a:bodyPr/>
          <a:lstStyle/>
          <a:p>
            <a:fld id="{BC30A2A0-E2DB-0E42-8773-3605022B3662}" type="slidenum">
              <a:rPr lang="en-US" smtClean="0"/>
              <a:t>‹#›</a:t>
            </a:fld>
            <a:endParaRPr lang="en-US"/>
          </a:p>
        </p:txBody>
      </p:sp>
    </p:spTree>
    <p:extLst>
      <p:ext uri="{BB962C8B-B14F-4D97-AF65-F5344CB8AC3E}">
        <p14:creationId xmlns:p14="http://schemas.microsoft.com/office/powerpoint/2010/main" val="1941476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7F258D0-4264-ED42-81A1-BB5C2A1A71C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36B0EFF-3087-DE4D-992C-D7DE5E1CE44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48E5CE-F404-F947-8C9C-9F616A6580E4}"/>
              </a:ext>
            </a:extLst>
          </p:cNvPr>
          <p:cNvSpPr>
            <a:spLocks noGrp="1"/>
          </p:cNvSpPr>
          <p:nvPr>
            <p:ph type="dt" sz="half" idx="10"/>
          </p:nvPr>
        </p:nvSpPr>
        <p:spPr/>
        <p:txBody>
          <a:bodyPr/>
          <a:lstStyle/>
          <a:p>
            <a:fld id="{1DB16860-9AEE-A94C-B4F3-346E065D505D}" type="datetimeFigureOut">
              <a:rPr lang="en-US" smtClean="0"/>
              <a:t>5/7/19</a:t>
            </a:fld>
            <a:endParaRPr lang="en-US"/>
          </a:p>
        </p:txBody>
      </p:sp>
      <p:sp>
        <p:nvSpPr>
          <p:cNvPr id="5" name="Footer Placeholder 4">
            <a:extLst>
              <a:ext uri="{FF2B5EF4-FFF2-40B4-BE49-F238E27FC236}">
                <a16:creationId xmlns:a16="http://schemas.microsoft.com/office/drawing/2014/main" id="{F54DA064-2D88-A040-BDBE-601A903DDB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35C4E7-8129-D241-B18E-A0E3B0A7BC9E}"/>
              </a:ext>
            </a:extLst>
          </p:cNvPr>
          <p:cNvSpPr>
            <a:spLocks noGrp="1"/>
          </p:cNvSpPr>
          <p:nvPr>
            <p:ph type="sldNum" sz="quarter" idx="12"/>
          </p:nvPr>
        </p:nvSpPr>
        <p:spPr/>
        <p:txBody>
          <a:bodyPr/>
          <a:lstStyle/>
          <a:p>
            <a:fld id="{BC30A2A0-E2DB-0E42-8773-3605022B3662}" type="slidenum">
              <a:rPr lang="en-US" smtClean="0"/>
              <a:t>‹#›</a:t>
            </a:fld>
            <a:endParaRPr lang="en-US"/>
          </a:p>
        </p:txBody>
      </p:sp>
    </p:spTree>
    <p:extLst>
      <p:ext uri="{BB962C8B-B14F-4D97-AF65-F5344CB8AC3E}">
        <p14:creationId xmlns:p14="http://schemas.microsoft.com/office/powerpoint/2010/main" val="3065360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5F367-AEDF-1548-85D3-644E4ACF2BC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47B1BC6-0722-0346-84A8-3615223AC16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4A7986-8DBF-E142-9942-51E081B5A41B}"/>
              </a:ext>
            </a:extLst>
          </p:cNvPr>
          <p:cNvSpPr>
            <a:spLocks noGrp="1"/>
          </p:cNvSpPr>
          <p:nvPr>
            <p:ph type="dt" sz="half" idx="10"/>
          </p:nvPr>
        </p:nvSpPr>
        <p:spPr/>
        <p:txBody>
          <a:bodyPr/>
          <a:lstStyle/>
          <a:p>
            <a:fld id="{1DB16860-9AEE-A94C-B4F3-346E065D505D}" type="datetimeFigureOut">
              <a:rPr lang="en-US" smtClean="0"/>
              <a:t>5/7/19</a:t>
            </a:fld>
            <a:endParaRPr lang="en-US"/>
          </a:p>
        </p:txBody>
      </p:sp>
      <p:sp>
        <p:nvSpPr>
          <p:cNvPr id="5" name="Footer Placeholder 4">
            <a:extLst>
              <a:ext uri="{FF2B5EF4-FFF2-40B4-BE49-F238E27FC236}">
                <a16:creationId xmlns:a16="http://schemas.microsoft.com/office/drawing/2014/main" id="{0E17CCCB-C7DC-F044-8EDD-B7358C1CA0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51D897-A275-484E-A97D-4052A2DA3CE2}"/>
              </a:ext>
            </a:extLst>
          </p:cNvPr>
          <p:cNvSpPr>
            <a:spLocks noGrp="1"/>
          </p:cNvSpPr>
          <p:nvPr>
            <p:ph type="sldNum" sz="quarter" idx="12"/>
          </p:nvPr>
        </p:nvSpPr>
        <p:spPr/>
        <p:txBody>
          <a:bodyPr/>
          <a:lstStyle/>
          <a:p>
            <a:fld id="{BC30A2A0-E2DB-0E42-8773-3605022B3662}" type="slidenum">
              <a:rPr lang="en-US" smtClean="0"/>
              <a:t>‹#›</a:t>
            </a:fld>
            <a:endParaRPr lang="en-US"/>
          </a:p>
        </p:txBody>
      </p:sp>
    </p:spTree>
    <p:extLst>
      <p:ext uri="{BB962C8B-B14F-4D97-AF65-F5344CB8AC3E}">
        <p14:creationId xmlns:p14="http://schemas.microsoft.com/office/powerpoint/2010/main" val="41654974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2EA5EF-714D-AE44-9B58-AF7C4284992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CEBE2CD-99A7-0245-8105-F0D363E1BC1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E120B59-D7E5-8A4C-BAB0-E9AAFBE4428A}"/>
              </a:ext>
            </a:extLst>
          </p:cNvPr>
          <p:cNvSpPr>
            <a:spLocks noGrp="1"/>
          </p:cNvSpPr>
          <p:nvPr>
            <p:ph type="dt" sz="half" idx="10"/>
          </p:nvPr>
        </p:nvSpPr>
        <p:spPr/>
        <p:txBody>
          <a:bodyPr/>
          <a:lstStyle/>
          <a:p>
            <a:fld id="{1DB16860-9AEE-A94C-B4F3-346E065D505D}" type="datetimeFigureOut">
              <a:rPr lang="en-US" smtClean="0"/>
              <a:t>5/7/19</a:t>
            </a:fld>
            <a:endParaRPr lang="en-US"/>
          </a:p>
        </p:txBody>
      </p:sp>
      <p:sp>
        <p:nvSpPr>
          <p:cNvPr id="5" name="Footer Placeholder 4">
            <a:extLst>
              <a:ext uri="{FF2B5EF4-FFF2-40B4-BE49-F238E27FC236}">
                <a16:creationId xmlns:a16="http://schemas.microsoft.com/office/drawing/2014/main" id="{1C74F96C-9A84-5746-ABFB-066ED59F0B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D3F1E0-7FF2-C64E-ADE8-80A48FBD6CF5}"/>
              </a:ext>
            </a:extLst>
          </p:cNvPr>
          <p:cNvSpPr>
            <a:spLocks noGrp="1"/>
          </p:cNvSpPr>
          <p:nvPr>
            <p:ph type="sldNum" sz="quarter" idx="12"/>
          </p:nvPr>
        </p:nvSpPr>
        <p:spPr/>
        <p:txBody>
          <a:bodyPr/>
          <a:lstStyle/>
          <a:p>
            <a:fld id="{BC30A2A0-E2DB-0E42-8773-3605022B3662}" type="slidenum">
              <a:rPr lang="en-US" smtClean="0"/>
              <a:t>‹#›</a:t>
            </a:fld>
            <a:endParaRPr lang="en-US"/>
          </a:p>
        </p:txBody>
      </p:sp>
    </p:spTree>
    <p:extLst>
      <p:ext uri="{BB962C8B-B14F-4D97-AF65-F5344CB8AC3E}">
        <p14:creationId xmlns:p14="http://schemas.microsoft.com/office/powerpoint/2010/main" val="706507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21880-6A46-A244-B27B-AFD5A171EA5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8AA0AD-7A1C-174A-B5D1-F38C5FA4B15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BA47898-BA89-AD4F-BFDD-C02A2466355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2A232F9-C1A0-7E43-988D-77D95FF22041}"/>
              </a:ext>
            </a:extLst>
          </p:cNvPr>
          <p:cNvSpPr>
            <a:spLocks noGrp="1"/>
          </p:cNvSpPr>
          <p:nvPr>
            <p:ph type="dt" sz="half" idx="10"/>
          </p:nvPr>
        </p:nvSpPr>
        <p:spPr/>
        <p:txBody>
          <a:bodyPr/>
          <a:lstStyle/>
          <a:p>
            <a:fld id="{1DB16860-9AEE-A94C-B4F3-346E065D505D}" type="datetimeFigureOut">
              <a:rPr lang="en-US" smtClean="0"/>
              <a:t>5/7/19</a:t>
            </a:fld>
            <a:endParaRPr lang="en-US"/>
          </a:p>
        </p:txBody>
      </p:sp>
      <p:sp>
        <p:nvSpPr>
          <p:cNvPr id="6" name="Footer Placeholder 5">
            <a:extLst>
              <a:ext uri="{FF2B5EF4-FFF2-40B4-BE49-F238E27FC236}">
                <a16:creationId xmlns:a16="http://schemas.microsoft.com/office/drawing/2014/main" id="{C1C17A0E-781E-F54C-9AFF-FA142E6887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7B50E4-013F-6C45-A035-A4D1DD8C3995}"/>
              </a:ext>
            </a:extLst>
          </p:cNvPr>
          <p:cNvSpPr>
            <a:spLocks noGrp="1"/>
          </p:cNvSpPr>
          <p:nvPr>
            <p:ph type="sldNum" sz="quarter" idx="12"/>
          </p:nvPr>
        </p:nvSpPr>
        <p:spPr/>
        <p:txBody>
          <a:bodyPr/>
          <a:lstStyle/>
          <a:p>
            <a:fld id="{BC30A2A0-E2DB-0E42-8773-3605022B3662}" type="slidenum">
              <a:rPr lang="en-US" smtClean="0"/>
              <a:t>‹#›</a:t>
            </a:fld>
            <a:endParaRPr lang="en-US"/>
          </a:p>
        </p:txBody>
      </p:sp>
    </p:spTree>
    <p:extLst>
      <p:ext uri="{BB962C8B-B14F-4D97-AF65-F5344CB8AC3E}">
        <p14:creationId xmlns:p14="http://schemas.microsoft.com/office/powerpoint/2010/main" val="2606949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079A0-5378-A04C-8CEB-858F7D15015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ABBEA04-E42E-7346-B22E-BEE2C4122E8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94B8FA2-C2C3-B54F-8555-0E530B180A7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F8DA81A-7C8B-634D-B532-859B2DF2DD6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79F6434-A09C-9A4B-83B8-0718276756F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018FDC6-0C41-3E44-8305-BCB0168DACEA}"/>
              </a:ext>
            </a:extLst>
          </p:cNvPr>
          <p:cNvSpPr>
            <a:spLocks noGrp="1"/>
          </p:cNvSpPr>
          <p:nvPr>
            <p:ph type="dt" sz="half" idx="10"/>
          </p:nvPr>
        </p:nvSpPr>
        <p:spPr/>
        <p:txBody>
          <a:bodyPr/>
          <a:lstStyle/>
          <a:p>
            <a:fld id="{1DB16860-9AEE-A94C-B4F3-346E065D505D}" type="datetimeFigureOut">
              <a:rPr lang="en-US" smtClean="0"/>
              <a:t>5/7/19</a:t>
            </a:fld>
            <a:endParaRPr lang="en-US"/>
          </a:p>
        </p:txBody>
      </p:sp>
      <p:sp>
        <p:nvSpPr>
          <p:cNvPr id="8" name="Footer Placeholder 7">
            <a:extLst>
              <a:ext uri="{FF2B5EF4-FFF2-40B4-BE49-F238E27FC236}">
                <a16:creationId xmlns:a16="http://schemas.microsoft.com/office/drawing/2014/main" id="{623E073B-ACAD-944E-94D6-5A62A01FE43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EB1A76C-F712-ED44-A9F3-87EB64129D0F}"/>
              </a:ext>
            </a:extLst>
          </p:cNvPr>
          <p:cNvSpPr>
            <a:spLocks noGrp="1"/>
          </p:cNvSpPr>
          <p:nvPr>
            <p:ph type="sldNum" sz="quarter" idx="12"/>
          </p:nvPr>
        </p:nvSpPr>
        <p:spPr/>
        <p:txBody>
          <a:bodyPr/>
          <a:lstStyle/>
          <a:p>
            <a:fld id="{BC30A2A0-E2DB-0E42-8773-3605022B3662}" type="slidenum">
              <a:rPr lang="en-US" smtClean="0"/>
              <a:t>‹#›</a:t>
            </a:fld>
            <a:endParaRPr lang="en-US"/>
          </a:p>
        </p:txBody>
      </p:sp>
    </p:spTree>
    <p:extLst>
      <p:ext uri="{BB962C8B-B14F-4D97-AF65-F5344CB8AC3E}">
        <p14:creationId xmlns:p14="http://schemas.microsoft.com/office/powerpoint/2010/main" val="2595084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B6D3C-A8FA-E043-AAD1-338A821F05A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B6B711E-9B72-5142-94E7-6576BBB2C91A}"/>
              </a:ext>
            </a:extLst>
          </p:cNvPr>
          <p:cNvSpPr>
            <a:spLocks noGrp="1"/>
          </p:cNvSpPr>
          <p:nvPr>
            <p:ph type="dt" sz="half" idx="10"/>
          </p:nvPr>
        </p:nvSpPr>
        <p:spPr/>
        <p:txBody>
          <a:bodyPr/>
          <a:lstStyle/>
          <a:p>
            <a:fld id="{1DB16860-9AEE-A94C-B4F3-346E065D505D}" type="datetimeFigureOut">
              <a:rPr lang="en-US" smtClean="0"/>
              <a:t>5/7/19</a:t>
            </a:fld>
            <a:endParaRPr lang="en-US"/>
          </a:p>
        </p:txBody>
      </p:sp>
      <p:sp>
        <p:nvSpPr>
          <p:cNvPr id="4" name="Footer Placeholder 3">
            <a:extLst>
              <a:ext uri="{FF2B5EF4-FFF2-40B4-BE49-F238E27FC236}">
                <a16:creationId xmlns:a16="http://schemas.microsoft.com/office/drawing/2014/main" id="{DC4C1C21-0E52-5E41-B360-FDE155E7D94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BEF2734-A368-BF42-85A3-CAE1CCD13F6E}"/>
              </a:ext>
            </a:extLst>
          </p:cNvPr>
          <p:cNvSpPr>
            <a:spLocks noGrp="1"/>
          </p:cNvSpPr>
          <p:nvPr>
            <p:ph type="sldNum" sz="quarter" idx="12"/>
          </p:nvPr>
        </p:nvSpPr>
        <p:spPr/>
        <p:txBody>
          <a:bodyPr/>
          <a:lstStyle/>
          <a:p>
            <a:fld id="{BC30A2A0-E2DB-0E42-8773-3605022B3662}" type="slidenum">
              <a:rPr lang="en-US" smtClean="0"/>
              <a:t>‹#›</a:t>
            </a:fld>
            <a:endParaRPr lang="en-US"/>
          </a:p>
        </p:txBody>
      </p:sp>
    </p:spTree>
    <p:extLst>
      <p:ext uri="{BB962C8B-B14F-4D97-AF65-F5344CB8AC3E}">
        <p14:creationId xmlns:p14="http://schemas.microsoft.com/office/powerpoint/2010/main" val="3770234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DCB6E52-0ECC-1643-9E2B-58BEF890621E}"/>
              </a:ext>
            </a:extLst>
          </p:cNvPr>
          <p:cNvSpPr>
            <a:spLocks noGrp="1"/>
          </p:cNvSpPr>
          <p:nvPr>
            <p:ph type="dt" sz="half" idx="10"/>
          </p:nvPr>
        </p:nvSpPr>
        <p:spPr/>
        <p:txBody>
          <a:bodyPr/>
          <a:lstStyle/>
          <a:p>
            <a:fld id="{1DB16860-9AEE-A94C-B4F3-346E065D505D}" type="datetimeFigureOut">
              <a:rPr lang="en-US" smtClean="0"/>
              <a:t>5/7/19</a:t>
            </a:fld>
            <a:endParaRPr lang="en-US"/>
          </a:p>
        </p:txBody>
      </p:sp>
      <p:sp>
        <p:nvSpPr>
          <p:cNvPr id="3" name="Footer Placeholder 2">
            <a:extLst>
              <a:ext uri="{FF2B5EF4-FFF2-40B4-BE49-F238E27FC236}">
                <a16:creationId xmlns:a16="http://schemas.microsoft.com/office/drawing/2014/main" id="{D97BF3B0-AA57-C240-AE2B-6821D527806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70A4261-4608-A041-AE63-22B5418BB247}"/>
              </a:ext>
            </a:extLst>
          </p:cNvPr>
          <p:cNvSpPr>
            <a:spLocks noGrp="1"/>
          </p:cNvSpPr>
          <p:nvPr>
            <p:ph type="sldNum" sz="quarter" idx="12"/>
          </p:nvPr>
        </p:nvSpPr>
        <p:spPr/>
        <p:txBody>
          <a:bodyPr/>
          <a:lstStyle/>
          <a:p>
            <a:fld id="{BC30A2A0-E2DB-0E42-8773-3605022B3662}" type="slidenum">
              <a:rPr lang="en-US" smtClean="0"/>
              <a:t>‹#›</a:t>
            </a:fld>
            <a:endParaRPr lang="en-US"/>
          </a:p>
        </p:txBody>
      </p:sp>
    </p:spTree>
    <p:extLst>
      <p:ext uri="{BB962C8B-B14F-4D97-AF65-F5344CB8AC3E}">
        <p14:creationId xmlns:p14="http://schemas.microsoft.com/office/powerpoint/2010/main" val="1742603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ECA2F-7657-FA47-8031-C03AA318D1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64FF4DF-74F0-A34C-9E18-B9DA26AFC06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EA13039-ED2E-3841-A30E-E7201A85FB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7974A77-AF53-1042-A80A-377ECFA891AC}"/>
              </a:ext>
            </a:extLst>
          </p:cNvPr>
          <p:cNvSpPr>
            <a:spLocks noGrp="1"/>
          </p:cNvSpPr>
          <p:nvPr>
            <p:ph type="dt" sz="half" idx="10"/>
          </p:nvPr>
        </p:nvSpPr>
        <p:spPr/>
        <p:txBody>
          <a:bodyPr/>
          <a:lstStyle/>
          <a:p>
            <a:fld id="{1DB16860-9AEE-A94C-B4F3-346E065D505D}" type="datetimeFigureOut">
              <a:rPr lang="en-US" smtClean="0"/>
              <a:t>5/7/19</a:t>
            </a:fld>
            <a:endParaRPr lang="en-US"/>
          </a:p>
        </p:txBody>
      </p:sp>
      <p:sp>
        <p:nvSpPr>
          <p:cNvPr id="6" name="Footer Placeholder 5">
            <a:extLst>
              <a:ext uri="{FF2B5EF4-FFF2-40B4-BE49-F238E27FC236}">
                <a16:creationId xmlns:a16="http://schemas.microsoft.com/office/drawing/2014/main" id="{4BF18D87-0DE0-784F-AC72-5991A30A54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7B82D3-C078-ED4F-B689-78A72636FECB}"/>
              </a:ext>
            </a:extLst>
          </p:cNvPr>
          <p:cNvSpPr>
            <a:spLocks noGrp="1"/>
          </p:cNvSpPr>
          <p:nvPr>
            <p:ph type="sldNum" sz="quarter" idx="12"/>
          </p:nvPr>
        </p:nvSpPr>
        <p:spPr/>
        <p:txBody>
          <a:bodyPr/>
          <a:lstStyle/>
          <a:p>
            <a:fld id="{BC30A2A0-E2DB-0E42-8773-3605022B3662}" type="slidenum">
              <a:rPr lang="en-US" smtClean="0"/>
              <a:t>‹#›</a:t>
            </a:fld>
            <a:endParaRPr lang="en-US"/>
          </a:p>
        </p:txBody>
      </p:sp>
    </p:spTree>
    <p:extLst>
      <p:ext uri="{BB962C8B-B14F-4D97-AF65-F5344CB8AC3E}">
        <p14:creationId xmlns:p14="http://schemas.microsoft.com/office/powerpoint/2010/main" val="320348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45576-BB5F-164C-B3D1-2A8E72E029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B2A21BF-920B-614B-808A-DDCF7937060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D2BA229-303E-7743-A1AD-68CAB17228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F12FB3C-9A7E-0F4C-B10D-5D3FF06473F5}"/>
              </a:ext>
            </a:extLst>
          </p:cNvPr>
          <p:cNvSpPr>
            <a:spLocks noGrp="1"/>
          </p:cNvSpPr>
          <p:nvPr>
            <p:ph type="dt" sz="half" idx="10"/>
          </p:nvPr>
        </p:nvSpPr>
        <p:spPr/>
        <p:txBody>
          <a:bodyPr/>
          <a:lstStyle/>
          <a:p>
            <a:fld id="{1DB16860-9AEE-A94C-B4F3-346E065D505D}" type="datetimeFigureOut">
              <a:rPr lang="en-US" smtClean="0"/>
              <a:t>5/7/19</a:t>
            </a:fld>
            <a:endParaRPr lang="en-US"/>
          </a:p>
        </p:txBody>
      </p:sp>
      <p:sp>
        <p:nvSpPr>
          <p:cNvPr id="6" name="Footer Placeholder 5">
            <a:extLst>
              <a:ext uri="{FF2B5EF4-FFF2-40B4-BE49-F238E27FC236}">
                <a16:creationId xmlns:a16="http://schemas.microsoft.com/office/drawing/2014/main" id="{86042B9F-C327-2443-9DBC-1CCA5788E5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ED089D-ADBC-FA4D-9A90-C29DEE353402}"/>
              </a:ext>
            </a:extLst>
          </p:cNvPr>
          <p:cNvSpPr>
            <a:spLocks noGrp="1"/>
          </p:cNvSpPr>
          <p:nvPr>
            <p:ph type="sldNum" sz="quarter" idx="12"/>
          </p:nvPr>
        </p:nvSpPr>
        <p:spPr/>
        <p:txBody>
          <a:bodyPr/>
          <a:lstStyle/>
          <a:p>
            <a:fld id="{BC30A2A0-E2DB-0E42-8773-3605022B3662}" type="slidenum">
              <a:rPr lang="en-US" smtClean="0"/>
              <a:t>‹#›</a:t>
            </a:fld>
            <a:endParaRPr lang="en-US"/>
          </a:p>
        </p:txBody>
      </p:sp>
    </p:spTree>
    <p:extLst>
      <p:ext uri="{BB962C8B-B14F-4D97-AF65-F5344CB8AC3E}">
        <p14:creationId xmlns:p14="http://schemas.microsoft.com/office/powerpoint/2010/main" val="3080004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4F6003-0570-3647-B227-2DE08E964A0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F3B9750-3DC0-0447-A7D7-F96D6DC8F0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8C9D95-2F8E-7D44-A1C4-033487E63E5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B16860-9AEE-A94C-B4F3-346E065D505D}" type="datetimeFigureOut">
              <a:rPr lang="en-US" smtClean="0"/>
              <a:t>5/7/19</a:t>
            </a:fld>
            <a:endParaRPr lang="en-US"/>
          </a:p>
        </p:txBody>
      </p:sp>
      <p:sp>
        <p:nvSpPr>
          <p:cNvPr id="5" name="Footer Placeholder 4">
            <a:extLst>
              <a:ext uri="{FF2B5EF4-FFF2-40B4-BE49-F238E27FC236}">
                <a16:creationId xmlns:a16="http://schemas.microsoft.com/office/drawing/2014/main" id="{BF6A19BE-FBC2-BD48-B439-903EA0708E1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5921080-D045-394D-B71C-11645799AE2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30A2A0-E2DB-0E42-8773-3605022B3662}" type="slidenum">
              <a:rPr lang="en-US" smtClean="0"/>
              <a:t>‹#›</a:t>
            </a:fld>
            <a:endParaRPr lang="en-US"/>
          </a:p>
        </p:txBody>
      </p:sp>
    </p:spTree>
    <p:extLst>
      <p:ext uri="{BB962C8B-B14F-4D97-AF65-F5344CB8AC3E}">
        <p14:creationId xmlns:p14="http://schemas.microsoft.com/office/powerpoint/2010/main" val="41206194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3618E8-C07D-6A48-B53E-77CCFB3191CC}"/>
              </a:ext>
            </a:extLst>
          </p:cNvPr>
          <p:cNvSpPr>
            <a:spLocks noGrp="1"/>
          </p:cNvSpPr>
          <p:nvPr>
            <p:ph type="ctrTitle"/>
          </p:nvPr>
        </p:nvSpPr>
        <p:spPr>
          <a:xfrm>
            <a:off x="120869" y="599091"/>
            <a:ext cx="11950262" cy="2060026"/>
          </a:xfrm>
        </p:spPr>
        <p:txBody>
          <a:bodyPr>
            <a:normAutofit/>
          </a:bodyPr>
          <a:lstStyle/>
          <a:p>
            <a:r>
              <a:rPr lang="en-US" sz="3200" dirty="0">
                <a:latin typeface="Helvetica Neue" panose="02000503000000020004" pitchFamily="2" charset="0"/>
                <a:ea typeface="Helvetica Neue" panose="02000503000000020004" pitchFamily="2" charset="0"/>
                <a:cs typeface="Helvetica Neue" panose="02000503000000020004" pitchFamily="2" charset="0"/>
              </a:rPr>
              <a:t>U.S. trends of opioid-use disorders and associated factors among hospitalized patients with spinal conditions and treatment from 2005 to 2014</a:t>
            </a:r>
            <a:br>
              <a:rPr lang="en-US" sz="3200" dirty="0"/>
            </a:br>
            <a:endParaRPr lang="en-US" sz="3200" dirty="0">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3" name="Subtitle 2">
            <a:extLst>
              <a:ext uri="{FF2B5EF4-FFF2-40B4-BE49-F238E27FC236}">
                <a16:creationId xmlns:a16="http://schemas.microsoft.com/office/drawing/2014/main" id="{907C4FFD-5256-7D47-B6AA-A30F3D41E7B9}"/>
              </a:ext>
            </a:extLst>
          </p:cNvPr>
          <p:cNvSpPr>
            <a:spLocks noGrp="1"/>
          </p:cNvSpPr>
          <p:nvPr>
            <p:ph type="subTitle" idx="1"/>
          </p:nvPr>
        </p:nvSpPr>
        <p:spPr>
          <a:xfrm>
            <a:off x="233855" y="3846786"/>
            <a:ext cx="12071131" cy="2619703"/>
          </a:xfrm>
        </p:spPr>
        <p:txBody>
          <a:bodyPr>
            <a:normAutofit/>
          </a:bodyPr>
          <a:lstStyle/>
          <a:p>
            <a:pPr marL="342900" indent="-342900" algn="l">
              <a:buFont typeface="Wingdings" pitchFamily="2" charset="2"/>
              <a:buChar char="v"/>
            </a:pPr>
            <a:r>
              <a:rPr lang="en-US" dirty="0"/>
              <a:t>National Inpatient Sample (NIS) data</a:t>
            </a:r>
          </a:p>
          <a:p>
            <a:pPr marL="342900" indent="-342900" algn="l">
              <a:buFont typeface="Wingdings" pitchFamily="2" charset="2"/>
              <a:buChar char="v"/>
            </a:pPr>
            <a:r>
              <a:rPr lang="en-US" dirty="0"/>
              <a:t>ICD-9</a:t>
            </a:r>
            <a:r>
              <a:rPr lang="en-US" baseline="30000" dirty="0"/>
              <a:t>th</a:t>
            </a:r>
            <a:r>
              <a:rPr lang="en-US" dirty="0"/>
              <a:t>-CM Codes </a:t>
            </a:r>
          </a:p>
          <a:p>
            <a:pPr marL="800100" lvl="1" indent="-342900" algn="l">
              <a:buFont typeface="Arial" panose="020B0604020202020204" pitchFamily="34" charset="0"/>
              <a:buChar char="•"/>
            </a:pPr>
            <a:r>
              <a:rPr lang="en-US" dirty="0"/>
              <a:t>Spine disease and procedures,</a:t>
            </a:r>
          </a:p>
          <a:p>
            <a:pPr marL="800100" lvl="1" indent="-342900" algn="l">
              <a:buFont typeface="Arial" panose="020B0604020202020204" pitchFamily="34" charset="0"/>
              <a:buChar char="•"/>
            </a:pPr>
            <a:r>
              <a:rPr lang="en-US" dirty="0"/>
              <a:t>Opioid, cannabis, substance abuse, dependence or poisoning</a:t>
            </a:r>
          </a:p>
          <a:p>
            <a:pPr marL="342900" indent="-342900" algn="l">
              <a:buFont typeface="Wingdings" pitchFamily="2" charset="2"/>
              <a:buChar char="v"/>
            </a:pPr>
            <a:r>
              <a:rPr lang="en-US" dirty="0"/>
              <a:t>Compound Annual Growth Rate for trend analysis</a:t>
            </a:r>
          </a:p>
          <a:p>
            <a:pPr marL="342900" indent="-342900" algn="l">
              <a:buFont typeface="Wingdings" pitchFamily="2" charset="2"/>
              <a:buChar char="v"/>
            </a:pPr>
            <a:r>
              <a:rPr lang="en-US" dirty="0"/>
              <a:t>Multivariable regression analysis for associated factor analysis</a:t>
            </a:r>
          </a:p>
          <a:p>
            <a:pPr algn="l"/>
            <a:endParaRPr lang="en-US" dirty="0"/>
          </a:p>
          <a:p>
            <a:pPr algn="l"/>
            <a:endParaRPr lang="en-US" dirty="0"/>
          </a:p>
          <a:p>
            <a:pPr algn="l"/>
            <a:endParaRPr lang="en-US" dirty="0"/>
          </a:p>
        </p:txBody>
      </p:sp>
    </p:spTree>
    <p:extLst>
      <p:ext uri="{BB962C8B-B14F-4D97-AF65-F5344CB8AC3E}">
        <p14:creationId xmlns:p14="http://schemas.microsoft.com/office/powerpoint/2010/main" val="40060426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A165A0F-EADF-3946-B664-659A576B85CF}"/>
              </a:ext>
            </a:extLst>
          </p:cNvPr>
          <p:cNvSpPr>
            <a:spLocks noGrp="1"/>
          </p:cNvSpPr>
          <p:nvPr>
            <p:ph type="title"/>
          </p:nvPr>
        </p:nvSpPr>
        <p:spPr>
          <a:xfrm>
            <a:off x="0" y="295885"/>
            <a:ext cx="5714968" cy="877163"/>
          </a:xfrm>
        </p:spPr>
        <p:txBody>
          <a:bodyPr>
            <a:normAutofit/>
          </a:bodyPr>
          <a:lstStyle/>
          <a:p>
            <a:pPr marL="285750" indent="-285750">
              <a:buFont typeface="Wingdings" pitchFamily="2" charset="2"/>
              <a:buChar char="v"/>
            </a:pPr>
            <a:r>
              <a:rPr lang="en-US" sz="1700" dirty="0">
                <a:latin typeface="Helvetica Neue" panose="02000503000000020004" pitchFamily="2" charset="0"/>
                <a:ea typeface="Helvetica Neue" panose="02000503000000020004" pitchFamily="2" charset="0"/>
                <a:cs typeface="Helvetica Neue" panose="02000503000000020004" pitchFamily="2" charset="0"/>
              </a:rPr>
              <a:t>The 10-year trend of hospitalization and LOS: spinal conditions and treatment: 2005-2014</a:t>
            </a:r>
          </a:p>
        </p:txBody>
      </p:sp>
      <p:sp>
        <p:nvSpPr>
          <p:cNvPr id="8" name="TextBox 7">
            <a:extLst>
              <a:ext uri="{FF2B5EF4-FFF2-40B4-BE49-F238E27FC236}">
                <a16:creationId xmlns:a16="http://schemas.microsoft.com/office/drawing/2014/main" id="{33C7EC9F-206F-2243-B7BC-A8897310B870}"/>
              </a:ext>
            </a:extLst>
          </p:cNvPr>
          <p:cNvSpPr txBox="1"/>
          <p:nvPr/>
        </p:nvSpPr>
        <p:spPr>
          <a:xfrm>
            <a:off x="5854608" y="429349"/>
            <a:ext cx="6337392" cy="877163"/>
          </a:xfrm>
          <a:prstGeom prst="rect">
            <a:avLst/>
          </a:prstGeom>
          <a:noFill/>
        </p:spPr>
        <p:txBody>
          <a:bodyPr wrap="square" rtlCol="0">
            <a:spAutoFit/>
          </a:bodyPr>
          <a:lstStyle/>
          <a:p>
            <a:pPr marL="285750" indent="-285750">
              <a:buFont typeface="Wingdings" pitchFamily="2" charset="2"/>
              <a:buChar char="v"/>
            </a:pPr>
            <a:r>
              <a:rPr lang="en-US" sz="1700" dirty="0">
                <a:latin typeface="Helvetica Neue" panose="02000503000000020004" pitchFamily="2" charset="0"/>
                <a:ea typeface="Helvetica Neue" panose="02000503000000020004" pitchFamily="2" charset="0"/>
                <a:cs typeface="Helvetica Neue" panose="02000503000000020004" pitchFamily="2" charset="0"/>
              </a:rPr>
              <a:t>The 10-year Tends of Opioid, Cannabis, and Substance abuse, dependence or poisoning among patients with spinal conditions and treatment: 2005-2014</a:t>
            </a:r>
          </a:p>
        </p:txBody>
      </p:sp>
      <p:sp>
        <p:nvSpPr>
          <p:cNvPr id="9" name="TextBox 8">
            <a:extLst>
              <a:ext uri="{FF2B5EF4-FFF2-40B4-BE49-F238E27FC236}">
                <a16:creationId xmlns:a16="http://schemas.microsoft.com/office/drawing/2014/main" id="{BF801522-A89C-594C-B44E-278730AD5932}"/>
              </a:ext>
            </a:extLst>
          </p:cNvPr>
          <p:cNvSpPr txBox="1"/>
          <p:nvPr/>
        </p:nvSpPr>
        <p:spPr>
          <a:xfrm>
            <a:off x="99152" y="5593704"/>
            <a:ext cx="11986351" cy="923330"/>
          </a:xfrm>
          <a:prstGeom prst="rect">
            <a:avLst/>
          </a:prstGeom>
          <a:noFill/>
        </p:spPr>
        <p:txBody>
          <a:bodyPr wrap="square" rtlCol="0">
            <a:spAutoFit/>
          </a:bodyPr>
          <a:lstStyle/>
          <a:p>
            <a:pPr marL="285750" indent="-285750">
              <a:buFont typeface="Wingdings" pitchFamily="2" charset="2"/>
              <a:buChar char="v"/>
            </a:pPr>
            <a:r>
              <a:rPr lang="en-US" dirty="0"/>
              <a:t>Opioid-use disorders were associated with mental illness (OR=2.203), cannabis-use disorders (OR=1.714), substance-use disorder (OR=5.382) , white race (OR&gt;1.1), higher income (OR&gt;1.01), younger age(OR&gt;1.1 ) and public insurances and uninsured.( OR= 1.668~1.965)</a:t>
            </a:r>
          </a:p>
        </p:txBody>
      </p:sp>
      <p:graphicFrame>
        <p:nvGraphicFramePr>
          <p:cNvPr id="10" name="차트 1">
            <a:extLst>
              <a:ext uri="{FF2B5EF4-FFF2-40B4-BE49-F238E27FC236}">
                <a16:creationId xmlns:a16="http://schemas.microsoft.com/office/drawing/2014/main" id="{26BBC2CE-F5A0-094C-9C28-CB6C7632E049}"/>
              </a:ext>
            </a:extLst>
          </p:cNvPr>
          <p:cNvGraphicFramePr/>
          <p:nvPr>
            <p:extLst>
              <p:ext uri="{D42A27DB-BD31-4B8C-83A1-F6EECF244321}">
                <p14:modId xmlns:p14="http://schemas.microsoft.com/office/powerpoint/2010/main" val="2652244985"/>
              </p:ext>
            </p:extLst>
          </p:nvPr>
        </p:nvGraphicFramePr>
        <p:xfrm>
          <a:off x="13803" y="1306512"/>
          <a:ext cx="5943600" cy="377634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차트 1">
            <a:extLst>
              <a:ext uri="{FF2B5EF4-FFF2-40B4-BE49-F238E27FC236}">
                <a16:creationId xmlns:a16="http://schemas.microsoft.com/office/drawing/2014/main" id="{E353D294-8C0F-994E-8EAA-62D85F03629F}"/>
              </a:ext>
            </a:extLst>
          </p:cNvPr>
          <p:cNvGraphicFramePr/>
          <p:nvPr>
            <p:extLst>
              <p:ext uri="{D42A27DB-BD31-4B8C-83A1-F6EECF244321}">
                <p14:modId xmlns:p14="http://schemas.microsoft.com/office/powerpoint/2010/main" val="1431569841"/>
              </p:ext>
            </p:extLst>
          </p:nvPr>
        </p:nvGraphicFramePr>
        <p:xfrm>
          <a:off x="5854608" y="1439976"/>
          <a:ext cx="5812155" cy="330771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512236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F14B1E-3067-094F-AD1A-88B8ECE808D5}"/>
              </a:ext>
            </a:extLst>
          </p:cNvPr>
          <p:cNvSpPr>
            <a:spLocks noGrp="1"/>
          </p:cNvSpPr>
          <p:nvPr>
            <p:ph type="title"/>
          </p:nvPr>
        </p:nvSpPr>
        <p:spPr/>
        <p:txBody>
          <a:bodyPr/>
          <a:lstStyle/>
          <a:p>
            <a:r>
              <a:rPr lang="en-US" dirty="0"/>
              <a:t>Key points</a:t>
            </a:r>
          </a:p>
        </p:txBody>
      </p:sp>
      <p:sp>
        <p:nvSpPr>
          <p:cNvPr id="3" name="Content Placeholder 2">
            <a:extLst>
              <a:ext uri="{FF2B5EF4-FFF2-40B4-BE49-F238E27FC236}">
                <a16:creationId xmlns:a16="http://schemas.microsoft.com/office/drawing/2014/main" id="{893887E9-F0B0-2D46-BEC6-8871D0B055F9}"/>
              </a:ext>
            </a:extLst>
          </p:cNvPr>
          <p:cNvSpPr>
            <a:spLocks noGrp="1"/>
          </p:cNvSpPr>
          <p:nvPr>
            <p:ph idx="1"/>
          </p:nvPr>
        </p:nvSpPr>
        <p:spPr/>
        <p:txBody>
          <a:bodyPr/>
          <a:lstStyle/>
          <a:p>
            <a:pPr>
              <a:buFont typeface="Wingdings" pitchFamily="2" charset="2"/>
              <a:buChar char="v"/>
            </a:pPr>
            <a:r>
              <a:rPr lang="en-US" dirty="0"/>
              <a:t>The hospitalizations with spinal conditions and treatment have increased  and recently decreased for past 10 years. The mean Length of hospital stay decreased sharply in the context of implementation of Value Based Purchasing.  </a:t>
            </a:r>
          </a:p>
          <a:p>
            <a:pPr marL="0" indent="0">
              <a:buNone/>
            </a:pPr>
            <a:endParaRPr lang="en-US" dirty="0"/>
          </a:p>
          <a:p>
            <a:pPr>
              <a:buFont typeface="Wingdings" pitchFamily="2" charset="2"/>
              <a:buChar char="v"/>
            </a:pPr>
            <a:r>
              <a:rPr lang="en-US" dirty="0"/>
              <a:t>Opioid-use disorders among hospitalized patients with spinal conditions and treatment have been increasing and associated with cannabis, or substance-use disorders, mental illness, younger age, White race, higher income, and public health or uninsured. </a:t>
            </a:r>
          </a:p>
        </p:txBody>
      </p:sp>
    </p:spTree>
    <p:extLst>
      <p:ext uri="{BB962C8B-B14F-4D97-AF65-F5344CB8AC3E}">
        <p14:creationId xmlns:p14="http://schemas.microsoft.com/office/powerpoint/2010/main" val="14509138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194</TotalTime>
  <Words>269</Words>
  <Application>Microsoft Macintosh PowerPoint</Application>
  <PresentationFormat>Widescreen</PresentationFormat>
  <Paragraphs>24</Paragraphs>
  <Slides>3</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vt:i4>
      </vt:variant>
    </vt:vector>
  </HeadingPairs>
  <TitlesOfParts>
    <vt:vector size="11" baseType="lpstr">
      <vt:lpstr>Malgun Gothic</vt:lpstr>
      <vt:lpstr>Arial</vt:lpstr>
      <vt:lpstr>Calibri</vt:lpstr>
      <vt:lpstr>Calibri Light</vt:lpstr>
      <vt:lpstr>Helvetica Neue</vt:lpstr>
      <vt:lpstr>Times New Roman</vt:lpstr>
      <vt:lpstr>Wingdings</vt:lpstr>
      <vt:lpstr>Office Theme</vt:lpstr>
      <vt:lpstr>U.S. trends of opioid-use disorders and associated factors among hospitalized patients with spinal conditions and treatment from 2005 to 2014 </vt:lpstr>
      <vt:lpstr>The 10-year trend of hospitalization and LOS: spinal conditions and treatment: 2005-2014</vt:lpstr>
      <vt:lpstr>Key points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U.S. opioid-related hospitalization trends and related factors in patients with spinal diseases during 2005-2014</dc:title>
  <dc:creator>황진욱[ 교수 / 의학과 ]</dc:creator>
  <cp:lastModifiedBy>황진욱[ 교수 / 의학과 ]</cp:lastModifiedBy>
  <cp:revision>7</cp:revision>
  <dcterms:created xsi:type="dcterms:W3CDTF">2019-03-15T00:11:43Z</dcterms:created>
  <dcterms:modified xsi:type="dcterms:W3CDTF">2019-05-07T19:39:30Z</dcterms:modified>
</cp:coreProperties>
</file>