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65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DEB3-A3C5-47E0-9E7E-66688CCAFB3C}" type="datetimeFigureOut">
              <a:rPr lang="en-CA" smtClean="0"/>
              <a:t>17/02/2019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7489-2091-4BCD-BE6F-9082D2D12E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80343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DEB3-A3C5-47E0-9E7E-66688CCAFB3C}" type="datetimeFigureOut">
              <a:rPr lang="en-CA" smtClean="0"/>
              <a:t>17/02/2019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7489-2091-4BCD-BE6F-9082D2D12E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69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DEB3-A3C5-47E0-9E7E-66688CCAFB3C}" type="datetimeFigureOut">
              <a:rPr lang="en-CA" smtClean="0"/>
              <a:t>17/02/2019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7489-2091-4BCD-BE6F-9082D2D12E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6842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DEB3-A3C5-47E0-9E7E-66688CCAFB3C}" type="datetimeFigureOut">
              <a:rPr lang="en-CA" smtClean="0"/>
              <a:t>17/02/2019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7489-2091-4BCD-BE6F-9082D2D12E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023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DEB3-A3C5-47E0-9E7E-66688CCAFB3C}" type="datetimeFigureOut">
              <a:rPr lang="en-CA" smtClean="0"/>
              <a:t>17/02/2019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7489-2091-4BCD-BE6F-9082D2D12E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0368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DEB3-A3C5-47E0-9E7E-66688CCAFB3C}" type="datetimeFigureOut">
              <a:rPr lang="en-CA" smtClean="0"/>
              <a:t>17/02/2019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7489-2091-4BCD-BE6F-9082D2D12E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8674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DEB3-A3C5-47E0-9E7E-66688CCAFB3C}" type="datetimeFigureOut">
              <a:rPr lang="en-CA" smtClean="0"/>
              <a:t>17/02/2019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7489-2091-4BCD-BE6F-9082D2D12E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03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DEB3-A3C5-47E0-9E7E-66688CCAFB3C}" type="datetimeFigureOut">
              <a:rPr lang="en-CA" smtClean="0"/>
              <a:t>17/02/2019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7489-2091-4BCD-BE6F-9082D2D12E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372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DEB3-A3C5-47E0-9E7E-66688CCAFB3C}" type="datetimeFigureOut">
              <a:rPr lang="en-CA" smtClean="0"/>
              <a:t>17/02/2019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7489-2091-4BCD-BE6F-9082D2D12E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2845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DEB3-A3C5-47E0-9E7E-66688CCAFB3C}" type="datetimeFigureOut">
              <a:rPr lang="en-CA" smtClean="0"/>
              <a:t>17/02/2019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7489-2091-4BCD-BE6F-9082D2D12E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290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DEB3-A3C5-47E0-9E7E-66688CCAFB3C}" type="datetimeFigureOut">
              <a:rPr lang="en-CA" smtClean="0"/>
              <a:t>17/02/2019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67489-2091-4BCD-BE6F-9082D2D12E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306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ADEB3-A3C5-47E0-9E7E-66688CCAFB3C}" type="datetimeFigureOut">
              <a:rPr lang="en-CA" smtClean="0"/>
              <a:t>17/02/2019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67489-2091-4BCD-BE6F-9082D2D12E2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3616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0" y="90100"/>
            <a:ext cx="18373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alt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Supplemental Figure</a:t>
            </a:r>
            <a:r>
              <a:rPr kumimoji="0" lang="en-CA" alt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4</a:t>
            </a:r>
            <a:endParaRPr kumimoji="0" lang="en-CA" altLang="en-US" sz="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41" t="15717" r="14056" b="33951"/>
          <a:stretch>
            <a:fillRect/>
          </a:stretch>
        </p:blipFill>
        <p:spPr bwMode="auto">
          <a:xfrm>
            <a:off x="935567" y="1268760"/>
            <a:ext cx="7305602" cy="3691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5"/>
          <p:cNvSpPr>
            <a:spLocks noChangeArrowheads="1"/>
          </p:cNvSpPr>
          <p:nvPr/>
        </p:nvSpPr>
        <p:spPr bwMode="auto">
          <a:xfrm>
            <a:off x="34117" y="6027003"/>
            <a:ext cx="91085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Supplemental Figure 4: Cell proportions for septic and non-septic patients in the EPSIS cohort. Estimated cell counts were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drived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 using the Houseman deconvolution method [47] while observed cell counts were obtained from patients on Day 1 of ICU admission. In both cases cell counts are not significantly different between septic and non-septic patients. CD8, CD8+ T cells; CD4, CD4+ T cells, NK, natural killer cells;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Bcell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, B cells; Mono, monocytes; Gran, granulocytes; </a:t>
            </a:r>
            <a:r>
              <a:rPr kumimoji="0" lang="en-US" alt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Neut</a:t>
            </a: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Mincho" pitchFamily="49" charset="-128"/>
                <a:cs typeface="Arial" pitchFamily="34" charset="0"/>
              </a:rPr>
              <a:t>, neutrophils; Lymph, lymphocytes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29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3645</TotalTime>
  <Words>102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</dc:creator>
  <cp:lastModifiedBy>Claudia</cp:lastModifiedBy>
  <cp:revision>54</cp:revision>
  <dcterms:created xsi:type="dcterms:W3CDTF">2019-01-27T16:55:57Z</dcterms:created>
  <dcterms:modified xsi:type="dcterms:W3CDTF">2019-02-18T03:01:19Z</dcterms:modified>
</cp:coreProperties>
</file>