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C1B"/>
    <a:srgbClr val="6BBEFD"/>
    <a:srgbClr val="1848A8"/>
    <a:srgbClr val="0064BF"/>
    <a:srgbClr val="28A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0" autoAdjust="0"/>
    <p:restoredTop sz="90114" autoAdjust="0"/>
  </p:normalViewPr>
  <p:slideViewPr>
    <p:cSldViewPr snapToGrid="0" snapToObjects="1">
      <p:cViewPr>
        <p:scale>
          <a:sx n="70" d="100"/>
          <a:sy n="70" d="100"/>
        </p:scale>
        <p:origin x="119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1BC4-1899-4A12-82FE-E205F6E57443}" type="datetimeFigureOut">
              <a:rPr lang="en-AU" smtClean="0"/>
              <a:t>11/08/2023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4D1B-B8B4-42BE-8E27-936304CB9A17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5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E4D1B-B8B4-42BE-8E27-936304CB9A1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13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7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3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5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3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1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8CEC-66B5-8A49-AC42-B38002A774F0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2569-C1B9-504E-8638-08FA724BAC9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-13059" y="-33779"/>
            <a:ext cx="12216999" cy="10890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938" y="27702"/>
            <a:ext cx="11937003" cy="91439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regional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preoperatively inserted parasternal catheters on postoperative delirium after cardiac surgery: the ORACAT study</a:t>
            </a: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29085" y="5840183"/>
            <a:ext cx="5797891" cy="514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Elhadjene et al.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 J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Anaesthesiol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August 2023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129084" y="6484776"/>
            <a:ext cx="11935417" cy="3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@EJA_Journal </a:t>
            </a:r>
            <a:r>
              <a:rPr lang="en-US" sz="8000" b="1" dirty="0"/>
              <a:t>		</a:t>
            </a:r>
            <a:r>
              <a:rPr lang="en-US" sz="4800" dirty="0"/>
              <a:t>Copyright © 2021  </a:t>
            </a:r>
            <a:r>
              <a:rPr lang="en-GB" sz="4800" dirty="0"/>
              <a:t>Copyright © European Society of Anaesthesiology and Intensive Care. Unauthorized reproduction of this abstract is prohibited.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4D9E67-4D7F-7648-B8D3-C46D40ED11AD}"/>
              </a:ext>
            </a:extLst>
          </p:cNvPr>
          <p:cNvSpPr/>
          <p:nvPr/>
        </p:nvSpPr>
        <p:spPr>
          <a:xfrm rot="10800000" flipV="1">
            <a:off x="-13059" y="4960168"/>
            <a:ext cx="12216999" cy="6142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After cardiac surgery involving sternotomy, regional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anaesthesia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via parasternal catheters inserted pre-sternotomy reduced POD incidence without major adverse events.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CCB9D5-E403-4C8B-ACB6-6F0407A8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981" y="5638151"/>
            <a:ext cx="4983521" cy="952732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56909FBC-CF17-6E87-4E6E-7016EB822B79}"/>
              </a:ext>
            </a:extLst>
          </p:cNvPr>
          <p:cNvGrpSpPr/>
          <p:nvPr/>
        </p:nvGrpSpPr>
        <p:grpSpPr>
          <a:xfrm>
            <a:off x="1286243" y="1126619"/>
            <a:ext cx="4105004" cy="3675238"/>
            <a:chOff x="459488" y="1574289"/>
            <a:chExt cx="4105004" cy="3675238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3A7A76C-558E-BA33-B369-56B623E37527}"/>
                </a:ext>
              </a:extLst>
            </p:cNvPr>
            <p:cNvSpPr txBox="1"/>
            <p:nvPr/>
          </p:nvSpPr>
          <p:spPr>
            <a:xfrm>
              <a:off x="990142" y="1574289"/>
              <a:ext cx="2470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Helvetica Neue" charset="0"/>
                  <a:cs typeface="Times New Roman" panose="02020603050405020304" pitchFamily="18" charset="0"/>
                </a:rPr>
                <a:t>Study population</a:t>
              </a:r>
              <a:endPara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4">
              <a:extLst>
                <a:ext uri="{FF2B5EF4-FFF2-40B4-BE49-F238E27FC236}">
                  <a16:creationId xmlns:a16="http://schemas.microsoft.com/office/drawing/2014/main" id="{DB27CCCA-B058-888C-1F77-B4B4D6BE22E2}"/>
                </a:ext>
              </a:extLst>
            </p:cNvPr>
            <p:cNvSpPr txBox="1"/>
            <p:nvPr/>
          </p:nvSpPr>
          <p:spPr>
            <a:xfrm>
              <a:off x="662031" y="2065329"/>
              <a:ext cx="29261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prstClr val="black"/>
                  </a:solidFill>
                  <a:latin typeface="Times New Roman" panose="02020603050405020304" pitchFamily="18" charset="0"/>
                  <a:ea typeface="Helvetica Neue" charset="0"/>
                  <a:cs typeface="Times New Roman" panose="02020603050405020304" pitchFamily="18" charset="0"/>
                </a:rPr>
                <a:t>Adults ≥ 18 years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Times New Roman" panose="02020603050405020304" pitchFamily="18" charset="0"/>
                  <a:ea typeface="MS Mincho" panose="02020609040205080304" pitchFamily="49" charset="-128"/>
                </a:rPr>
                <a:t>C</a:t>
              </a:r>
              <a:r>
                <a:rPr lang="en-US" sz="140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ardiac surgery involving sternotomy and cardiopulmonary bypass</a:t>
              </a:r>
              <a:endParaRPr lang="en-US" sz="14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6F5327EE-3BEE-3927-540F-77133D13A043}"/>
                </a:ext>
              </a:extLst>
            </p:cNvPr>
            <p:cNvSpPr txBox="1"/>
            <p:nvPr/>
          </p:nvSpPr>
          <p:spPr>
            <a:xfrm>
              <a:off x="1869924" y="3177551"/>
              <a:ext cx="832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N = 100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1D814F30-880B-AD6B-70A2-B99A72E3D949}"/>
                </a:ext>
              </a:extLst>
            </p:cNvPr>
            <p:cNvSpPr txBox="1"/>
            <p:nvPr/>
          </p:nvSpPr>
          <p:spPr>
            <a:xfrm>
              <a:off x="843237" y="4941750"/>
              <a:ext cx="832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N = 54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7">
              <a:extLst>
                <a:ext uri="{FF2B5EF4-FFF2-40B4-BE49-F238E27FC236}">
                  <a16:creationId xmlns:a16="http://schemas.microsoft.com/office/drawing/2014/main" id="{F8D52886-BA55-D30D-B902-D847D909A004}"/>
                </a:ext>
              </a:extLst>
            </p:cNvPr>
            <p:cNvSpPr txBox="1"/>
            <p:nvPr/>
          </p:nvSpPr>
          <p:spPr>
            <a:xfrm>
              <a:off x="3044522" y="4941750"/>
              <a:ext cx="832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N = 46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6D12DAD3-92B3-BF78-9B5B-B3AECA38C261}"/>
                </a:ext>
              </a:extLst>
            </p:cNvPr>
            <p:cNvSpPr txBox="1"/>
            <p:nvPr/>
          </p:nvSpPr>
          <p:spPr>
            <a:xfrm>
              <a:off x="459488" y="3902299"/>
              <a:ext cx="14104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Catheter group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9E47D2F7-D438-CA99-6FEB-F4BF1460EF3D}"/>
                </a:ext>
              </a:extLst>
            </p:cNvPr>
            <p:cNvSpPr txBox="1"/>
            <p:nvPr/>
          </p:nvSpPr>
          <p:spPr>
            <a:xfrm>
              <a:off x="2391077" y="3899450"/>
              <a:ext cx="21734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Opioid </a:t>
              </a:r>
              <a:r>
                <a:rPr lang="en-US" sz="1400" b="1" dirty="0" err="1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Anaesthesia</a:t>
              </a:r>
              <a:r>
                <a:rPr lang="en-US" sz="1400" b="1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 group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2" name="Image 21" descr="Une image contenant croquis, cercle, dessin, conception&#10;&#10;Description générée automatiquement">
              <a:extLst>
                <a:ext uri="{FF2B5EF4-FFF2-40B4-BE49-F238E27FC236}">
                  <a16:creationId xmlns:a16="http://schemas.microsoft.com/office/drawing/2014/main" id="{6F5C2B8F-1E60-6179-49D8-8E5765DE9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729" y="4240805"/>
              <a:ext cx="726924" cy="726924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2DB8A775-F476-7E8A-9FA6-CD81084F7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90979" y="4207227"/>
              <a:ext cx="702143" cy="774016"/>
            </a:xfrm>
            <a:prstGeom prst="rect">
              <a:avLst/>
            </a:prstGeom>
          </p:spPr>
        </p:pic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04B04CB4-EBCA-384E-15F4-F550ADFE5570}"/>
                </a:ext>
              </a:extLst>
            </p:cNvPr>
            <p:cNvCxnSpPr/>
            <p:nvPr/>
          </p:nvCxnSpPr>
          <p:spPr>
            <a:xfrm flipH="1">
              <a:off x="1108364" y="3483951"/>
              <a:ext cx="895927" cy="415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779A824B-6C5C-7334-043D-ABD188FDB0DB}"/>
                </a:ext>
              </a:extLst>
            </p:cNvPr>
            <p:cNvCxnSpPr>
              <a:cxnSpLocks/>
            </p:cNvCxnSpPr>
            <p:nvPr/>
          </p:nvCxnSpPr>
          <p:spPr>
            <a:xfrm>
              <a:off x="2525444" y="3485478"/>
              <a:ext cx="1006325" cy="4087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559EE29-41AB-BB84-5EB5-25261BA28A4F}"/>
              </a:ext>
            </a:extLst>
          </p:cNvPr>
          <p:cNvGrpSpPr/>
          <p:nvPr/>
        </p:nvGrpSpPr>
        <p:grpSpPr>
          <a:xfrm>
            <a:off x="6253144" y="1088645"/>
            <a:ext cx="4658356" cy="3807813"/>
            <a:chOff x="4587486" y="1489304"/>
            <a:chExt cx="4556514" cy="3838099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B003786C-654C-5C57-5CE5-6D25FC57B280}"/>
                </a:ext>
              </a:extLst>
            </p:cNvPr>
            <p:cNvGrpSpPr/>
            <p:nvPr/>
          </p:nvGrpSpPr>
          <p:grpSpPr>
            <a:xfrm>
              <a:off x="4920359" y="2195738"/>
              <a:ext cx="3964716" cy="3131665"/>
              <a:chOff x="3153122" y="882459"/>
              <a:chExt cx="3703403" cy="3369993"/>
            </a:xfrm>
          </p:grpSpPr>
          <p:pic>
            <p:nvPicPr>
              <p:cNvPr id="30" name="Image 29" descr="Une image contenant texte, capture d’écran, diagramme, Tracé&#10;&#10;Description générée automatiquement">
                <a:extLst>
                  <a:ext uri="{FF2B5EF4-FFF2-40B4-BE49-F238E27FC236}">
                    <a16:creationId xmlns:a16="http://schemas.microsoft.com/office/drawing/2014/main" id="{2DC621B2-F849-E011-9F0E-396BE615A9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53122" y="882459"/>
                <a:ext cx="3703403" cy="3369993"/>
              </a:xfrm>
              <a:prstGeom prst="rect">
                <a:avLst/>
              </a:prstGeom>
            </p:spPr>
          </p:pic>
          <p:sp>
            <p:nvSpPr>
              <p:cNvPr id="31" name="Zone de texte 2">
                <a:extLst>
                  <a:ext uri="{FF2B5EF4-FFF2-40B4-BE49-F238E27FC236}">
                    <a16:creationId xmlns:a16="http://schemas.microsoft.com/office/drawing/2014/main" id="{D9019C3B-305B-A5B6-5B02-8431BA30E8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5534" y="1595027"/>
                <a:ext cx="327660" cy="281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r>
                  <a:rPr lang="fr-FR" sz="1200">
                    <a:effectLst/>
                    <a:latin typeface="Cambria" panose="020405030504060302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*</a:t>
                </a:r>
              </a:p>
            </p:txBody>
          </p: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E1ACD810-D9E8-341D-853C-4C4A9D207F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24232" y="1821180"/>
                <a:ext cx="15069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17">
              <a:extLst>
                <a:ext uri="{FF2B5EF4-FFF2-40B4-BE49-F238E27FC236}">
                  <a16:creationId xmlns:a16="http://schemas.microsoft.com/office/drawing/2014/main" id="{D55FD682-0744-9C38-ABDB-05B09D84DF43}"/>
                </a:ext>
              </a:extLst>
            </p:cNvPr>
            <p:cNvSpPr txBox="1"/>
            <p:nvPr/>
          </p:nvSpPr>
          <p:spPr>
            <a:xfrm>
              <a:off x="4587486" y="1489304"/>
              <a:ext cx="45565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Postoperative</a:t>
              </a:r>
              <a:r>
                <a:rPr lang="fr-FR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</a:rPr>
                <a:t> delirium (POD) incidence (%) </a:t>
              </a:r>
              <a:endParaRPr lang="en-US" dirty="0">
                <a:latin typeface="Times New Roman" panose="02020603050405020304" pitchFamily="18" charset="0"/>
                <a:ea typeface="Helvetica Neue Light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Times New Roman" panose="02020603050405020304" pitchFamily="18" charset="0"/>
                  <a:ea typeface="Helvetica Neue Light" charset="0"/>
                  <a:cs typeface="Times New Roman" panose="02020603050405020304" pitchFamily="18" charset="0"/>
                </a:rPr>
                <a:t>* P-value = 0,005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82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117</Words>
  <Application>Microsoft Office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Helvetica</vt:lpstr>
      <vt:lpstr>Helvetica Neue</vt:lpstr>
      <vt:lpstr>Times New Roman</vt:lpstr>
      <vt:lpstr>Office Theme</vt:lpstr>
      <vt:lpstr>Effect of regional anaesthesia via preoperatively inserted parasternal catheters on postoperative delirium after cardiac surgery: the ORACAT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</dc:title>
  <dc:creator>Jennifer Li</dc:creator>
  <cp:lastModifiedBy>Nory Elhadjene</cp:lastModifiedBy>
  <cp:revision>114</cp:revision>
  <dcterms:created xsi:type="dcterms:W3CDTF">2021-04-28T04:07:31Z</dcterms:created>
  <dcterms:modified xsi:type="dcterms:W3CDTF">2023-08-11T12:09:20Z</dcterms:modified>
</cp:coreProperties>
</file>