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C047A-2E56-4889-B0DD-34FE47B36DA1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806EC-9C3C-4879-9E09-82DDB53E7BC3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806EC-9C3C-4879-9E09-82DDB53E7BC3}" type="slidenum">
              <a:rPr lang="es-ES_tradnl" smtClean="0"/>
              <a:t>1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47397-3DEA-490C-BA08-35665862B08E}" type="datetimeFigureOut">
              <a:rPr lang="es-ES_tradnl" smtClean="0"/>
              <a:t>14/05/2011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44908-1902-478C-8084-784844C39FD7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979712" y="2060848"/>
            <a:ext cx="26050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MITOCHONDRIAL DNA CONTENT</a:t>
            </a:r>
          </a:p>
        </p:txBody>
      </p:sp>
      <p:sp>
        <p:nvSpPr>
          <p:cNvPr id="5" name="73 CuadroTexto"/>
          <p:cNvSpPr txBox="1">
            <a:spLocks noChangeArrowheads="1"/>
          </p:cNvSpPr>
          <p:nvPr/>
        </p:nvSpPr>
        <p:spPr bwMode="auto">
          <a:xfrm>
            <a:off x="2987774" y="4778524"/>
            <a:ext cx="2411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200"/>
              <a:t>** p&lt;0.05 with respect to controls</a:t>
            </a:r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2335312" y="2484586"/>
          <a:ext cx="3632200" cy="2341563"/>
        </p:xfrm>
        <a:graphic>
          <a:graphicData uri="http://schemas.openxmlformats.org/presentationml/2006/ole">
            <p:oleObj spid="_x0000_s1026" name="Prism Project" r:id="rId4" imgW="3631680" imgH="2342160" progId="Prism4.Document">
              <p:embed/>
            </p:oleObj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 rot="16200000">
            <a:off x="1120874" y="3400574"/>
            <a:ext cx="2297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mtDNA /nDNA (ND2/18SrRNA)</a:t>
            </a: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1979712" y="1844824"/>
            <a:ext cx="2831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err="1" smtClean="0"/>
              <a:t>Supplemental</a:t>
            </a:r>
            <a:r>
              <a:rPr lang="es-ES" sz="1600" b="1" dirty="0" smtClean="0"/>
              <a:t> Digital Content 3</a:t>
            </a:r>
            <a:endParaRPr lang="es-ES" sz="1600" b="1" dirty="0"/>
          </a:p>
        </p:txBody>
      </p:sp>
      <p:sp>
        <p:nvSpPr>
          <p:cNvPr id="9" name="62 CuadroTexto"/>
          <p:cNvSpPr txBox="1">
            <a:spLocks noChangeArrowheads="1"/>
          </p:cNvSpPr>
          <p:nvPr/>
        </p:nvSpPr>
        <p:spPr bwMode="auto">
          <a:xfrm>
            <a:off x="4567337" y="3721249"/>
            <a:ext cx="292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200"/>
              <a:t>*</a:t>
            </a:r>
          </a:p>
        </p:txBody>
      </p:sp>
      <p:sp>
        <p:nvSpPr>
          <p:cNvPr id="10" name="63 CuadroTexto"/>
          <p:cNvSpPr txBox="1">
            <a:spLocks noChangeArrowheads="1"/>
          </p:cNvSpPr>
          <p:nvPr/>
        </p:nvSpPr>
        <p:spPr bwMode="auto">
          <a:xfrm>
            <a:off x="5089624" y="3556149"/>
            <a:ext cx="4000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200"/>
              <a:t>**</a:t>
            </a:r>
          </a:p>
        </p:txBody>
      </p:sp>
      <p:sp>
        <p:nvSpPr>
          <p:cNvPr id="11" name="72 CuadroTexto"/>
          <p:cNvSpPr txBox="1">
            <a:spLocks noChangeArrowheads="1"/>
          </p:cNvSpPr>
          <p:nvPr/>
        </p:nvSpPr>
        <p:spPr bwMode="auto">
          <a:xfrm>
            <a:off x="2987774" y="4573736"/>
            <a:ext cx="2398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200"/>
              <a:t>*p=&lt;0.01 with respect to controls</a:t>
            </a:r>
          </a:p>
        </p:txBody>
      </p:sp>
      <p:grpSp>
        <p:nvGrpSpPr>
          <p:cNvPr id="12" name="Group 192"/>
          <p:cNvGrpSpPr>
            <a:grpSpLocks/>
          </p:cNvGrpSpPr>
          <p:nvPr/>
        </p:nvGrpSpPr>
        <p:grpSpPr bwMode="auto">
          <a:xfrm>
            <a:off x="3111054" y="2549078"/>
            <a:ext cx="1604962" cy="1023938"/>
            <a:chOff x="803" y="472"/>
            <a:chExt cx="1011" cy="645"/>
          </a:xfrm>
        </p:grpSpPr>
        <p:sp>
          <p:nvSpPr>
            <p:cNvPr id="13" name="Rectangle 168"/>
            <p:cNvSpPr>
              <a:spLocks noChangeArrowheads="1"/>
            </p:cNvSpPr>
            <p:nvPr/>
          </p:nvSpPr>
          <p:spPr bwMode="auto">
            <a:xfrm>
              <a:off x="995" y="472"/>
              <a:ext cx="81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</a:rPr>
                <a:t>Uninfected controls</a:t>
              </a:r>
              <a:endParaRPr lang="es-ES"/>
            </a:p>
          </p:txBody>
        </p:sp>
        <p:sp>
          <p:nvSpPr>
            <p:cNvPr id="14" name="Rectangle 169"/>
            <p:cNvSpPr>
              <a:spLocks noChangeArrowheads="1"/>
            </p:cNvSpPr>
            <p:nvPr/>
          </p:nvSpPr>
          <p:spPr bwMode="auto">
            <a:xfrm>
              <a:off x="803" y="495"/>
              <a:ext cx="169" cy="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" name="Rectangle 171"/>
            <p:cNvSpPr>
              <a:spLocks noChangeArrowheads="1"/>
            </p:cNvSpPr>
            <p:nvPr/>
          </p:nvSpPr>
          <p:spPr bwMode="auto">
            <a:xfrm>
              <a:off x="995" y="604"/>
              <a:ext cx="5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</a:rPr>
                <a:t>BFA-HAART-</a:t>
              </a:r>
              <a:endParaRPr lang="es-ES"/>
            </a:p>
          </p:txBody>
        </p:sp>
        <p:sp>
          <p:nvSpPr>
            <p:cNvPr id="16" name="Rectangle 173"/>
            <p:cNvSpPr>
              <a:spLocks noChangeArrowheads="1"/>
            </p:cNvSpPr>
            <p:nvPr/>
          </p:nvSpPr>
          <p:spPr bwMode="auto">
            <a:xfrm>
              <a:off x="806" y="630"/>
              <a:ext cx="163" cy="57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" name="Rectangle 174"/>
            <p:cNvSpPr>
              <a:spLocks noChangeArrowheads="1"/>
            </p:cNvSpPr>
            <p:nvPr/>
          </p:nvSpPr>
          <p:spPr bwMode="auto">
            <a:xfrm>
              <a:off x="995" y="737"/>
              <a:ext cx="60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</a:rPr>
                <a:t>BFA-HAART+</a:t>
              </a:r>
              <a:endParaRPr lang="es-ES"/>
            </a:p>
          </p:txBody>
        </p:sp>
        <p:sp>
          <p:nvSpPr>
            <p:cNvPr id="18" name="Rectangle 176"/>
            <p:cNvSpPr>
              <a:spLocks noChangeArrowheads="1"/>
            </p:cNvSpPr>
            <p:nvPr/>
          </p:nvSpPr>
          <p:spPr bwMode="auto">
            <a:xfrm>
              <a:off x="806" y="763"/>
              <a:ext cx="163" cy="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9" name="Rectangle 177"/>
            <p:cNvSpPr>
              <a:spLocks noChangeArrowheads="1"/>
            </p:cNvSpPr>
            <p:nvPr/>
          </p:nvSpPr>
          <p:spPr bwMode="auto">
            <a:xfrm>
              <a:off x="995" y="869"/>
              <a:ext cx="62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</a:rPr>
                <a:t>BFA+ HAART-</a:t>
              </a:r>
              <a:endParaRPr lang="es-ES"/>
            </a:p>
          </p:txBody>
        </p:sp>
        <p:sp>
          <p:nvSpPr>
            <p:cNvPr id="20" name="Rectangle 179"/>
            <p:cNvSpPr>
              <a:spLocks noChangeArrowheads="1"/>
            </p:cNvSpPr>
            <p:nvPr/>
          </p:nvSpPr>
          <p:spPr bwMode="auto">
            <a:xfrm>
              <a:off x="806" y="895"/>
              <a:ext cx="163" cy="57"/>
            </a:xfrm>
            <a:prstGeom prst="rect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1" name="Rectangle 180"/>
            <p:cNvSpPr>
              <a:spLocks noChangeArrowheads="1"/>
            </p:cNvSpPr>
            <p:nvPr/>
          </p:nvSpPr>
          <p:spPr bwMode="auto">
            <a:xfrm>
              <a:off x="995" y="1002"/>
              <a:ext cx="65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>
                  <a:solidFill>
                    <a:srgbClr val="000000"/>
                  </a:solidFill>
                </a:rPr>
                <a:t>BFA+ HAART+</a:t>
              </a:r>
              <a:endParaRPr lang="es-ES"/>
            </a:p>
          </p:txBody>
        </p:sp>
        <p:sp>
          <p:nvSpPr>
            <p:cNvPr id="22" name="Rectangle 182"/>
            <p:cNvSpPr>
              <a:spLocks noChangeArrowheads="1"/>
            </p:cNvSpPr>
            <p:nvPr/>
          </p:nvSpPr>
          <p:spPr bwMode="auto">
            <a:xfrm>
              <a:off x="806" y="1028"/>
              <a:ext cx="163" cy="57"/>
            </a:xfrm>
            <a:prstGeom prst="rect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GraphPad Prism 4 Project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CONS</dc:creator>
  <cp:lastModifiedBy>CONS</cp:lastModifiedBy>
  <cp:revision>1</cp:revision>
  <dcterms:created xsi:type="dcterms:W3CDTF">2011-05-14T19:30:08Z</dcterms:created>
  <dcterms:modified xsi:type="dcterms:W3CDTF">2011-05-14T19:31:34Z</dcterms:modified>
</cp:coreProperties>
</file>