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8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59" autoAdjust="0"/>
    <p:restoredTop sz="91766" autoAdjust="0"/>
  </p:normalViewPr>
  <p:slideViewPr>
    <p:cSldViewPr snapToGrid="0" snapToObjects="1">
      <p:cViewPr varScale="1">
        <p:scale>
          <a:sx n="72" d="100"/>
          <a:sy n="72" d="100"/>
        </p:scale>
        <p:origin x="3480" y="208"/>
      </p:cViewPr>
      <p:guideLst>
        <p:guide orient="horz" pos="3168"/>
        <p:guide pos="2448"/>
      </p:guideLst>
    </p:cSldViewPr>
  </p:slideViewPr>
  <p:notesTextViewPr>
    <p:cViewPr>
      <p:scale>
        <a:sx n="95" d="100"/>
        <a:sy n="95"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F6DAA-0A79-D240-8890-7CC896ACABFA}" type="datetimeFigureOut">
              <a:rPr lang="en-US" smtClean="0"/>
              <a:t>7/10/20</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A5032-5F76-6B4F-9880-3DEB26552D0F}" type="slidenum">
              <a:rPr lang="en-US" smtClean="0"/>
              <a:t>‹#›</a:t>
            </a:fld>
            <a:endParaRPr lang="en-US"/>
          </a:p>
        </p:txBody>
      </p:sp>
    </p:spTree>
    <p:extLst>
      <p:ext uri="{BB962C8B-B14F-4D97-AF65-F5344CB8AC3E}">
        <p14:creationId xmlns:p14="http://schemas.microsoft.com/office/powerpoint/2010/main" val="60977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 Supplemental Digital Content</a:t>
            </a:r>
          </a:p>
        </p:txBody>
      </p:sp>
      <p:sp>
        <p:nvSpPr>
          <p:cNvPr id="4" name="Slide Number Placeholder 3"/>
          <p:cNvSpPr>
            <a:spLocks noGrp="1"/>
          </p:cNvSpPr>
          <p:nvPr>
            <p:ph type="sldNum" sz="quarter" idx="5"/>
          </p:nvPr>
        </p:nvSpPr>
        <p:spPr/>
        <p:txBody>
          <a:bodyPr/>
          <a:lstStyle/>
          <a:p>
            <a:fld id="{F93A5032-5F76-6B4F-9880-3DEB26552D0F}" type="slidenum">
              <a:rPr lang="en-US" smtClean="0"/>
              <a:t>1</a:t>
            </a:fld>
            <a:endParaRPr lang="en-US"/>
          </a:p>
        </p:txBody>
      </p:sp>
    </p:spTree>
    <p:extLst>
      <p:ext uri="{BB962C8B-B14F-4D97-AF65-F5344CB8AC3E}">
        <p14:creationId xmlns:p14="http://schemas.microsoft.com/office/powerpoint/2010/main" val="164523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9A428B-768B-A74C-B569-89C772585371}" type="datetimeFigureOut">
              <a:rPr lang="en-US" smtClean="0"/>
              <a:t>7/10/20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6E837-1BE7-A441-A03C-BF558453AAD3}" type="slidenum">
              <a:rPr lang="en-US" smtClean="0"/>
              <a:t>‹#›</a:t>
            </a:fld>
            <a:endParaRPr lang="en-US"/>
          </a:p>
        </p:txBody>
      </p:sp>
    </p:spTree>
    <p:extLst>
      <p:ext uri="{BB962C8B-B14F-4D97-AF65-F5344CB8AC3E}">
        <p14:creationId xmlns:p14="http://schemas.microsoft.com/office/powerpoint/2010/main" val="333358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9A428B-768B-A74C-B569-89C772585371}" type="datetimeFigureOut">
              <a:rPr lang="en-US" smtClean="0"/>
              <a:t>7/10/20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6E837-1BE7-A441-A03C-BF558453AAD3}" type="slidenum">
              <a:rPr lang="en-US" smtClean="0"/>
              <a:t>‹#›</a:t>
            </a:fld>
            <a:endParaRPr lang="en-US"/>
          </a:p>
        </p:txBody>
      </p:sp>
    </p:spTree>
    <p:extLst>
      <p:ext uri="{BB962C8B-B14F-4D97-AF65-F5344CB8AC3E}">
        <p14:creationId xmlns:p14="http://schemas.microsoft.com/office/powerpoint/2010/main" val="20415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9A428B-768B-A74C-B569-89C772585371}" type="datetimeFigureOut">
              <a:rPr lang="en-US" smtClean="0"/>
              <a:t>7/10/20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6E837-1BE7-A441-A03C-BF558453AAD3}" type="slidenum">
              <a:rPr lang="en-US" smtClean="0"/>
              <a:t>‹#›</a:t>
            </a:fld>
            <a:endParaRPr lang="en-US"/>
          </a:p>
        </p:txBody>
      </p:sp>
    </p:spTree>
    <p:extLst>
      <p:ext uri="{BB962C8B-B14F-4D97-AF65-F5344CB8AC3E}">
        <p14:creationId xmlns:p14="http://schemas.microsoft.com/office/powerpoint/2010/main" val="265168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9A428B-768B-A74C-B569-89C772585371}" type="datetimeFigureOut">
              <a:rPr lang="en-US" smtClean="0"/>
              <a:t>7/10/20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6E837-1BE7-A441-A03C-BF558453AAD3}" type="slidenum">
              <a:rPr lang="en-US" smtClean="0"/>
              <a:t>‹#›</a:t>
            </a:fld>
            <a:endParaRPr lang="en-US"/>
          </a:p>
        </p:txBody>
      </p:sp>
    </p:spTree>
    <p:extLst>
      <p:ext uri="{BB962C8B-B14F-4D97-AF65-F5344CB8AC3E}">
        <p14:creationId xmlns:p14="http://schemas.microsoft.com/office/powerpoint/2010/main" val="100126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9A428B-768B-A74C-B569-89C772585371}" type="datetimeFigureOut">
              <a:rPr lang="en-US" smtClean="0"/>
              <a:t>7/10/20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6E837-1BE7-A441-A03C-BF558453AAD3}" type="slidenum">
              <a:rPr lang="en-US" smtClean="0"/>
              <a:t>‹#›</a:t>
            </a:fld>
            <a:endParaRPr lang="en-US"/>
          </a:p>
        </p:txBody>
      </p:sp>
    </p:spTree>
    <p:extLst>
      <p:ext uri="{BB962C8B-B14F-4D97-AF65-F5344CB8AC3E}">
        <p14:creationId xmlns:p14="http://schemas.microsoft.com/office/powerpoint/2010/main" val="422457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9A428B-768B-A74C-B569-89C772585371}" type="datetimeFigureOut">
              <a:rPr lang="en-US" smtClean="0"/>
              <a:t>7/10/20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6E837-1BE7-A441-A03C-BF558453AAD3}" type="slidenum">
              <a:rPr lang="en-US" smtClean="0"/>
              <a:t>‹#›</a:t>
            </a:fld>
            <a:endParaRPr lang="en-US"/>
          </a:p>
        </p:txBody>
      </p:sp>
    </p:spTree>
    <p:extLst>
      <p:ext uri="{BB962C8B-B14F-4D97-AF65-F5344CB8AC3E}">
        <p14:creationId xmlns:p14="http://schemas.microsoft.com/office/powerpoint/2010/main" val="278672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9A428B-768B-A74C-B569-89C772585371}" type="datetimeFigureOut">
              <a:rPr lang="en-US" smtClean="0"/>
              <a:t>7/10/20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76E837-1BE7-A441-A03C-BF558453AAD3}" type="slidenum">
              <a:rPr lang="en-US" smtClean="0"/>
              <a:t>‹#›</a:t>
            </a:fld>
            <a:endParaRPr lang="en-US"/>
          </a:p>
        </p:txBody>
      </p:sp>
    </p:spTree>
    <p:extLst>
      <p:ext uri="{BB962C8B-B14F-4D97-AF65-F5344CB8AC3E}">
        <p14:creationId xmlns:p14="http://schemas.microsoft.com/office/powerpoint/2010/main" val="362242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9A428B-768B-A74C-B569-89C772585371}" type="datetimeFigureOut">
              <a:rPr lang="en-US" smtClean="0"/>
              <a:t>7/10/20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76E837-1BE7-A441-A03C-BF558453AAD3}" type="slidenum">
              <a:rPr lang="en-US" smtClean="0"/>
              <a:t>‹#›</a:t>
            </a:fld>
            <a:endParaRPr lang="en-US"/>
          </a:p>
        </p:txBody>
      </p:sp>
    </p:spTree>
    <p:extLst>
      <p:ext uri="{BB962C8B-B14F-4D97-AF65-F5344CB8AC3E}">
        <p14:creationId xmlns:p14="http://schemas.microsoft.com/office/powerpoint/2010/main" val="3750185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A428B-768B-A74C-B569-89C772585371}" type="datetimeFigureOut">
              <a:rPr lang="en-US" smtClean="0"/>
              <a:t>7/10/20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76E837-1BE7-A441-A03C-BF558453AAD3}" type="slidenum">
              <a:rPr lang="en-US" smtClean="0"/>
              <a:t>‹#›</a:t>
            </a:fld>
            <a:endParaRPr lang="en-US"/>
          </a:p>
        </p:txBody>
      </p:sp>
    </p:spTree>
    <p:extLst>
      <p:ext uri="{BB962C8B-B14F-4D97-AF65-F5344CB8AC3E}">
        <p14:creationId xmlns:p14="http://schemas.microsoft.com/office/powerpoint/2010/main" val="389700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F9A428B-768B-A74C-B569-89C772585371}" type="datetimeFigureOut">
              <a:rPr lang="en-US" smtClean="0"/>
              <a:t>7/10/20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6E837-1BE7-A441-A03C-BF558453AAD3}" type="slidenum">
              <a:rPr lang="en-US" smtClean="0"/>
              <a:t>‹#›</a:t>
            </a:fld>
            <a:endParaRPr lang="en-US"/>
          </a:p>
        </p:txBody>
      </p:sp>
    </p:spTree>
    <p:extLst>
      <p:ext uri="{BB962C8B-B14F-4D97-AF65-F5344CB8AC3E}">
        <p14:creationId xmlns:p14="http://schemas.microsoft.com/office/powerpoint/2010/main" val="934295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F9A428B-768B-A74C-B569-89C772585371}" type="datetimeFigureOut">
              <a:rPr lang="en-US" smtClean="0"/>
              <a:t>7/10/20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6E837-1BE7-A441-A03C-BF558453AAD3}" type="slidenum">
              <a:rPr lang="en-US" smtClean="0"/>
              <a:t>‹#›</a:t>
            </a:fld>
            <a:endParaRPr lang="en-US"/>
          </a:p>
        </p:txBody>
      </p:sp>
    </p:spTree>
    <p:extLst>
      <p:ext uri="{BB962C8B-B14F-4D97-AF65-F5344CB8AC3E}">
        <p14:creationId xmlns:p14="http://schemas.microsoft.com/office/powerpoint/2010/main" val="3780646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4F9A428B-768B-A74C-B569-89C772585371}" type="datetimeFigureOut">
              <a:rPr lang="en-US" smtClean="0"/>
              <a:t>7/10/20</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0876E837-1BE7-A441-A03C-BF558453AAD3}" type="slidenum">
              <a:rPr lang="en-US" smtClean="0"/>
              <a:t>‹#›</a:t>
            </a:fld>
            <a:endParaRPr lang="en-US"/>
          </a:p>
        </p:txBody>
      </p:sp>
    </p:spTree>
    <p:extLst>
      <p:ext uri="{BB962C8B-B14F-4D97-AF65-F5344CB8AC3E}">
        <p14:creationId xmlns:p14="http://schemas.microsoft.com/office/powerpoint/2010/main" val="58376086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F9D214-05A2-DD4A-A186-C284F1690EE1}"/>
              </a:ext>
            </a:extLst>
          </p:cNvPr>
          <p:cNvSpPr txBox="1"/>
          <p:nvPr/>
        </p:nvSpPr>
        <p:spPr>
          <a:xfrm>
            <a:off x="143063" y="8130964"/>
            <a:ext cx="285792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800" b="1" dirty="0">
                <a:solidFill>
                  <a:srgbClr val="FF0000"/>
                </a:solidFill>
                <a:latin typeface="Helvetica" pitchFamily="2" charset="0"/>
              </a:rPr>
              <a:t>Imaged-based 3D printed implants: </a:t>
            </a:r>
            <a:r>
              <a:rPr lang="en-US" sz="800" dirty="0">
                <a:solidFill>
                  <a:schemeClr val="bg1"/>
                </a:solidFill>
                <a:latin typeface="Helvetica" pitchFamily="2" charset="0"/>
              </a:rPr>
              <a:t>Image-based navigation has made it possible to perform precise pelvic osteotomies allowing surgeons to predict residual bone available for reconstruction. 3D printed, patient specific implants can be manufactured to facilitate pelvic ring reconstruction. Radiographs demonstrate </a:t>
            </a:r>
            <a:r>
              <a:rPr lang="en-US" sz="800" b="1" dirty="0">
                <a:solidFill>
                  <a:schemeClr val="bg1"/>
                </a:solidFill>
                <a:latin typeface="Helvetica" pitchFamily="2" charset="0"/>
              </a:rPr>
              <a:t>(A)</a:t>
            </a:r>
            <a:r>
              <a:rPr lang="en-US" sz="800" dirty="0">
                <a:solidFill>
                  <a:schemeClr val="bg1"/>
                </a:solidFill>
                <a:latin typeface="Helvetica" pitchFamily="2" charset="0"/>
              </a:rPr>
              <a:t> Outlet, </a:t>
            </a:r>
            <a:r>
              <a:rPr lang="en-US" sz="800" b="1" dirty="0">
                <a:solidFill>
                  <a:schemeClr val="bg1"/>
                </a:solidFill>
                <a:latin typeface="Helvetica" pitchFamily="2" charset="0"/>
              </a:rPr>
              <a:t>(B)</a:t>
            </a:r>
            <a:r>
              <a:rPr lang="en-US" sz="800" dirty="0">
                <a:solidFill>
                  <a:schemeClr val="bg1"/>
                </a:solidFill>
                <a:latin typeface="Helvetica" pitchFamily="2" charset="0"/>
              </a:rPr>
              <a:t> AP, and </a:t>
            </a:r>
            <a:r>
              <a:rPr lang="en-US" sz="800" b="1" dirty="0">
                <a:solidFill>
                  <a:schemeClr val="bg1"/>
                </a:solidFill>
                <a:latin typeface="Helvetica" pitchFamily="2" charset="0"/>
              </a:rPr>
              <a:t>(C) </a:t>
            </a:r>
            <a:r>
              <a:rPr lang="en-US" sz="800" dirty="0">
                <a:solidFill>
                  <a:schemeClr val="bg1"/>
                </a:solidFill>
                <a:latin typeface="Helvetica" pitchFamily="2" charset="0"/>
              </a:rPr>
              <a:t>Inlet pelvic views after reconstruction with a 3D printed, patient-specific implant.</a:t>
            </a:r>
            <a:endParaRPr lang="en-US" sz="800" dirty="0">
              <a:solidFill>
                <a:srgbClr val="FF0000"/>
              </a:solidFill>
              <a:latin typeface="Helvetica" pitchFamily="2" charset="0"/>
            </a:endParaRPr>
          </a:p>
        </p:txBody>
      </p:sp>
      <p:grpSp>
        <p:nvGrpSpPr>
          <p:cNvPr id="2" name="Group 1">
            <a:extLst>
              <a:ext uri="{FF2B5EF4-FFF2-40B4-BE49-F238E27FC236}">
                <a16:creationId xmlns:a16="http://schemas.microsoft.com/office/drawing/2014/main" id="{C6DD3C36-B4F0-1148-9DFD-D5E9BF802A1A}"/>
              </a:ext>
            </a:extLst>
          </p:cNvPr>
          <p:cNvGrpSpPr/>
          <p:nvPr/>
        </p:nvGrpSpPr>
        <p:grpSpPr>
          <a:xfrm>
            <a:off x="143063" y="139831"/>
            <a:ext cx="2857920" cy="7663155"/>
            <a:chOff x="143063" y="139831"/>
            <a:chExt cx="2857920" cy="7663155"/>
          </a:xfrm>
        </p:grpSpPr>
        <p:pic>
          <p:nvPicPr>
            <p:cNvPr id="8" name="Picture 2">
              <a:extLst>
                <a:ext uri="{FF2B5EF4-FFF2-40B4-BE49-F238E27FC236}">
                  <a16:creationId xmlns:a16="http://schemas.microsoft.com/office/drawing/2014/main" id="{2198B000-C2F6-8D40-ADF8-8F5E2B105F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210" t="19649" r="9145" b="2924"/>
            <a:stretch/>
          </p:blipFill>
          <p:spPr bwMode="auto">
            <a:xfrm>
              <a:off x="143063" y="139831"/>
              <a:ext cx="2857920" cy="233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a:extLst>
                <a:ext uri="{FF2B5EF4-FFF2-40B4-BE49-F238E27FC236}">
                  <a16:creationId xmlns:a16="http://schemas.microsoft.com/office/drawing/2014/main" id="{CEBB0D82-E702-2343-B54C-C63A50AC52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605" t="16666" r="9934" b="9348"/>
            <a:stretch/>
          </p:blipFill>
          <p:spPr bwMode="auto">
            <a:xfrm>
              <a:off x="143063" y="5467253"/>
              <a:ext cx="2857920" cy="233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FB964AEB-36DD-5A4A-A264-20DDE5A85ED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4671" t="16667" r="9145" b="7244"/>
            <a:stretch/>
          </p:blipFill>
          <p:spPr bwMode="auto">
            <a:xfrm>
              <a:off x="143063" y="2803542"/>
              <a:ext cx="2857920" cy="233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04CAA07A-A738-6541-A84B-7D7C3BE6716A}"/>
                </a:ext>
              </a:extLst>
            </p:cNvPr>
            <p:cNvSpPr txBox="1"/>
            <p:nvPr/>
          </p:nvSpPr>
          <p:spPr>
            <a:xfrm>
              <a:off x="143063" y="139831"/>
              <a:ext cx="271886" cy="261610"/>
            </a:xfrm>
            <a:prstGeom prst="rect">
              <a:avLst/>
            </a:prstGeom>
            <a:noFill/>
          </p:spPr>
          <p:txBody>
            <a:bodyPr wrap="square" rtlCol="0">
              <a:spAutoFit/>
            </a:bodyPr>
            <a:lstStyle/>
            <a:p>
              <a:r>
                <a:rPr lang="en-US" sz="1050" dirty="0"/>
                <a:t>A</a:t>
              </a:r>
            </a:p>
          </p:txBody>
        </p:sp>
        <p:sp>
          <p:nvSpPr>
            <p:cNvPr id="7" name="TextBox 6">
              <a:extLst>
                <a:ext uri="{FF2B5EF4-FFF2-40B4-BE49-F238E27FC236}">
                  <a16:creationId xmlns:a16="http://schemas.microsoft.com/office/drawing/2014/main" id="{AD71955A-C8D6-364C-A86D-A69D8C585C98}"/>
                </a:ext>
              </a:extLst>
            </p:cNvPr>
            <p:cNvSpPr txBox="1"/>
            <p:nvPr/>
          </p:nvSpPr>
          <p:spPr>
            <a:xfrm>
              <a:off x="143063" y="2803542"/>
              <a:ext cx="271886" cy="261610"/>
            </a:xfrm>
            <a:prstGeom prst="rect">
              <a:avLst/>
            </a:prstGeom>
            <a:noFill/>
          </p:spPr>
          <p:txBody>
            <a:bodyPr wrap="square" rtlCol="0">
              <a:spAutoFit/>
            </a:bodyPr>
            <a:lstStyle/>
            <a:p>
              <a:r>
                <a:rPr lang="en-US" sz="1050" dirty="0"/>
                <a:t>B</a:t>
              </a:r>
            </a:p>
          </p:txBody>
        </p:sp>
        <p:sp>
          <p:nvSpPr>
            <p:cNvPr id="9" name="TextBox 8">
              <a:extLst>
                <a:ext uri="{FF2B5EF4-FFF2-40B4-BE49-F238E27FC236}">
                  <a16:creationId xmlns:a16="http://schemas.microsoft.com/office/drawing/2014/main" id="{051496C6-1E8B-AD4C-979C-0A9CD0ECD824}"/>
                </a:ext>
              </a:extLst>
            </p:cNvPr>
            <p:cNvSpPr txBox="1"/>
            <p:nvPr/>
          </p:nvSpPr>
          <p:spPr>
            <a:xfrm>
              <a:off x="143063" y="5467253"/>
              <a:ext cx="271886" cy="261610"/>
            </a:xfrm>
            <a:prstGeom prst="rect">
              <a:avLst/>
            </a:prstGeom>
            <a:noFill/>
          </p:spPr>
          <p:txBody>
            <a:bodyPr wrap="square" rtlCol="0">
              <a:spAutoFit/>
            </a:bodyPr>
            <a:lstStyle/>
            <a:p>
              <a:r>
                <a:rPr lang="en-US" sz="1050" dirty="0"/>
                <a:t>C</a:t>
              </a:r>
            </a:p>
          </p:txBody>
        </p:sp>
      </p:grpSp>
    </p:spTree>
    <p:extLst>
      <p:ext uri="{BB962C8B-B14F-4D97-AF65-F5344CB8AC3E}">
        <p14:creationId xmlns:p14="http://schemas.microsoft.com/office/powerpoint/2010/main" val="3235019119"/>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4452</TotalTime>
  <Words>79</Words>
  <Application>Microsoft Macintosh PowerPoint</Application>
  <PresentationFormat>Custom</PresentationFormat>
  <Paragraphs>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Alexander</dc:creator>
  <cp:lastModifiedBy>John Alexander</cp:lastModifiedBy>
  <cp:revision>121</cp:revision>
  <dcterms:created xsi:type="dcterms:W3CDTF">2020-04-15T23:29:30Z</dcterms:created>
  <dcterms:modified xsi:type="dcterms:W3CDTF">2020-07-10T14:09:14Z</dcterms:modified>
</cp:coreProperties>
</file>