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9" autoAdjust="0"/>
    <p:restoredTop sz="94660"/>
  </p:normalViewPr>
  <p:slideViewPr>
    <p:cSldViewPr snapToGrid="0">
      <p:cViewPr varScale="1">
        <p:scale>
          <a:sx n="85" d="100"/>
          <a:sy n="85" d="100"/>
        </p:scale>
        <p:origin x="2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CE6553-8C25-422B-A61C-61A1D63F9FAC}"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279936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E6553-8C25-422B-A61C-61A1D63F9FAC}"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3029410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E6553-8C25-422B-A61C-61A1D63F9FAC}"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331992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E6553-8C25-422B-A61C-61A1D63F9FAC}"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268091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CE6553-8C25-422B-A61C-61A1D63F9FAC}"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59470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CE6553-8C25-422B-A61C-61A1D63F9FAC}"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83859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CE6553-8C25-422B-A61C-61A1D63F9FAC}"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2359577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CE6553-8C25-422B-A61C-61A1D63F9FAC}"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380215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E6553-8C25-422B-A61C-61A1D63F9FAC}"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49701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CE6553-8C25-422B-A61C-61A1D63F9FAC}"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237516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CE6553-8C25-422B-A61C-61A1D63F9FAC}"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314D2-9C75-4ADA-B700-A0FE67367C86}" type="slidenum">
              <a:rPr lang="en-US" smtClean="0"/>
              <a:t>‹#›</a:t>
            </a:fld>
            <a:endParaRPr lang="en-US"/>
          </a:p>
        </p:txBody>
      </p:sp>
    </p:spTree>
    <p:extLst>
      <p:ext uri="{BB962C8B-B14F-4D97-AF65-F5344CB8AC3E}">
        <p14:creationId xmlns:p14="http://schemas.microsoft.com/office/powerpoint/2010/main" val="4272619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E6553-8C25-422B-A61C-61A1D63F9FAC}" type="datetimeFigureOut">
              <a:rPr lang="en-US" smtClean="0"/>
              <a:t>1/11/2019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314D2-9C75-4ADA-B700-A0FE67367C86}" type="slidenum">
              <a:rPr lang="en-US" smtClean="0"/>
              <a:t>‹#›</a:t>
            </a:fld>
            <a:endParaRPr lang="en-US"/>
          </a:p>
        </p:txBody>
      </p:sp>
    </p:spTree>
    <p:extLst>
      <p:ext uri="{BB962C8B-B14F-4D97-AF65-F5344CB8AC3E}">
        <p14:creationId xmlns:p14="http://schemas.microsoft.com/office/powerpoint/2010/main" val="1619789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941" y="95704"/>
            <a:ext cx="6942392" cy="5413274"/>
          </a:xfrm>
          <a:prstGeom prst="rect">
            <a:avLst/>
          </a:prstGeom>
        </p:spPr>
      </p:pic>
      <p:sp>
        <p:nvSpPr>
          <p:cNvPr id="3" name="Subtitle 2"/>
          <p:cNvSpPr>
            <a:spLocks noGrp="1"/>
          </p:cNvSpPr>
          <p:nvPr>
            <p:ph type="subTitle" idx="1"/>
          </p:nvPr>
        </p:nvSpPr>
        <p:spPr>
          <a:xfrm>
            <a:off x="0" y="5113867"/>
            <a:ext cx="9144000" cy="1744133"/>
          </a:xfrm>
        </p:spPr>
        <p:txBody>
          <a:bodyPr>
            <a:normAutofit fontScale="55000" lnSpcReduction="20000"/>
          </a:bodyPr>
          <a:lstStyle/>
          <a:p>
            <a:pPr algn="l"/>
            <a:endParaRPr lang="en-US" u="sng" dirty="0" smtClean="0"/>
          </a:p>
          <a:p>
            <a:pPr algn="l"/>
            <a:r>
              <a:rPr lang="en-US" b="1" u="sng" dirty="0" smtClean="0"/>
              <a:t>SDC 2</a:t>
            </a:r>
            <a:r>
              <a:rPr lang="en-US" u="sng" dirty="0" smtClean="0"/>
              <a:t>. Intracranial </a:t>
            </a:r>
            <a:r>
              <a:rPr lang="en-US" u="sng" dirty="0"/>
              <a:t>Compliance Curve</a:t>
            </a:r>
            <a:r>
              <a:rPr lang="en-US" dirty="0"/>
              <a:t>.  For a given change in intracranial volume at lower intracranial pressure, the brain is compliant and only minimal increase in ICP arises.  However, eventually capacitive mechanisms are exhausted and each small </a:t>
            </a:r>
            <a:r>
              <a:rPr lang="en-US" dirty="0" smtClean="0"/>
              <a:t> apparent increment </a:t>
            </a:r>
            <a:r>
              <a:rPr lang="en-US" dirty="0"/>
              <a:t>in volume produces a correspondingly much larger increment in ICP.  A non-linear, apparently exponential relationship is evident.  </a:t>
            </a:r>
          </a:p>
          <a:p>
            <a:pPr algn="l"/>
            <a:r>
              <a:rPr lang="en-US" dirty="0"/>
              <a:t>Notably, proper physiological terminology refers to this figure as an elastance curve but we use the conventional nomenclature here.  Also, given that intracranial volume is an unchanging constant, the change in intracranial volume noted in this figure is somewhat of a misnomer, as “apparent added volume” displaces CSF or blood until such adaptations are exhausted whereupon ICP increases dramatically.  ICP-intracranial pressure; CSF-cerebrospinal fluid</a:t>
            </a:r>
          </a:p>
          <a:p>
            <a:pPr algn="l"/>
            <a:endParaRPr lang="en-US" dirty="0"/>
          </a:p>
        </p:txBody>
      </p:sp>
    </p:spTree>
    <p:extLst>
      <p:ext uri="{BB962C8B-B14F-4D97-AF65-F5344CB8AC3E}">
        <p14:creationId xmlns:p14="http://schemas.microsoft.com/office/powerpoint/2010/main" val="42039801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3844</TotalTime>
  <Words>135</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Penn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Kofke, Andrew</dc:creator>
  <cp:lastModifiedBy>Kofke, Andrew</cp:lastModifiedBy>
  <cp:revision>3</cp:revision>
  <dcterms:created xsi:type="dcterms:W3CDTF">2019-01-12T01:23:42Z</dcterms:created>
  <dcterms:modified xsi:type="dcterms:W3CDTF">2019-01-14T17:28:25Z</dcterms:modified>
</cp:coreProperties>
</file>