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5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2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6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4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1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9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1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539C-FA0F-493C-8BA8-9822702CE9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62F2-E934-4F86-82C5-65AE2F487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22" y="4832526"/>
            <a:ext cx="11988800" cy="2025473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 smtClean="0"/>
              <a:t>SDC 9. </a:t>
            </a:r>
            <a:r>
              <a:rPr lang="en-US" u="sng" dirty="0" smtClean="0"/>
              <a:t>Increase </a:t>
            </a:r>
            <a:r>
              <a:rPr lang="en-US" u="sng" dirty="0"/>
              <a:t>in </a:t>
            </a:r>
            <a:r>
              <a:rPr lang="en-US" u="sng" dirty="0" smtClean="0"/>
              <a:t>CBF and  P</a:t>
            </a:r>
            <a:r>
              <a:rPr lang="en-US" u="sng" baseline="-25000" dirty="0" smtClean="0"/>
              <a:t>b</a:t>
            </a:r>
            <a:r>
              <a:rPr lang="en-US" u="sng" dirty="0" smtClean="0"/>
              <a:t>O</a:t>
            </a:r>
            <a:r>
              <a:rPr lang="en-US" u="sng" baseline="-25000" dirty="0" smtClean="0"/>
              <a:t>2</a:t>
            </a:r>
            <a:r>
              <a:rPr lang="en-US" u="sng" dirty="0"/>
              <a:t> </a:t>
            </a:r>
            <a:r>
              <a:rPr lang="en-US" u="sng" dirty="0" smtClean="0"/>
              <a:t>with </a:t>
            </a:r>
            <a:r>
              <a:rPr lang="en-US" u="sng" dirty="0"/>
              <a:t>increased CO</a:t>
            </a:r>
            <a:r>
              <a:rPr lang="en-US" u="sng" baseline="-25000" dirty="0"/>
              <a:t>2</a:t>
            </a:r>
            <a:r>
              <a:rPr lang="en-US" u="sng" dirty="0"/>
              <a:t>. </a:t>
            </a:r>
            <a:r>
              <a:rPr lang="en-US" dirty="0"/>
              <a:t>This graph is from a UPenn NeuroICU patient illustrating the impact of decreasing </a:t>
            </a:r>
            <a:r>
              <a:rPr lang="en-US" dirty="0" smtClean="0"/>
              <a:t>minute ventilation </a:t>
            </a:r>
            <a:r>
              <a:rPr lang="en-US" dirty="0"/>
              <a:t>to increase CBF </a:t>
            </a:r>
            <a:r>
              <a:rPr lang="en-US" dirty="0" smtClean="0"/>
              <a:t>(</a:t>
            </a:r>
            <a:r>
              <a:rPr lang="en-US" dirty="0" smtClean="0"/>
              <a:t>CBF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invasive thermodilution—data </a:t>
            </a:r>
            <a:r>
              <a:rPr lang="en-US" dirty="0" smtClean="0"/>
              <a:t>gaps arose with auto recalibration), </a:t>
            </a:r>
            <a:r>
              <a:rPr lang="en-US" dirty="0"/>
              <a:t>reflecting the potential for </a:t>
            </a:r>
            <a:r>
              <a:rPr lang="en-US" dirty="0" smtClean="0"/>
              <a:t> </a:t>
            </a:r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increases to </a:t>
            </a:r>
            <a:r>
              <a:rPr lang="en-US" dirty="0"/>
              <a:t>produce </a:t>
            </a:r>
            <a:r>
              <a:rPr lang="en-US" dirty="0" smtClean="0"/>
              <a:t>a </a:t>
            </a:r>
            <a:r>
              <a:rPr lang="en-US" dirty="0"/>
              <a:t>hyperemic </a:t>
            </a:r>
            <a:r>
              <a:rPr lang="en-US" dirty="0" smtClean="0"/>
              <a:t>intracranial hypertension subset. In this patient brain compliance was </a:t>
            </a:r>
            <a:r>
              <a:rPr lang="en-US" dirty="0" smtClean="0"/>
              <a:t>normal</a:t>
            </a:r>
            <a:r>
              <a:rPr lang="en-US" dirty="0" smtClean="0"/>
              <a:t> </a:t>
            </a:r>
            <a:r>
              <a:rPr lang="en-US" dirty="0" smtClean="0"/>
              <a:t>such that a large </a:t>
            </a:r>
            <a:r>
              <a:rPr lang="en-US" smtClean="0"/>
              <a:t>ICP </a:t>
            </a:r>
            <a:r>
              <a:rPr lang="en-US" smtClean="0"/>
              <a:t>increment </a:t>
            </a:r>
            <a:r>
              <a:rPr lang="en-US" dirty="0" smtClean="0"/>
              <a:t>was not </a:t>
            </a:r>
            <a:r>
              <a:rPr lang="en-US" dirty="0" smtClean="0"/>
              <a:t>observed with </a:t>
            </a:r>
            <a:r>
              <a:rPr lang="en-US" smtClean="0"/>
              <a:t>CBF increase. </a:t>
            </a:r>
            <a:r>
              <a:rPr lang="en-US" dirty="0"/>
              <a:t>P</a:t>
            </a:r>
            <a:r>
              <a:rPr lang="en-US" baseline="-25000" dirty="0"/>
              <a:t>b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 smtClean="0"/>
              <a:t> – brain O2 tension(mmHg); </a:t>
            </a:r>
            <a:r>
              <a:rPr lang="en-US" dirty="0"/>
              <a:t>EtCO2-end-tidal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(mmHg</a:t>
            </a:r>
            <a:r>
              <a:rPr lang="en-US" baseline="-25000" dirty="0" smtClean="0"/>
              <a:t>)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/>
              <a:t>ICP-intracranial </a:t>
            </a:r>
            <a:r>
              <a:rPr lang="en-US" dirty="0" smtClean="0"/>
              <a:t>pressure(mmHg), </a:t>
            </a:r>
            <a:r>
              <a:rPr lang="en-US" dirty="0"/>
              <a:t>CBF-cerebral blood </a:t>
            </a:r>
            <a:r>
              <a:rPr lang="en-US" dirty="0" smtClean="0"/>
              <a:t>flow (ml/min/100g)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02" y="306260"/>
            <a:ext cx="9895563" cy="452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8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6761</TotalTime>
  <Words>93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Kofke, Andrew</dc:creator>
  <cp:lastModifiedBy>Kofke, Andrew</cp:lastModifiedBy>
  <cp:revision>11</cp:revision>
  <dcterms:created xsi:type="dcterms:W3CDTF">2019-01-12T02:59:55Z</dcterms:created>
  <dcterms:modified xsi:type="dcterms:W3CDTF">2019-01-25T01:08:38Z</dcterms:modified>
</cp:coreProperties>
</file>