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9" autoAdjust="0"/>
    <p:restoredTop sz="94660"/>
  </p:normalViewPr>
  <p:slideViewPr>
    <p:cSldViewPr snapToGrid="0">
      <p:cViewPr>
        <p:scale>
          <a:sx n="77" d="100"/>
          <a:sy n="77" d="100"/>
        </p:scale>
        <p:origin x="-932" y="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7738BC-C5D9-48E3-901E-D16BA53DF31D}" type="datetimeFigureOut">
              <a:rPr lang="en-US" smtClean="0"/>
              <a:t>3/30/2019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79466-BE88-4330-AEB7-9C74E488A226}" type="slidenum">
              <a:rPr lang="en-US" smtClean="0"/>
              <a:t>‹#›</a:t>
            </a:fld>
            <a:endParaRPr lang="en-US"/>
          </a:p>
        </p:txBody>
      </p:sp>
    </p:spTree>
    <p:extLst>
      <p:ext uri="{BB962C8B-B14F-4D97-AF65-F5344CB8AC3E}">
        <p14:creationId xmlns:p14="http://schemas.microsoft.com/office/powerpoint/2010/main" val="4051066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7738BC-C5D9-48E3-901E-D16BA53DF31D}" type="datetimeFigureOut">
              <a:rPr lang="en-US" smtClean="0"/>
              <a:t>3/30/2019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79466-BE88-4330-AEB7-9C74E488A226}" type="slidenum">
              <a:rPr lang="en-US" smtClean="0"/>
              <a:t>‹#›</a:t>
            </a:fld>
            <a:endParaRPr lang="en-US"/>
          </a:p>
        </p:txBody>
      </p:sp>
    </p:spTree>
    <p:extLst>
      <p:ext uri="{BB962C8B-B14F-4D97-AF65-F5344CB8AC3E}">
        <p14:creationId xmlns:p14="http://schemas.microsoft.com/office/powerpoint/2010/main" val="535773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7738BC-C5D9-48E3-901E-D16BA53DF31D}" type="datetimeFigureOut">
              <a:rPr lang="en-US" smtClean="0"/>
              <a:t>3/30/2019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79466-BE88-4330-AEB7-9C74E488A226}" type="slidenum">
              <a:rPr lang="en-US" smtClean="0"/>
              <a:t>‹#›</a:t>
            </a:fld>
            <a:endParaRPr lang="en-US"/>
          </a:p>
        </p:txBody>
      </p:sp>
    </p:spTree>
    <p:extLst>
      <p:ext uri="{BB962C8B-B14F-4D97-AF65-F5344CB8AC3E}">
        <p14:creationId xmlns:p14="http://schemas.microsoft.com/office/powerpoint/2010/main" val="4099459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7738BC-C5D9-48E3-901E-D16BA53DF31D}" type="datetimeFigureOut">
              <a:rPr lang="en-US" smtClean="0"/>
              <a:t>3/30/2019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79466-BE88-4330-AEB7-9C74E488A226}" type="slidenum">
              <a:rPr lang="en-US" smtClean="0"/>
              <a:t>‹#›</a:t>
            </a:fld>
            <a:endParaRPr lang="en-US"/>
          </a:p>
        </p:txBody>
      </p:sp>
    </p:spTree>
    <p:extLst>
      <p:ext uri="{BB962C8B-B14F-4D97-AF65-F5344CB8AC3E}">
        <p14:creationId xmlns:p14="http://schemas.microsoft.com/office/powerpoint/2010/main" val="367295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7738BC-C5D9-48E3-901E-D16BA53DF31D}" type="datetimeFigureOut">
              <a:rPr lang="en-US" smtClean="0"/>
              <a:t>3/30/2019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79466-BE88-4330-AEB7-9C74E488A226}" type="slidenum">
              <a:rPr lang="en-US" smtClean="0"/>
              <a:t>‹#›</a:t>
            </a:fld>
            <a:endParaRPr lang="en-US"/>
          </a:p>
        </p:txBody>
      </p:sp>
    </p:spTree>
    <p:extLst>
      <p:ext uri="{BB962C8B-B14F-4D97-AF65-F5344CB8AC3E}">
        <p14:creationId xmlns:p14="http://schemas.microsoft.com/office/powerpoint/2010/main" val="1144464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7738BC-C5D9-48E3-901E-D16BA53DF31D}" type="datetimeFigureOut">
              <a:rPr lang="en-US" smtClean="0"/>
              <a:t>3/30/2019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79466-BE88-4330-AEB7-9C74E488A226}" type="slidenum">
              <a:rPr lang="en-US" smtClean="0"/>
              <a:t>‹#›</a:t>
            </a:fld>
            <a:endParaRPr lang="en-US"/>
          </a:p>
        </p:txBody>
      </p:sp>
    </p:spTree>
    <p:extLst>
      <p:ext uri="{BB962C8B-B14F-4D97-AF65-F5344CB8AC3E}">
        <p14:creationId xmlns:p14="http://schemas.microsoft.com/office/powerpoint/2010/main" val="2144654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7738BC-C5D9-48E3-901E-D16BA53DF31D}" type="datetimeFigureOut">
              <a:rPr lang="en-US" smtClean="0"/>
              <a:t>3/30/2019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F79466-BE88-4330-AEB7-9C74E488A226}" type="slidenum">
              <a:rPr lang="en-US" smtClean="0"/>
              <a:t>‹#›</a:t>
            </a:fld>
            <a:endParaRPr lang="en-US"/>
          </a:p>
        </p:txBody>
      </p:sp>
    </p:spTree>
    <p:extLst>
      <p:ext uri="{BB962C8B-B14F-4D97-AF65-F5344CB8AC3E}">
        <p14:creationId xmlns:p14="http://schemas.microsoft.com/office/powerpoint/2010/main" val="1869240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7738BC-C5D9-48E3-901E-D16BA53DF31D}" type="datetimeFigureOut">
              <a:rPr lang="en-US" smtClean="0"/>
              <a:t>3/30/2019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F79466-BE88-4330-AEB7-9C74E488A226}" type="slidenum">
              <a:rPr lang="en-US" smtClean="0"/>
              <a:t>‹#›</a:t>
            </a:fld>
            <a:endParaRPr lang="en-US"/>
          </a:p>
        </p:txBody>
      </p:sp>
    </p:spTree>
    <p:extLst>
      <p:ext uri="{BB962C8B-B14F-4D97-AF65-F5344CB8AC3E}">
        <p14:creationId xmlns:p14="http://schemas.microsoft.com/office/powerpoint/2010/main" val="3928520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738BC-C5D9-48E3-901E-D16BA53DF31D}" type="datetimeFigureOut">
              <a:rPr lang="en-US" smtClean="0"/>
              <a:t>3/30/2019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F79466-BE88-4330-AEB7-9C74E488A226}" type="slidenum">
              <a:rPr lang="en-US" smtClean="0"/>
              <a:t>‹#›</a:t>
            </a:fld>
            <a:endParaRPr lang="en-US"/>
          </a:p>
        </p:txBody>
      </p:sp>
    </p:spTree>
    <p:extLst>
      <p:ext uri="{BB962C8B-B14F-4D97-AF65-F5344CB8AC3E}">
        <p14:creationId xmlns:p14="http://schemas.microsoft.com/office/powerpoint/2010/main" val="1981465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D7738BC-C5D9-48E3-901E-D16BA53DF31D}" type="datetimeFigureOut">
              <a:rPr lang="en-US" smtClean="0"/>
              <a:t>3/30/2019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79466-BE88-4330-AEB7-9C74E488A226}" type="slidenum">
              <a:rPr lang="en-US" smtClean="0"/>
              <a:t>‹#›</a:t>
            </a:fld>
            <a:endParaRPr lang="en-US"/>
          </a:p>
        </p:txBody>
      </p:sp>
    </p:spTree>
    <p:extLst>
      <p:ext uri="{BB962C8B-B14F-4D97-AF65-F5344CB8AC3E}">
        <p14:creationId xmlns:p14="http://schemas.microsoft.com/office/powerpoint/2010/main" val="104124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D7738BC-C5D9-48E3-901E-D16BA53DF31D}" type="datetimeFigureOut">
              <a:rPr lang="en-US" smtClean="0"/>
              <a:t>3/30/2019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79466-BE88-4330-AEB7-9C74E488A226}" type="slidenum">
              <a:rPr lang="en-US" smtClean="0"/>
              <a:t>‹#›</a:t>
            </a:fld>
            <a:endParaRPr lang="en-US"/>
          </a:p>
        </p:txBody>
      </p:sp>
    </p:spTree>
    <p:extLst>
      <p:ext uri="{BB962C8B-B14F-4D97-AF65-F5344CB8AC3E}">
        <p14:creationId xmlns:p14="http://schemas.microsoft.com/office/powerpoint/2010/main" val="286554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738BC-C5D9-48E3-901E-D16BA53DF31D}" type="datetimeFigureOut">
              <a:rPr lang="en-US" smtClean="0"/>
              <a:t>3/30/2019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F79466-BE88-4330-AEB7-9C74E488A226}" type="slidenum">
              <a:rPr lang="en-US" smtClean="0"/>
              <a:t>‹#›</a:t>
            </a:fld>
            <a:endParaRPr lang="en-US"/>
          </a:p>
        </p:txBody>
      </p:sp>
    </p:spTree>
    <p:extLst>
      <p:ext uri="{BB962C8B-B14F-4D97-AF65-F5344CB8AC3E}">
        <p14:creationId xmlns:p14="http://schemas.microsoft.com/office/powerpoint/2010/main" val="11447299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3706" y="4697060"/>
            <a:ext cx="8749917" cy="2160939"/>
          </a:xfrm>
        </p:spPr>
        <p:txBody>
          <a:bodyPr>
            <a:normAutofit fontScale="77500" lnSpcReduction="20000"/>
          </a:bodyPr>
          <a:lstStyle/>
          <a:p>
            <a:pPr algn="l"/>
            <a:r>
              <a:rPr lang="en-US" b="1" smtClean="0"/>
              <a:t>SDC </a:t>
            </a:r>
            <a:r>
              <a:rPr lang="en-US" b="1" smtClean="0"/>
              <a:t>26</a:t>
            </a:r>
            <a:r>
              <a:rPr lang="en-US" u="sng" smtClean="0"/>
              <a:t>. </a:t>
            </a:r>
            <a:r>
              <a:rPr lang="en-US" u="sng" dirty="0" smtClean="0"/>
              <a:t>Oligemic </a:t>
            </a:r>
            <a:r>
              <a:rPr lang="en-US" u="sng" dirty="0"/>
              <a:t>intracranial hypertension progressing to brain </a:t>
            </a:r>
            <a:r>
              <a:rPr lang="en-US" u="sng" dirty="0" smtClean="0"/>
              <a:t>death</a:t>
            </a:r>
            <a:r>
              <a:rPr lang="en-US" dirty="0" smtClean="0"/>
              <a:t>. Graph </a:t>
            </a:r>
            <a:r>
              <a:rPr lang="en-US" dirty="0"/>
              <a:t>from a post cardiac arrest patient in the UPenn NeuroICU with intracranial physiology progressing to brain death.  ICP is persistently high and rising, eventually in the range of arterial blood pressure.  This may indicate concurrent impairment in blood brain barrier, as ICP initially varies directly with MAP but then progressively increases.   Concomitantly there is seen a progressive decrement in CBF (thermodilution) and PbO</a:t>
            </a:r>
            <a:r>
              <a:rPr lang="en-US" baseline="-25000" dirty="0"/>
              <a:t>2</a:t>
            </a:r>
            <a:r>
              <a:rPr lang="en-US" dirty="0"/>
              <a:t>, both approaching zero by the end of the tracing.  Brain tissue temperature (not shown) correspondingly decreases as blood flow ceases. MAP-mean arterial pressure, ICP-intracranial pressure, PbO</a:t>
            </a:r>
            <a:r>
              <a:rPr lang="en-US" baseline="-25000" dirty="0"/>
              <a:t>2</a:t>
            </a:r>
            <a:r>
              <a:rPr lang="en-US" dirty="0"/>
              <a:t>- brain tissue PO</a:t>
            </a:r>
            <a:r>
              <a:rPr lang="en-US" baseline="-25000" dirty="0"/>
              <a:t>2</a:t>
            </a:r>
            <a:r>
              <a:rPr lang="en-US" dirty="0"/>
              <a:t>, CBF-cerebral blood flow.</a:t>
            </a:r>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444" b="1444"/>
          <a:stretch/>
        </p:blipFill>
        <p:spPr>
          <a:xfrm>
            <a:off x="113706" y="385586"/>
            <a:ext cx="8749917" cy="4084814"/>
          </a:xfrm>
          <a:prstGeom prst="rect">
            <a:avLst/>
          </a:prstGeom>
        </p:spPr>
      </p:pic>
    </p:spTree>
    <p:extLst>
      <p:ext uri="{BB962C8B-B14F-4D97-AF65-F5344CB8AC3E}">
        <p14:creationId xmlns:p14="http://schemas.microsoft.com/office/powerpoint/2010/main" val="38859596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1053</TotalTime>
  <Words>123</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Penn Medicine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Kofke, Andrew</dc:creator>
  <cp:lastModifiedBy>Martin Smith</cp:lastModifiedBy>
  <cp:revision>4</cp:revision>
  <dcterms:created xsi:type="dcterms:W3CDTF">2019-01-14T00:48:19Z</dcterms:created>
  <dcterms:modified xsi:type="dcterms:W3CDTF">2019-03-30T13:44:28Z</dcterms:modified>
</cp:coreProperties>
</file>