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67" r:id="rId2"/>
    <p:sldId id="257" r:id="rId3"/>
    <p:sldId id="256" r:id="rId4"/>
    <p:sldId id="258" r:id="rId5"/>
    <p:sldId id="269" r:id="rId6"/>
    <p:sldId id="265" r:id="rId7"/>
    <p:sldId id="262" r:id="rId8"/>
    <p:sldId id="259" r:id="rId9"/>
    <p:sldId id="261" r:id="rId10"/>
    <p:sldId id="268" r:id="rId11"/>
    <p:sldId id="266" r:id="rId1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72581" autoAdjust="0"/>
  </p:normalViewPr>
  <p:slideViewPr>
    <p:cSldViewPr>
      <p:cViewPr varScale="1">
        <p:scale>
          <a:sx n="50" d="100"/>
          <a:sy n="50" d="100"/>
        </p:scale>
        <p:origin x="-19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C62562E-24DD-4343-B217-CBAD7D9FE72D}" type="datetimeFigureOut">
              <a:rPr lang="he-IL" smtClean="0"/>
              <a:pPr/>
              <a:t>י"ח/תמוז/תשע"ו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0AE08CF-7C3E-423F-B633-9AEBA6FCF6C3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08CF-7C3E-423F-B633-9AEBA6FCF6C3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08CF-7C3E-423F-B633-9AEBA6FCF6C3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08CF-7C3E-423F-B633-9AEBA6FCF6C3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08CF-7C3E-423F-B633-9AEBA6FCF6C3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08CF-7C3E-423F-B633-9AEBA6FCF6C3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E08CF-7C3E-423F-B633-9AEBA6FCF6C3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י"ח/תמוז/תשע"ו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י"ח/תמוז/תשע"ו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י"ח/תמוז/תשע"ו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י"ח/תמוז/תשע"ו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י"ח/תמוז/תשע"ו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י"ח/תמוז/תשע"ו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י"ח/תמוז/תשע"ו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י"ח/תמוז/תשע"ו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י"ח/תמוז/תשע"ו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י"ח/תמוז/תשע"ו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י"ח/תמוז/תשע"ו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י"ח/תמוז/תשע"ו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Users\&#1488;&#1493;&#1512;&#1497;\Dropbox\Dropbox\Uri\JNPT\PPT%20SOUND\Voice%20016.m4a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Users\&#1488;&#1493;&#1512;&#1497;\Dropbox\Dropbox\Uri\JNPT\PPT%20SOUND\Voice%20025.m4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Users\&#1488;&#1493;&#1512;&#1497;\Dropbox\Dropbox\Uri\JNPT\PPT%20SOUND\Voice%20026.m4a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Users\&#1488;&#1493;&#1512;&#1497;\Dropbox\Dropbox\Uri\JNPT\PPT%20SOUND\Voice%20017.m4a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Users\&#1488;&#1493;&#1512;&#1497;\Dropbox\Dropbox\Uri\JNPT\PPT%20SOUND\Voice%20018.m4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Users\&#1488;&#1493;&#1512;&#1497;\Dropbox\Dropbox\Uri\JNPT\PPT%20SOUND\Voice%20019.m4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Users\&#1488;&#1493;&#1512;&#1497;\Dropbox\Dropbox\Uri\JNPT\PPT%20SOUND\Voice%20020.m4a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Users\&#1488;&#1493;&#1512;&#1497;\Dropbox\Dropbox\Uri\JNPT\PPT%20SOUND\Voice%20021.m4a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Users\&#1488;&#1493;&#1512;&#1497;\Dropbox\Dropbox\Uri\JNPT\PPT%20SOUND\Voice%20022.m4a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Users\&#1488;&#1493;&#1512;&#1497;\Dropbox\Dropbox\Uri\JNPT\PPT%20SOUND\Voice%20023.m4a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Users\&#1488;&#1493;&#1512;&#1497;\Dropbox\Dropbox\Uri\JNPT\PPT%20SOUND\Voice%20024.m4a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Voice 016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he-IL" dirty="0"/>
          </a:p>
        </p:txBody>
      </p:sp>
      <p:pic>
        <p:nvPicPr>
          <p:cNvPr id="4" name="תמונה 3" descr="Elders-wom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4544" y="27384"/>
            <a:ext cx="3374232" cy="2249488"/>
          </a:xfrm>
          <a:prstGeom prst="rect">
            <a:avLst/>
          </a:prstGeom>
        </p:spPr>
      </p:pic>
      <p:pic>
        <p:nvPicPr>
          <p:cNvPr id="5" name="תמונה 4" descr="elde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6512" y="5238800"/>
            <a:ext cx="3024336" cy="1646584"/>
          </a:xfrm>
          <a:prstGeom prst="rect">
            <a:avLst/>
          </a:prstGeom>
        </p:spPr>
      </p:pic>
      <p:pic>
        <p:nvPicPr>
          <p:cNvPr id="6" name="תמונה 5" descr="Elder-Abuse-Penal-Code-36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-27384"/>
            <a:ext cx="4320480" cy="2880320"/>
          </a:xfrm>
          <a:prstGeom prst="rect">
            <a:avLst/>
          </a:prstGeom>
        </p:spPr>
      </p:pic>
      <p:pic>
        <p:nvPicPr>
          <p:cNvPr id="7" name="תמונה 6" descr="20121106112332-FT_CVA_patien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-27384"/>
            <a:ext cx="2497088" cy="3456384"/>
          </a:xfrm>
          <a:prstGeom prst="rect">
            <a:avLst/>
          </a:prstGeom>
        </p:spPr>
      </p:pic>
      <p:pic>
        <p:nvPicPr>
          <p:cNvPr id="8" name="תמונה 7" descr="web-woman-cane-walkin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4248" y="2808624"/>
            <a:ext cx="2304256" cy="4076760"/>
          </a:xfrm>
          <a:prstGeom prst="rect">
            <a:avLst/>
          </a:prstGeom>
        </p:spPr>
      </p:pic>
      <p:pic>
        <p:nvPicPr>
          <p:cNvPr id="9" name="תמונה 8" descr="seniors_happ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6512" y="2394966"/>
            <a:ext cx="4032448" cy="2834234"/>
          </a:xfrm>
          <a:prstGeom prst="rect">
            <a:avLst/>
          </a:prstGeom>
        </p:spPr>
      </p:pic>
      <p:pic>
        <p:nvPicPr>
          <p:cNvPr id="10" name="תמונה 9" descr="iStock_000016730895Small2-300x19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90764" y="2901677"/>
            <a:ext cx="2857500" cy="1895475"/>
          </a:xfrm>
          <a:prstGeom prst="rect">
            <a:avLst/>
          </a:prstGeom>
        </p:spPr>
      </p:pic>
      <p:pic>
        <p:nvPicPr>
          <p:cNvPr id="11" name="תמונה 10" descr="l_shutterstock_elderly-man_1200x675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43808" y="4221088"/>
            <a:ext cx="4752528" cy="2673298"/>
          </a:xfrm>
          <a:prstGeom prst="rect">
            <a:avLst/>
          </a:prstGeom>
        </p:spPr>
      </p:pic>
    </p:spTree>
  </p:cSld>
  <p:clrMapOvr>
    <a:masterClrMapping/>
  </p:clrMapOvr>
  <p:transition advTm="251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1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1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1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1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1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1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1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900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algn="l" rtl="0"/>
            <a:r>
              <a:rPr lang="en-US" dirty="0" smtClean="0"/>
              <a:t>The NPWT is easy to administer.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We provide </a:t>
            </a:r>
            <a:r>
              <a:rPr lang="en-US" dirty="0" smtClean="0"/>
              <a:t>Smallest Real Difference </a:t>
            </a:r>
            <a:r>
              <a:rPr lang="en-US" dirty="0" smtClean="0"/>
              <a:t>values for the individual and the group level.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Making the NPWT applicable </a:t>
            </a:r>
            <a:r>
              <a:rPr lang="en-US" dirty="0" smtClean="0"/>
              <a:t>not </a:t>
            </a:r>
            <a:r>
              <a:rPr lang="en-US" dirty="0" smtClean="0"/>
              <a:t>only for research but also for assessment of clinical </a:t>
            </a:r>
            <a:r>
              <a:rPr lang="en-US" dirty="0" smtClean="0"/>
              <a:t>progress in </a:t>
            </a:r>
            <a:r>
              <a:rPr lang="en-US" dirty="0" err="1" smtClean="0"/>
              <a:t>PwMS</a:t>
            </a:r>
            <a:r>
              <a:rPr lang="en-US" dirty="0" smtClean="0"/>
              <a:t>.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2982634" y="692696"/>
            <a:ext cx="2912977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dirty="0" smtClean="0"/>
              <a:t>Conclusions</a:t>
            </a:r>
            <a:endParaRPr lang="he-IL" sz="4400" dirty="0"/>
          </a:p>
        </p:txBody>
      </p:sp>
      <p:pic>
        <p:nvPicPr>
          <p:cNvPr id="5" name="Voice 025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980728"/>
            <a:ext cx="304800" cy="304800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611560" y="476672"/>
            <a:ext cx="187220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 advTm="29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1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1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 descr="images thanks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91271" y="1052736"/>
            <a:ext cx="8361458" cy="4180732"/>
          </a:xfrm>
        </p:spPr>
      </p:pic>
      <p:pic>
        <p:nvPicPr>
          <p:cNvPr id="5" name="Voice 026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83568" y="332656"/>
            <a:ext cx="304800" cy="304800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251520" y="0"/>
            <a:ext cx="1368152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 advTm="63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Rational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In </a:t>
            </a:r>
            <a:r>
              <a:rPr lang="en-US" dirty="0" smtClean="0"/>
              <a:t>this paper we </a:t>
            </a:r>
            <a:r>
              <a:rPr lang="en-US" dirty="0" smtClean="0"/>
              <a:t>focused our attention on </a:t>
            </a:r>
            <a:r>
              <a:rPr lang="en-US" dirty="0" err="1" smtClean="0"/>
              <a:t>PwMS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More than 50% of </a:t>
            </a:r>
            <a:r>
              <a:rPr lang="en-US" dirty="0" err="1" smtClean="0"/>
              <a:t>PwMS</a:t>
            </a:r>
            <a:r>
              <a:rPr lang="en-US" dirty="0" smtClean="0"/>
              <a:t> fall at </a:t>
            </a:r>
            <a:r>
              <a:rPr lang="en-US" dirty="0" smtClean="0"/>
              <a:t>least </a:t>
            </a:r>
            <a:r>
              <a:rPr lang="en-US" dirty="0" smtClean="0"/>
              <a:t>once a year.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More than 90% report balance and mobility problems. Which makes them prone to falling.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Decline </a:t>
            </a:r>
            <a:r>
              <a:rPr lang="en-US" dirty="0" smtClean="0"/>
              <a:t>in both gait speed and frontal plane (</a:t>
            </a:r>
            <a:r>
              <a:rPr lang="en-US" dirty="0" err="1" smtClean="0"/>
              <a:t>medio</a:t>
            </a:r>
            <a:r>
              <a:rPr lang="en-US" dirty="0" smtClean="0"/>
              <a:t>-lateral) stability have been associated with increased falling risk in </a:t>
            </a:r>
            <a:r>
              <a:rPr lang="en-US" dirty="0" err="1" smtClean="0"/>
              <a:t>PwMS</a:t>
            </a:r>
            <a:r>
              <a:rPr lang="en-US" dirty="0" smtClean="0"/>
              <a:t>.</a:t>
            </a:r>
            <a:endParaRPr lang="he-IL" dirty="0"/>
          </a:p>
        </p:txBody>
      </p:sp>
      <p:pic>
        <p:nvPicPr>
          <p:cNvPr id="4" name="Voice 017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304800" cy="3048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0" y="260648"/>
            <a:ext cx="82758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 advTm="479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1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1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1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2271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Reliability and Concurrent Validity of the Narrow Path Walking Test in People with Multiple Sclerosis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/>
          </a:p>
        </p:txBody>
      </p:sp>
      <p:pic>
        <p:nvPicPr>
          <p:cNvPr id="3" name="Voice 018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620688"/>
            <a:ext cx="304800" cy="304800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395536" y="404664"/>
            <a:ext cx="115212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 advTm="154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   To </a:t>
            </a:r>
            <a:r>
              <a:rPr lang="en-US" dirty="0" smtClean="0"/>
              <a:t>test the reliability and concurrent validity of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</a:t>
            </a:r>
            <a:r>
              <a:rPr lang="en-US" dirty="0" smtClean="0"/>
              <a:t>   </a:t>
            </a:r>
            <a:r>
              <a:rPr lang="en-US" dirty="0" smtClean="0"/>
              <a:t>a </a:t>
            </a:r>
            <a:r>
              <a:rPr lang="en-US" dirty="0" smtClean="0"/>
              <a:t>novel balance walking test in </a:t>
            </a:r>
            <a:r>
              <a:rPr lang="en-US" dirty="0" err="1" smtClean="0"/>
              <a:t>PwMS</a:t>
            </a:r>
            <a:r>
              <a:rPr lang="en-US" dirty="0" smtClean="0"/>
              <a:t> called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</a:t>
            </a:r>
            <a:r>
              <a:rPr lang="en-US" dirty="0" smtClean="0"/>
              <a:t>   </a:t>
            </a:r>
            <a:r>
              <a:rPr lang="en-US" dirty="0" smtClean="0"/>
              <a:t>the </a:t>
            </a:r>
            <a:r>
              <a:rPr lang="en-US" dirty="0" smtClean="0"/>
              <a:t>Narrow Path Walking Test.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he-IL" dirty="0"/>
          </a:p>
        </p:txBody>
      </p:sp>
      <p:pic>
        <p:nvPicPr>
          <p:cNvPr id="4" name="Voice 019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4725144"/>
            <a:ext cx="304800" cy="3048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1187624" y="4509120"/>
            <a:ext cx="144016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 advTm="106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1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1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oice 020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304800" cy="304800"/>
          </a:xfrm>
          <a:prstGeom prst="rect">
            <a:avLst/>
          </a:prstGeom>
        </p:spPr>
      </p:pic>
      <p:sp>
        <p:nvSpPr>
          <p:cNvPr id="5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Narrow Path Walking Test</a:t>
            </a:r>
            <a:endParaRPr lang="he-IL" dirty="0"/>
          </a:p>
        </p:txBody>
      </p:sp>
      <p:pic>
        <p:nvPicPr>
          <p:cNvPr id="6" name="תמונה 5" descr="SHKUPH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675" y="1765895"/>
            <a:ext cx="8248650" cy="4543425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0" y="260648"/>
            <a:ext cx="82758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 advTm="495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Methods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30 </a:t>
            </a:r>
            <a:r>
              <a:rPr lang="en-US" dirty="0" smtClean="0"/>
              <a:t>volunteers with MS.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0</a:t>
            </a: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467544" y="3140968"/>
            <a:ext cx="194421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Test 1:</a:t>
            </a:r>
          </a:p>
          <a:p>
            <a:pPr algn="ctr"/>
            <a:r>
              <a:rPr lang="en-US" b="1" dirty="0" smtClean="0"/>
              <a:t>NPWT+ Clinical Tests</a:t>
            </a:r>
            <a:endParaRPr lang="he-IL" b="1" dirty="0"/>
          </a:p>
        </p:txBody>
      </p:sp>
      <p:sp>
        <p:nvSpPr>
          <p:cNvPr id="6" name="מלבן 5"/>
          <p:cNvSpPr/>
          <p:nvPr/>
        </p:nvSpPr>
        <p:spPr>
          <a:xfrm>
            <a:off x="6732240" y="3140968"/>
            <a:ext cx="194421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/>
              <a:t>Test 2:</a:t>
            </a:r>
          </a:p>
          <a:p>
            <a:pPr algn="ctr"/>
            <a:r>
              <a:rPr lang="en-US" b="1" dirty="0" smtClean="0"/>
              <a:t>NPWT</a:t>
            </a:r>
            <a:endParaRPr lang="he-IL" b="1" dirty="0"/>
          </a:p>
        </p:txBody>
      </p:sp>
      <p:cxnSp>
        <p:nvCxnSpPr>
          <p:cNvPr id="8" name="מחבר ישר 7"/>
          <p:cNvCxnSpPr/>
          <p:nvPr/>
        </p:nvCxnSpPr>
        <p:spPr>
          <a:xfrm>
            <a:off x="1259632" y="4725144"/>
            <a:ext cx="662473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90574" y="5157192"/>
            <a:ext cx="76655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(Days)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1966058" y="4797152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4787860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0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3694250" y="4787860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3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2830154" y="4787860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2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5652120" y="4787860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5</a:t>
            </a:r>
            <a:endParaRPr lang="he-IL" dirty="0"/>
          </a:p>
        </p:txBody>
      </p:sp>
      <p:sp>
        <p:nvSpPr>
          <p:cNvPr id="15" name="TextBox 14"/>
          <p:cNvSpPr txBox="1"/>
          <p:nvPr/>
        </p:nvSpPr>
        <p:spPr>
          <a:xfrm>
            <a:off x="4644008" y="4797152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4</a:t>
            </a:r>
            <a:endParaRPr lang="he-IL" dirty="0"/>
          </a:p>
        </p:txBody>
      </p:sp>
      <p:sp>
        <p:nvSpPr>
          <p:cNvPr id="16" name="TextBox 15"/>
          <p:cNvSpPr txBox="1"/>
          <p:nvPr/>
        </p:nvSpPr>
        <p:spPr>
          <a:xfrm>
            <a:off x="6660232" y="4797152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6</a:t>
            </a:r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7452320" y="4797152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7</a:t>
            </a:r>
            <a:endParaRPr lang="he-IL" dirty="0"/>
          </a:p>
        </p:txBody>
      </p:sp>
      <p:pic>
        <p:nvPicPr>
          <p:cNvPr id="18" name="Voice 02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548680"/>
            <a:ext cx="304800" cy="304800"/>
          </a:xfrm>
          <a:prstGeom prst="rect">
            <a:avLst/>
          </a:prstGeom>
        </p:spPr>
      </p:pic>
      <p:sp>
        <p:nvSpPr>
          <p:cNvPr id="19" name="מלבן 18"/>
          <p:cNvSpPr/>
          <p:nvPr/>
        </p:nvSpPr>
        <p:spPr>
          <a:xfrm>
            <a:off x="395536" y="404664"/>
            <a:ext cx="122413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 advTm="23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measures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defRPr/>
            </a:pPr>
            <a:r>
              <a:rPr lang="en-US" dirty="0" smtClean="0"/>
              <a:t>Relative reliability of reproducibility of testing procedure between tests</a:t>
            </a:r>
          </a:p>
          <a:p>
            <a:pPr algn="l" rtl="0">
              <a:defRPr/>
            </a:pPr>
            <a:r>
              <a:rPr lang="en-US" dirty="0" smtClean="0"/>
              <a:t>Absolute reliability </a:t>
            </a:r>
            <a:r>
              <a:rPr lang="en-US" dirty="0" smtClean="0"/>
              <a:t>(measurement </a:t>
            </a:r>
            <a:r>
              <a:rPr lang="en-US" dirty="0" smtClean="0"/>
              <a:t>error )</a:t>
            </a:r>
            <a:r>
              <a:rPr lang="he-IL" dirty="0" smtClean="0"/>
              <a:t> </a:t>
            </a:r>
            <a:endParaRPr lang="en-US" dirty="0" smtClean="0"/>
          </a:p>
          <a:p>
            <a:pPr algn="l" rtl="0">
              <a:defRPr/>
            </a:pPr>
            <a:r>
              <a:rPr lang="en-US" dirty="0" smtClean="0"/>
              <a:t>Number of Steps</a:t>
            </a:r>
          </a:p>
          <a:p>
            <a:pPr algn="l" rtl="0">
              <a:defRPr/>
            </a:pPr>
            <a:r>
              <a:rPr lang="en-US" dirty="0" smtClean="0"/>
              <a:t>Trial time </a:t>
            </a:r>
          </a:p>
          <a:p>
            <a:pPr algn="l" rtl="0">
              <a:defRPr/>
            </a:pPr>
            <a:r>
              <a:rPr lang="en-US" dirty="0" smtClean="0"/>
              <a:t>Step Errors </a:t>
            </a:r>
          </a:p>
          <a:p>
            <a:pPr algn="l" rtl="0">
              <a:defRPr/>
            </a:pPr>
            <a:r>
              <a:rPr lang="en-US" dirty="0" smtClean="0"/>
              <a:t>Cog. Task Errors </a:t>
            </a:r>
          </a:p>
          <a:p>
            <a:pPr algn="l" rtl="0">
              <a:defRPr/>
            </a:pPr>
            <a:r>
              <a:rPr lang="en-US" dirty="0" smtClean="0"/>
              <a:t>Number of balance losses.</a:t>
            </a:r>
          </a:p>
          <a:p>
            <a:pPr algn="l" rtl="0">
              <a:defRPr/>
            </a:pPr>
            <a:r>
              <a:rPr lang="en-US" dirty="0" smtClean="0"/>
              <a:t>Trial Velocity</a:t>
            </a:r>
          </a:p>
          <a:p>
            <a:pPr algn="l" rtl="0">
              <a:defRPr/>
            </a:pPr>
            <a:r>
              <a:rPr lang="en-US" dirty="0" smtClean="0"/>
              <a:t>Step Length</a:t>
            </a:r>
            <a:endParaRPr lang="he-IL" dirty="0" smtClean="0"/>
          </a:p>
          <a:p>
            <a:pPr algn="l" rtl="0"/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539552" y="3356992"/>
            <a:ext cx="1944216" cy="36004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539552" y="3789040"/>
            <a:ext cx="2160240" cy="43204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539552" y="5157192"/>
            <a:ext cx="2448272" cy="43204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Voice 02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948264" y="3789040"/>
            <a:ext cx="304800" cy="304800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6588224" y="3429000"/>
            <a:ext cx="129614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 advTm="280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1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1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Correct Step</a:t>
            </a:r>
            <a:endParaRPr lang="he-IL" dirty="0"/>
          </a:p>
        </p:txBody>
      </p:sp>
      <p:pic>
        <p:nvPicPr>
          <p:cNvPr id="4" name="מציין מיקום תוכן 3" descr="NPWT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-252164" y="1916338"/>
            <a:ext cx="9648328" cy="4897038"/>
          </a:xfrm>
        </p:spPr>
      </p:pic>
      <p:pic>
        <p:nvPicPr>
          <p:cNvPr id="5" name="Voice 023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115616" y="764704"/>
            <a:ext cx="304800" cy="304800"/>
          </a:xfrm>
          <a:prstGeom prst="rect">
            <a:avLst/>
          </a:prstGeom>
        </p:spPr>
      </p:pic>
      <p:sp>
        <p:nvSpPr>
          <p:cNvPr id="6" name="אליפסה 5"/>
          <p:cNvSpPr/>
          <p:nvPr/>
        </p:nvSpPr>
        <p:spPr>
          <a:xfrm>
            <a:off x="827584" y="548680"/>
            <a:ext cx="864096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 advTm="1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Error</a:t>
            </a:r>
            <a:endParaRPr lang="he-IL" dirty="0"/>
          </a:p>
        </p:txBody>
      </p:sp>
      <p:pic>
        <p:nvPicPr>
          <p:cNvPr id="6" name="מציין מיקום תוכן 5" descr="NPWT_SE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687752" y="1552526"/>
            <a:ext cx="10519504" cy="5332858"/>
          </a:xfrm>
        </p:spPr>
      </p:pic>
      <p:pic>
        <p:nvPicPr>
          <p:cNvPr id="4" name="Voice 024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1600" y="692696"/>
            <a:ext cx="304800" cy="3048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683568" y="0"/>
            <a:ext cx="1368152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 advTm="115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224</Words>
  <Application>Microsoft Office PowerPoint</Application>
  <PresentationFormat>‫הצגה על המסך (4:3)</PresentationFormat>
  <Paragraphs>58</Paragraphs>
  <Slides>11</Slides>
  <Notes>6</Notes>
  <HiddenSlides>0</HiddenSlides>
  <MMClips>11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2" baseType="lpstr">
      <vt:lpstr>ערכת נושא של Office</vt:lpstr>
      <vt:lpstr>שקופית 1</vt:lpstr>
      <vt:lpstr>Rational</vt:lpstr>
      <vt:lpstr>Reliability and Concurrent Validity of the Narrow Path Walking Test in People with Multiple Sclerosis </vt:lpstr>
      <vt:lpstr>Objective</vt:lpstr>
      <vt:lpstr>Narrow Path Walking Test</vt:lpstr>
      <vt:lpstr>Methods</vt:lpstr>
      <vt:lpstr>Outcome measures</vt:lpstr>
      <vt:lpstr>Correct Step</vt:lpstr>
      <vt:lpstr>Step Error</vt:lpstr>
      <vt:lpstr>שקופית 10</vt:lpstr>
      <vt:lpstr>שקופית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אורי</dc:creator>
  <cp:lastModifiedBy>אורי</cp:lastModifiedBy>
  <cp:revision>64</cp:revision>
  <dcterms:created xsi:type="dcterms:W3CDTF">2016-07-23T17:53:44Z</dcterms:created>
  <dcterms:modified xsi:type="dcterms:W3CDTF">2016-07-24T10:45:39Z</dcterms:modified>
</cp:coreProperties>
</file>