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64D290-A7F7-40A2-B5D3-CBEFC2AD5955}" type="datetimeFigureOut">
              <a:rPr lang="en-US" smtClean="0"/>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513AE-8C12-42D8-938E-29BA07E84D56}" type="slidenum">
              <a:rPr lang="en-US" smtClean="0"/>
              <a:t>‹#›</a:t>
            </a:fld>
            <a:endParaRPr lang="en-US"/>
          </a:p>
        </p:txBody>
      </p:sp>
    </p:spTree>
    <p:extLst>
      <p:ext uri="{BB962C8B-B14F-4D97-AF65-F5344CB8AC3E}">
        <p14:creationId xmlns:p14="http://schemas.microsoft.com/office/powerpoint/2010/main" val="4291912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4D290-A7F7-40A2-B5D3-CBEFC2AD5955}" type="datetimeFigureOut">
              <a:rPr lang="en-US" smtClean="0"/>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513AE-8C12-42D8-938E-29BA07E84D56}" type="slidenum">
              <a:rPr lang="en-US" smtClean="0"/>
              <a:t>‹#›</a:t>
            </a:fld>
            <a:endParaRPr lang="en-US"/>
          </a:p>
        </p:txBody>
      </p:sp>
    </p:spTree>
    <p:extLst>
      <p:ext uri="{BB962C8B-B14F-4D97-AF65-F5344CB8AC3E}">
        <p14:creationId xmlns:p14="http://schemas.microsoft.com/office/powerpoint/2010/main" val="2657443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4D290-A7F7-40A2-B5D3-CBEFC2AD5955}" type="datetimeFigureOut">
              <a:rPr lang="en-US" smtClean="0"/>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513AE-8C12-42D8-938E-29BA07E84D56}" type="slidenum">
              <a:rPr lang="en-US" smtClean="0"/>
              <a:t>‹#›</a:t>
            </a:fld>
            <a:endParaRPr lang="en-US"/>
          </a:p>
        </p:txBody>
      </p:sp>
    </p:spTree>
    <p:extLst>
      <p:ext uri="{BB962C8B-B14F-4D97-AF65-F5344CB8AC3E}">
        <p14:creationId xmlns:p14="http://schemas.microsoft.com/office/powerpoint/2010/main" val="247414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4D290-A7F7-40A2-B5D3-CBEFC2AD5955}" type="datetimeFigureOut">
              <a:rPr lang="en-US" smtClean="0"/>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513AE-8C12-42D8-938E-29BA07E84D56}" type="slidenum">
              <a:rPr lang="en-US" smtClean="0"/>
              <a:t>‹#›</a:t>
            </a:fld>
            <a:endParaRPr lang="en-US"/>
          </a:p>
        </p:txBody>
      </p:sp>
    </p:spTree>
    <p:extLst>
      <p:ext uri="{BB962C8B-B14F-4D97-AF65-F5344CB8AC3E}">
        <p14:creationId xmlns:p14="http://schemas.microsoft.com/office/powerpoint/2010/main" val="288300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64D290-A7F7-40A2-B5D3-CBEFC2AD5955}" type="datetimeFigureOut">
              <a:rPr lang="en-US" smtClean="0"/>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513AE-8C12-42D8-938E-29BA07E84D56}" type="slidenum">
              <a:rPr lang="en-US" smtClean="0"/>
              <a:t>‹#›</a:t>
            </a:fld>
            <a:endParaRPr lang="en-US"/>
          </a:p>
        </p:txBody>
      </p:sp>
    </p:spTree>
    <p:extLst>
      <p:ext uri="{BB962C8B-B14F-4D97-AF65-F5344CB8AC3E}">
        <p14:creationId xmlns:p14="http://schemas.microsoft.com/office/powerpoint/2010/main" val="107048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64D290-A7F7-40A2-B5D3-CBEFC2AD5955}" type="datetimeFigureOut">
              <a:rPr lang="en-US" smtClean="0"/>
              <a:t>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513AE-8C12-42D8-938E-29BA07E84D56}" type="slidenum">
              <a:rPr lang="en-US" smtClean="0"/>
              <a:t>‹#›</a:t>
            </a:fld>
            <a:endParaRPr lang="en-US"/>
          </a:p>
        </p:txBody>
      </p:sp>
    </p:spTree>
    <p:extLst>
      <p:ext uri="{BB962C8B-B14F-4D97-AF65-F5344CB8AC3E}">
        <p14:creationId xmlns:p14="http://schemas.microsoft.com/office/powerpoint/2010/main" val="93485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64D290-A7F7-40A2-B5D3-CBEFC2AD5955}" type="datetimeFigureOut">
              <a:rPr lang="en-US" smtClean="0"/>
              <a:t>7/12/2018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9513AE-8C12-42D8-938E-29BA07E84D56}" type="slidenum">
              <a:rPr lang="en-US" smtClean="0"/>
              <a:t>‹#›</a:t>
            </a:fld>
            <a:endParaRPr lang="en-US"/>
          </a:p>
        </p:txBody>
      </p:sp>
    </p:spTree>
    <p:extLst>
      <p:ext uri="{BB962C8B-B14F-4D97-AF65-F5344CB8AC3E}">
        <p14:creationId xmlns:p14="http://schemas.microsoft.com/office/powerpoint/2010/main" val="165283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64D290-A7F7-40A2-B5D3-CBEFC2AD5955}" type="datetimeFigureOut">
              <a:rPr lang="en-US" smtClean="0"/>
              <a:t>7/12/2018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9513AE-8C12-42D8-938E-29BA07E84D56}" type="slidenum">
              <a:rPr lang="en-US" smtClean="0"/>
              <a:t>‹#›</a:t>
            </a:fld>
            <a:endParaRPr lang="en-US"/>
          </a:p>
        </p:txBody>
      </p:sp>
    </p:spTree>
    <p:extLst>
      <p:ext uri="{BB962C8B-B14F-4D97-AF65-F5344CB8AC3E}">
        <p14:creationId xmlns:p14="http://schemas.microsoft.com/office/powerpoint/2010/main" val="1552664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4D290-A7F7-40A2-B5D3-CBEFC2AD5955}" type="datetimeFigureOut">
              <a:rPr lang="en-US" smtClean="0"/>
              <a:t>7/12/2018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9513AE-8C12-42D8-938E-29BA07E84D56}" type="slidenum">
              <a:rPr lang="en-US" smtClean="0"/>
              <a:t>‹#›</a:t>
            </a:fld>
            <a:endParaRPr lang="en-US"/>
          </a:p>
        </p:txBody>
      </p:sp>
    </p:spTree>
    <p:extLst>
      <p:ext uri="{BB962C8B-B14F-4D97-AF65-F5344CB8AC3E}">
        <p14:creationId xmlns:p14="http://schemas.microsoft.com/office/powerpoint/2010/main" val="2237707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64D290-A7F7-40A2-B5D3-CBEFC2AD5955}" type="datetimeFigureOut">
              <a:rPr lang="en-US" smtClean="0"/>
              <a:t>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513AE-8C12-42D8-938E-29BA07E84D56}" type="slidenum">
              <a:rPr lang="en-US" smtClean="0"/>
              <a:t>‹#›</a:t>
            </a:fld>
            <a:endParaRPr lang="en-US"/>
          </a:p>
        </p:txBody>
      </p:sp>
    </p:spTree>
    <p:extLst>
      <p:ext uri="{BB962C8B-B14F-4D97-AF65-F5344CB8AC3E}">
        <p14:creationId xmlns:p14="http://schemas.microsoft.com/office/powerpoint/2010/main" val="228442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64D290-A7F7-40A2-B5D3-CBEFC2AD5955}" type="datetimeFigureOut">
              <a:rPr lang="en-US" smtClean="0"/>
              <a:t>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513AE-8C12-42D8-938E-29BA07E84D56}" type="slidenum">
              <a:rPr lang="en-US" smtClean="0"/>
              <a:t>‹#›</a:t>
            </a:fld>
            <a:endParaRPr lang="en-US"/>
          </a:p>
        </p:txBody>
      </p:sp>
    </p:spTree>
    <p:extLst>
      <p:ext uri="{BB962C8B-B14F-4D97-AF65-F5344CB8AC3E}">
        <p14:creationId xmlns:p14="http://schemas.microsoft.com/office/powerpoint/2010/main" val="22765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4D290-A7F7-40A2-B5D3-CBEFC2AD5955}" type="datetimeFigureOut">
              <a:rPr lang="en-US" smtClean="0"/>
              <a:t>7/12/2018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513AE-8C12-42D8-938E-29BA07E84D56}" type="slidenum">
              <a:rPr lang="en-US" smtClean="0"/>
              <a:t>‹#›</a:t>
            </a:fld>
            <a:endParaRPr lang="en-US"/>
          </a:p>
        </p:txBody>
      </p:sp>
    </p:spTree>
    <p:extLst>
      <p:ext uri="{BB962C8B-B14F-4D97-AF65-F5344CB8AC3E}">
        <p14:creationId xmlns:p14="http://schemas.microsoft.com/office/powerpoint/2010/main" val="3392191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274" y="1696453"/>
            <a:ext cx="4876800" cy="4876800"/>
          </a:xfrm>
          <a:prstGeom prst="rect">
            <a:avLst/>
          </a:prstGeom>
        </p:spPr>
      </p:pic>
      <p:sp>
        <p:nvSpPr>
          <p:cNvPr id="5" name="TextBox 4"/>
          <p:cNvSpPr txBox="1"/>
          <p:nvPr/>
        </p:nvSpPr>
        <p:spPr>
          <a:xfrm>
            <a:off x="112295" y="5095925"/>
            <a:ext cx="6849979" cy="1477328"/>
          </a:xfrm>
          <a:prstGeom prst="rect">
            <a:avLst/>
          </a:prstGeom>
          <a:noFill/>
        </p:spPr>
        <p:txBody>
          <a:bodyPr wrap="square" rtlCol="0">
            <a:spAutoFit/>
          </a:bodyPr>
          <a:lstStyle/>
          <a:p>
            <a:r>
              <a:rPr lang="en-US" b="1" dirty="0"/>
              <a:t>Supplemental Digital Content 3</a:t>
            </a:r>
            <a:r>
              <a:rPr lang="en-US" dirty="0"/>
              <a:t>.  </a:t>
            </a:r>
            <a:endParaRPr lang="en-US" dirty="0" smtClean="0"/>
          </a:p>
          <a:p>
            <a:r>
              <a:rPr lang="en-US" b="1" dirty="0" smtClean="0"/>
              <a:t>A</a:t>
            </a:r>
            <a:r>
              <a:rPr lang="en-US" dirty="0"/>
              <a:t>.  Axial CT scan of the pelvis demonstrating fractures of the bilateral sacral ala which appear to be obliquely oriented, are somewhat hard to characterize, and not clearly shown extending all of the way through the sacral ala. </a:t>
            </a:r>
          </a:p>
        </p:txBody>
      </p:sp>
    </p:spTree>
    <p:extLst>
      <p:ext uri="{BB962C8B-B14F-4D97-AF65-F5344CB8AC3E}">
        <p14:creationId xmlns:p14="http://schemas.microsoft.com/office/powerpoint/2010/main" val="247681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704" y="0"/>
            <a:ext cx="3439075" cy="6858000"/>
          </a:xfrm>
          <a:prstGeom prst="rect">
            <a:avLst/>
          </a:prstGeom>
        </p:spPr>
      </p:pic>
      <p:sp>
        <p:nvSpPr>
          <p:cNvPr id="3" name="TextBox 2"/>
          <p:cNvSpPr txBox="1"/>
          <p:nvPr/>
        </p:nvSpPr>
        <p:spPr>
          <a:xfrm>
            <a:off x="128337" y="5103674"/>
            <a:ext cx="6144126" cy="923330"/>
          </a:xfrm>
          <a:prstGeom prst="rect">
            <a:avLst/>
          </a:prstGeom>
          <a:noFill/>
        </p:spPr>
        <p:txBody>
          <a:bodyPr wrap="square" rtlCol="0">
            <a:spAutoFit/>
          </a:bodyPr>
          <a:lstStyle/>
          <a:p>
            <a:r>
              <a:rPr lang="en-US" b="1" dirty="0"/>
              <a:t>Supplemental Digital Content 3</a:t>
            </a:r>
            <a:r>
              <a:rPr lang="en-US" dirty="0"/>
              <a:t>. </a:t>
            </a:r>
            <a:endParaRPr lang="en-US" dirty="0" smtClean="0"/>
          </a:p>
          <a:p>
            <a:r>
              <a:rPr lang="en-US" b="1" dirty="0" smtClean="0"/>
              <a:t>B</a:t>
            </a:r>
            <a:r>
              <a:rPr lang="en-US" dirty="0"/>
              <a:t>.  Sagittal CT scan of the pelvis demonstrating a transverse fracture through the upper body of S2. </a:t>
            </a:r>
          </a:p>
        </p:txBody>
      </p:sp>
    </p:spTree>
    <p:extLst>
      <p:ext uri="{BB962C8B-B14F-4D97-AF65-F5344CB8AC3E}">
        <p14:creationId xmlns:p14="http://schemas.microsoft.com/office/powerpoint/2010/main" val="3656313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442" y="1295400"/>
            <a:ext cx="4876800" cy="4876800"/>
          </a:xfrm>
          <a:prstGeom prst="rect">
            <a:avLst/>
          </a:prstGeom>
        </p:spPr>
      </p:pic>
      <p:sp>
        <p:nvSpPr>
          <p:cNvPr id="3" name="TextBox 2"/>
          <p:cNvSpPr txBox="1"/>
          <p:nvPr/>
        </p:nvSpPr>
        <p:spPr>
          <a:xfrm>
            <a:off x="593558" y="4971871"/>
            <a:ext cx="4700337" cy="1200329"/>
          </a:xfrm>
          <a:prstGeom prst="rect">
            <a:avLst/>
          </a:prstGeom>
          <a:noFill/>
        </p:spPr>
        <p:txBody>
          <a:bodyPr wrap="square" rtlCol="0">
            <a:spAutoFit/>
          </a:bodyPr>
          <a:lstStyle/>
          <a:p>
            <a:r>
              <a:rPr lang="en-US" b="1" dirty="0"/>
              <a:t>Supplemental Digital Content 3</a:t>
            </a:r>
            <a:r>
              <a:rPr lang="en-US" dirty="0"/>
              <a:t>. </a:t>
            </a:r>
            <a:endParaRPr lang="en-US" dirty="0" smtClean="0"/>
          </a:p>
          <a:p>
            <a:r>
              <a:rPr lang="en-US" b="1" dirty="0" smtClean="0"/>
              <a:t>C</a:t>
            </a:r>
            <a:r>
              <a:rPr lang="en-US" dirty="0"/>
              <a:t>.  T1-weighted axial MRI of the pelvis demonstrating vertical fracture lines extending through the bilateral sacral ala. </a:t>
            </a:r>
          </a:p>
        </p:txBody>
      </p:sp>
    </p:spTree>
    <p:extLst>
      <p:ext uri="{BB962C8B-B14F-4D97-AF65-F5344CB8AC3E}">
        <p14:creationId xmlns:p14="http://schemas.microsoft.com/office/powerpoint/2010/main" val="62496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3895" y="1215189"/>
            <a:ext cx="4876800" cy="4876800"/>
          </a:xfrm>
          <a:prstGeom prst="rect">
            <a:avLst/>
          </a:prstGeom>
        </p:spPr>
      </p:pic>
      <p:sp>
        <p:nvSpPr>
          <p:cNvPr id="3" name="TextBox 2"/>
          <p:cNvSpPr txBox="1"/>
          <p:nvPr/>
        </p:nvSpPr>
        <p:spPr>
          <a:xfrm>
            <a:off x="360947" y="4614661"/>
            <a:ext cx="4684295" cy="1477328"/>
          </a:xfrm>
          <a:prstGeom prst="rect">
            <a:avLst/>
          </a:prstGeom>
          <a:noFill/>
        </p:spPr>
        <p:txBody>
          <a:bodyPr wrap="square" rtlCol="0">
            <a:spAutoFit/>
          </a:bodyPr>
          <a:lstStyle/>
          <a:p>
            <a:r>
              <a:rPr lang="en-US" b="1" dirty="0"/>
              <a:t>Supplemental Digital Content 3</a:t>
            </a:r>
            <a:r>
              <a:rPr lang="en-US" dirty="0"/>
              <a:t>. </a:t>
            </a:r>
            <a:endParaRPr lang="en-US" dirty="0" smtClean="0"/>
          </a:p>
          <a:p>
            <a:r>
              <a:rPr lang="en-US" b="1" dirty="0" smtClean="0"/>
              <a:t>D</a:t>
            </a:r>
            <a:r>
              <a:rPr lang="en-US" dirty="0"/>
              <a:t>.  T2-weighted axial MRI of the pelvis demonstrating increased signal uptake extending from the anterior to posterior cortices of the bilateral sacral ala. </a:t>
            </a:r>
          </a:p>
        </p:txBody>
      </p:sp>
    </p:spTree>
    <p:extLst>
      <p:ext uri="{BB962C8B-B14F-4D97-AF65-F5344CB8AC3E}">
        <p14:creationId xmlns:p14="http://schemas.microsoft.com/office/powerpoint/2010/main" val="425684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558" y="1295400"/>
            <a:ext cx="4876800" cy="4876800"/>
          </a:xfrm>
          <a:prstGeom prst="rect">
            <a:avLst/>
          </a:prstGeom>
        </p:spPr>
      </p:pic>
      <p:sp>
        <p:nvSpPr>
          <p:cNvPr id="3" name="TextBox 2"/>
          <p:cNvSpPr txBox="1"/>
          <p:nvPr/>
        </p:nvSpPr>
        <p:spPr>
          <a:xfrm>
            <a:off x="184484" y="4971871"/>
            <a:ext cx="5542548" cy="1200329"/>
          </a:xfrm>
          <a:prstGeom prst="rect">
            <a:avLst/>
          </a:prstGeom>
          <a:noFill/>
        </p:spPr>
        <p:txBody>
          <a:bodyPr wrap="square" rtlCol="0">
            <a:spAutoFit/>
          </a:bodyPr>
          <a:lstStyle/>
          <a:p>
            <a:r>
              <a:rPr lang="en-US" b="1" dirty="0"/>
              <a:t>Supplemental Digital Content 3</a:t>
            </a:r>
            <a:r>
              <a:rPr lang="en-US" dirty="0" smtClean="0"/>
              <a:t>. </a:t>
            </a:r>
          </a:p>
          <a:p>
            <a:r>
              <a:rPr lang="en-US" b="1" dirty="0" smtClean="0"/>
              <a:t>E</a:t>
            </a:r>
            <a:r>
              <a:rPr lang="en-US" dirty="0"/>
              <a:t>.  T1-weighted sagittal MRI of the pelvis demonstrating a transverse fracture line extending through the upper body of S2. </a:t>
            </a:r>
          </a:p>
        </p:txBody>
      </p:sp>
    </p:spTree>
    <p:extLst>
      <p:ext uri="{BB962C8B-B14F-4D97-AF65-F5344CB8AC3E}">
        <p14:creationId xmlns:p14="http://schemas.microsoft.com/office/powerpoint/2010/main" val="1269254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8694" y="1552074"/>
            <a:ext cx="4876800" cy="4876800"/>
          </a:xfrm>
          <a:prstGeom prst="rect">
            <a:avLst/>
          </a:prstGeom>
        </p:spPr>
      </p:pic>
      <p:sp>
        <p:nvSpPr>
          <p:cNvPr id="3" name="TextBox 2"/>
          <p:cNvSpPr txBox="1"/>
          <p:nvPr/>
        </p:nvSpPr>
        <p:spPr>
          <a:xfrm>
            <a:off x="336884" y="4951546"/>
            <a:ext cx="4997116" cy="1477328"/>
          </a:xfrm>
          <a:prstGeom prst="rect">
            <a:avLst/>
          </a:prstGeom>
          <a:noFill/>
        </p:spPr>
        <p:txBody>
          <a:bodyPr wrap="square" rtlCol="0">
            <a:spAutoFit/>
          </a:bodyPr>
          <a:lstStyle/>
          <a:p>
            <a:r>
              <a:rPr lang="en-US" b="1" dirty="0"/>
              <a:t>Supplemental Digital Content 3</a:t>
            </a:r>
            <a:r>
              <a:rPr lang="en-US" dirty="0"/>
              <a:t>. </a:t>
            </a:r>
            <a:endParaRPr lang="en-US" dirty="0" smtClean="0"/>
          </a:p>
          <a:p>
            <a:r>
              <a:rPr lang="en-US" b="1" dirty="0" smtClean="0"/>
              <a:t>F</a:t>
            </a:r>
            <a:r>
              <a:rPr lang="en-US" dirty="0"/>
              <a:t>.  T2-weighted sagittal MRI of the pelvis demonstrating increased signal uptake throughout the body of S2.</a:t>
            </a:r>
          </a:p>
          <a:p>
            <a:endParaRPr lang="en-US" dirty="0"/>
          </a:p>
        </p:txBody>
      </p:sp>
    </p:spTree>
    <p:extLst>
      <p:ext uri="{BB962C8B-B14F-4D97-AF65-F5344CB8AC3E}">
        <p14:creationId xmlns:p14="http://schemas.microsoft.com/office/powerpoint/2010/main" val="3887780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174</Words>
  <Application>Microsoft Office PowerPoint</Application>
  <PresentationFormat>Widescreen</PresentationFormat>
  <Paragraphs>12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Editor</dc:creator>
  <cp:lastModifiedBy>Editor</cp:lastModifiedBy>
  <cp:revision>2</cp:revision>
  <dcterms:created xsi:type="dcterms:W3CDTF">2018-07-12T18:59:39Z</dcterms:created>
  <dcterms:modified xsi:type="dcterms:W3CDTF">2018-07-12T19:00:44Z</dcterms:modified>
</cp:coreProperties>
</file>