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8" r:id="rId2"/>
  </p:sldIdLst>
  <p:sldSz cx="13717588" cy="19810413"/>
  <p:notesSz cx="6858000" cy="9945688"/>
  <p:defaultTextStyle>
    <a:defPPr>
      <a:defRPr lang="ko-KR"/>
    </a:defPPr>
    <a:lvl1pPr algn="l" defTabSz="1828487" rtl="0" fontAlgn="base" latinLnBrk="1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914245" indent="-457122" algn="l" defTabSz="1828487" rtl="0" fontAlgn="base" latinLnBrk="1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1828487" indent="-914245" algn="l" defTabSz="1828487" rtl="0" fontAlgn="base" latinLnBrk="1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2742732" indent="-1371367" algn="l" defTabSz="1828487" rtl="0" fontAlgn="base" latinLnBrk="1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3656977" indent="-1828487" algn="l" defTabSz="1828487" rtl="0" fontAlgn="base" latinLnBrk="1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5610" algn="l" defTabSz="914245" rtl="0" eaLnBrk="1" latinLnBrk="1" hangingPunct="1"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2732" algn="l" defTabSz="914245" rtl="0" eaLnBrk="1" latinLnBrk="1" hangingPunct="1"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199854" algn="l" defTabSz="914245" rtl="0" eaLnBrk="1" latinLnBrk="1" hangingPunct="1"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6977" algn="l" defTabSz="914245" rtl="0" eaLnBrk="1" latinLnBrk="1" hangingPunct="1"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462" userDrawn="1">
          <p15:clr>
            <a:srgbClr val="A4A3A4"/>
          </p15:clr>
        </p15:guide>
        <p15:guide id="2" pos="436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EE"/>
    <a:srgbClr val="45A107"/>
    <a:srgbClr val="5CD509"/>
    <a:srgbClr val="367D05"/>
    <a:srgbClr val="059F14"/>
    <a:srgbClr val="06C218"/>
    <a:srgbClr val="FF2D2D"/>
    <a:srgbClr val="0000FF"/>
    <a:srgbClr val="0DF723"/>
    <a:srgbClr val="008E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11" autoAdjust="0"/>
    <p:restoredTop sz="96400" autoAdjust="0"/>
  </p:normalViewPr>
  <p:slideViewPr>
    <p:cSldViewPr>
      <p:cViewPr>
        <p:scale>
          <a:sx n="33" d="100"/>
          <a:sy n="33" d="100"/>
        </p:scale>
        <p:origin x="-2334" y="-78"/>
      </p:cViewPr>
      <p:guideLst>
        <p:guide orient="horz" pos="8462"/>
        <p:guide pos="43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3.%20MCI%203&#45380;&#52264;%20&#45436;&#47928;\2.%20&#53076;&#46377;%20(MCI)\NF_&#51204;&#52404;&#53076;&#46377;_&#53685;&#44228;&#51032;&#472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526096033402923"/>
          <c:y val="7.7464788732394374E-2"/>
          <c:w val="0.84133611691022958"/>
          <c:h val="0.71126760563380298"/>
        </c:manualLayout>
      </c:layout>
      <c:lineChart>
        <c:grouping val="standard"/>
        <c:ser>
          <c:idx val="1"/>
          <c:order val="0"/>
          <c:spPr>
            <a:ln w="3175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전체코딩!$F$11:$H$11</c:f>
                <c:numCache>
                  <c:formatCode>General</c:formatCode>
                  <c:ptCount val="3"/>
                  <c:pt idx="0">
                    <c:v>4.2661458015403069</c:v>
                  </c:pt>
                  <c:pt idx="1">
                    <c:v>5.6124860801609104</c:v>
                  </c:pt>
                  <c:pt idx="2">
                    <c:v>8.4557672626438833</c:v>
                  </c:pt>
                </c:numCache>
              </c:numRef>
            </c:plus>
            <c:minus>
              <c:numRef>
                <c:f>전체코딩!$F$11:$H$11</c:f>
                <c:numCache>
                  <c:formatCode>General</c:formatCode>
                  <c:ptCount val="3"/>
                  <c:pt idx="0">
                    <c:v>4.2661458015403069</c:v>
                  </c:pt>
                  <c:pt idx="1">
                    <c:v>5.6124860801609104</c:v>
                  </c:pt>
                  <c:pt idx="2">
                    <c:v>8.4557672626438833</c:v>
                  </c:pt>
                </c:numCache>
              </c:numRef>
            </c:minus>
            <c:spPr>
              <a:ln w="25400">
                <a:solidFill>
                  <a:srgbClr val="000000"/>
                </a:solidFill>
                <a:prstDash val="solid"/>
              </a:ln>
            </c:spPr>
          </c:errBars>
          <c:cat>
            <c:numRef>
              <c:f>전체코딩!$F$15:$H$15</c:f>
              <c:numCache>
                <c:formatCode>General</c:formatCode>
                <c:ptCount val="3"/>
                <c:pt idx="0">
                  <c:v>0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전체코딩!$F$10:$H$10</c:f>
              <c:numCache>
                <c:formatCode>General</c:formatCode>
                <c:ptCount val="3"/>
                <c:pt idx="0">
                  <c:v>19.2</c:v>
                </c:pt>
                <c:pt idx="1">
                  <c:v>15</c:v>
                </c:pt>
                <c:pt idx="2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FD-479C-9554-168036FC3708}"/>
            </c:ext>
          </c:extLst>
        </c:ser>
        <c:dLbls/>
        <c:marker val="1"/>
        <c:axId val="80374400"/>
        <c:axId val="74031488"/>
      </c:lineChart>
      <c:catAx>
        <c:axId val="80374400"/>
        <c:scaling>
          <c:orientation val="minMax"/>
        </c:scaling>
        <c:axPos val="b"/>
        <c:numFmt formatCode="General" sourceLinked="1"/>
        <c:majorTickMark val="cross"/>
        <c:tickLblPos val="nextTo"/>
        <c:spPr>
          <a:noFill/>
          <a:ln w="31750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lang="ko-KR"/>
            </a:pPr>
            <a:endParaRPr lang="en-US"/>
          </a:p>
        </c:txPr>
        <c:crossAx val="74031488"/>
        <c:crosses val="autoZero"/>
        <c:auto val="1"/>
        <c:lblAlgn val="ctr"/>
        <c:lblOffset val="100"/>
      </c:catAx>
      <c:valAx>
        <c:axId val="74031488"/>
        <c:scaling>
          <c:orientation val="minMax"/>
        </c:scaling>
        <c:axPos val="l"/>
        <c:numFmt formatCode="General" sourceLinked="1"/>
        <c:tickLblPos val="nextTo"/>
        <c:spPr>
          <a:noFill/>
          <a:ln w="31750" cmpd="sng"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vert="horz"/>
          <a:lstStyle/>
          <a:p>
            <a:pPr>
              <a:defRPr lang="ko-KR"/>
            </a:pPr>
            <a:endParaRPr lang="en-US"/>
          </a:p>
        </c:txPr>
        <c:crossAx val="80374400"/>
        <c:crosses val="autoZero"/>
        <c:crossBetween val="between"/>
      </c:valAx>
      <c:spPr>
        <a:ln>
          <a:noFill/>
        </a:ln>
      </c:spPr>
    </c:plotArea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r">
              <a:defRPr sz="1200"/>
            </a:lvl1pPr>
          </a:lstStyle>
          <a:p>
            <a:fld id="{EBCE963B-F76B-4E88-8360-6B3F3583DB89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6677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r">
              <a:defRPr sz="1200"/>
            </a:lvl1pPr>
          </a:lstStyle>
          <a:p>
            <a:fld id="{94C27C39-0AB1-49E0-926F-07A1274B49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46682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3ADFCAA-8502-45C5-BEAC-27B81CF8C861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36775" y="746125"/>
            <a:ext cx="25844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9" tIns="45990" rIns="91979" bIns="4599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60"/>
          </a:xfrm>
          <a:prstGeom prst="rect">
            <a:avLst/>
          </a:prstGeom>
        </p:spPr>
        <p:txBody>
          <a:bodyPr vert="horz" lIns="91979" tIns="45990" rIns="91979" bIns="4599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6677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43BF7E-8ED9-4646-A851-9A0A887374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3760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828487" rtl="0" eaLnBrk="0" fontAlgn="base" latinLnBrk="1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914245" algn="l" defTabSz="1828487" rtl="0" eaLnBrk="0" fontAlgn="base" latinLnBrk="1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828487" algn="l" defTabSz="1828487" rtl="0" eaLnBrk="0" fontAlgn="base" latinLnBrk="1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742732" algn="l" defTabSz="1828487" rtl="0" eaLnBrk="0" fontAlgn="base" latinLnBrk="1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656977" algn="l" defTabSz="1828487" rtl="0" eaLnBrk="0" fontAlgn="base" latinLnBrk="1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571219" algn="l" defTabSz="1828487" rtl="0" eaLnBrk="1" latinLnBrk="1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485464" algn="l" defTabSz="1828487" rtl="0" eaLnBrk="1" latinLnBrk="1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399709" algn="l" defTabSz="1828487" rtl="0" eaLnBrk="1" latinLnBrk="1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313951" algn="l" defTabSz="1828487" rtl="0" eaLnBrk="1" latinLnBrk="1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28820" y="6154074"/>
            <a:ext cx="11659950" cy="424639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057638" y="11225908"/>
            <a:ext cx="9602312" cy="50626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2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6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1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5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399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3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1D318-25C8-4912-B87D-407C50F4AE5A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F50C-5658-4AEE-B88C-7E74C0A48B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83487-B41C-4E85-99D4-6774EF9A96A5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F4F26-0C58-40C5-A779-45F6756518A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0774021" y="793343"/>
            <a:ext cx="3343663" cy="1690305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43040" y="793343"/>
            <a:ext cx="9802361" cy="1690305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A20C-06C4-4110-B2C7-082CE782E57D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45DD-0F7E-4AFE-A79E-3ECC21039D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AEA9D-35DA-4B92-91FE-BCD0B8FE3EC2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A151-6A1F-4722-B9C3-9C6F341F54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83596" y="12730030"/>
            <a:ext cx="11659950" cy="3934568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83596" y="8396500"/>
            <a:ext cx="11659950" cy="4333528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22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44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3pPr>
            <a:lvl4pPr marL="274267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4pPr>
            <a:lvl5pPr marL="365689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5pPr>
            <a:lvl6pPr marL="4571116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6pPr>
            <a:lvl7pPr marL="5485339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7pPr>
            <a:lvl8pPr marL="639956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8pPr>
            <a:lvl9pPr marL="731378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9AAD-C932-4876-8EC9-597989BEAF47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45E12-F649-416E-8D34-EA3B65A697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43040" y="4622435"/>
            <a:ext cx="6573011" cy="1307395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544677" y="4622435"/>
            <a:ext cx="6573011" cy="1307395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41CC-F218-4EC1-8318-AD1B4610B129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74D9B-7F1B-48CF-8784-B0C5DD7E8A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80" y="793335"/>
            <a:ext cx="12345830" cy="3301736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80" y="4434421"/>
            <a:ext cx="6060984" cy="1848053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225" indent="0">
              <a:buNone/>
              <a:defRPr sz="4000" b="1"/>
            </a:lvl2pPr>
            <a:lvl3pPr marL="1828446" indent="0">
              <a:buNone/>
              <a:defRPr sz="3600" b="1"/>
            </a:lvl3pPr>
            <a:lvl4pPr marL="2742670" indent="0">
              <a:buNone/>
              <a:defRPr sz="3100" b="1"/>
            </a:lvl4pPr>
            <a:lvl5pPr marL="3656894" indent="0">
              <a:buNone/>
              <a:defRPr sz="3100" b="1"/>
            </a:lvl5pPr>
            <a:lvl6pPr marL="4571116" indent="0">
              <a:buNone/>
              <a:defRPr sz="3100" b="1"/>
            </a:lvl6pPr>
            <a:lvl7pPr marL="5485339" indent="0">
              <a:buNone/>
              <a:defRPr sz="3100" b="1"/>
            </a:lvl7pPr>
            <a:lvl8pPr marL="6399564" indent="0">
              <a:buNone/>
              <a:defRPr sz="3100" b="1"/>
            </a:lvl8pPr>
            <a:lvl9pPr marL="7313785" indent="0">
              <a:buNone/>
              <a:defRPr sz="31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85880" y="6282468"/>
            <a:ext cx="6060984" cy="11413918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968345" y="4434421"/>
            <a:ext cx="6063366" cy="1848053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225" indent="0">
              <a:buNone/>
              <a:defRPr sz="4000" b="1"/>
            </a:lvl2pPr>
            <a:lvl3pPr marL="1828446" indent="0">
              <a:buNone/>
              <a:defRPr sz="3600" b="1"/>
            </a:lvl3pPr>
            <a:lvl4pPr marL="2742670" indent="0">
              <a:buNone/>
              <a:defRPr sz="3100" b="1"/>
            </a:lvl4pPr>
            <a:lvl5pPr marL="3656894" indent="0">
              <a:buNone/>
              <a:defRPr sz="3100" b="1"/>
            </a:lvl5pPr>
            <a:lvl6pPr marL="4571116" indent="0">
              <a:buNone/>
              <a:defRPr sz="3100" b="1"/>
            </a:lvl6pPr>
            <a:lvl7pPr marL="5485339" indent="0">
              <a:buNone/>
              <a:defRPr sz="3100" b="1"/>
            </a:lvl7pPr>
            <a:lvl8pPr marL="6399564" indent="0">
              <a:buNone/>
              <a:defRPr sz="3100" b="1"/>
            </a:lvl8pPr>
            <a:lvl9pPr marL="7313785" indent="0">
              <a:buNone/>
              <a:defRPr sz="31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968345" y="6282468"/>
            <a:ext cx="6063366" cy="11413918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ACEA9-35CF-46E1-80EA-ED1CF0850C36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5273-E6B2-4020-8524-D3528F8E35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37B5C-D283-4E60-8E67-0523CAEBD858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4783D-B585-435C-8DD4-98B1674EA1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FFDBA-3163-490F-A167-610F236A0ABA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2FB0-A3CD-42D2-8A52-71C4FF0526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83" y="788749"/>
            <a:ext cx="4512992" cy="3356764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63198" y="788760"/>
            <a:ext cx="7668512" cy="16907639"/>
          </a:xfrm>
        </p:spPr>
        <p:txBody>
          <a:bodyPr/>
          <a:lstStyle>
            <a:lvl1pPr>
              <a:defRPr sz="6500"/>
            </a:lvl1pPr>
            <a:lvl2pPr>
              <a:defRPr sz="57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85883" y="4145519"/>
            <a:ext cx="4512992" cy="13550875"/>
          </a:xfrm>
        </p:spPr>
        <p:txBody>
          <a:bodyPr/>
          <a:lstStyle>
            <a:lvl1pPr marL="0" indent="0">
              <a:buNone/>
              <a:defRPr sz="2700"/>
            </a:lvl1pPr>
            <a:lvl2pPr marL="914225" indent="0">
              <a:buNone/>
              <a:defRPr sz="2300"/>
            </a:lvl2pPr>
            <a:lvl3pPr marL="1828446" indent="0">
              <a:buNone/>
              <a:defRPr sz="2100"/>
            </a:lvl3pPr>
            <a:lvl4pPr marL="2742670" indent="0">
              <a:buNone/>
              <a:defRPr sz="1900"/>
            </a:lvl4pPr>
            <a:lvl5pPr marL="3656894" indent="0">
              <a:buNone/>
              <a:defRPr sz="1900"/>
            </a:lvl5pPr>
            <a:lvl6pPr marL="4571116" indent="0">
              <a:buNone/>
              <a:defRPr sz="1900"/>
            </a:lvl6pPr>
            <a:lvl7pPr marL="5485339" indent="0">
              <a:buNone/>
              <a:defRPr sz="1900"/>
            </a:lvl7pPr>
            <a:lvl8pPr marL="6399564" indent="0">
              <a:buNone/>
              <a:defRPr sz="1900"/>
            </a:lvl8pPr>
            <a:lvl9pPr marL="7313785" indent="0">
              <a:buNone/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1E3DA-2B38-45F3-AD6A-F410A90E5D51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2C508-694F-4C65-A52E-CDD6C7C8A9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8744" y="13867293"/>
            <a:ext cx="8230553" cy="1637113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688744" y="1770096"/>
            <a:ext cx="8230553" cy="11886248"/>
          </a:xfrm>
        </p:spPr>
        <p:txBody>
          <a:bodyPr rtlCol="0">
            <a:normAutofit/>
          </a:bodyPr>
          <a:lstStyle>
            <a:lvl1pPr marL="0" indent="0">
              <a:buNone/>
              <a:defRPr sz="6500"/>
            </a:lvl1pPr>
            <a:lvl2pPr marL="914225" indent="0">
              <a:buNone/>
              <a:defRPr sz="5700"/>
            </a:lvl2pPr>
            <a:lvl3pPr marL="1828446" indent="0">
              <a:buNone/>
              <a:defRPr sz="4800"/>
            </a:lvl3pPr>
            <a:lvl4pPr marL="2742670" indent="0">
              <a:buNone/>
              <a:defRPr sz="4000"/>
            </a:lvl4pPr>
            <a:lvl5pPr marL="3656894" indent="0">
              <a:buNone/>
              <a:defRPr sz="4000"/>
            </a:lvl5pPr>
            <a:lvl6pPr marL="4571116" indent="0">
              <a:buNone/>
              <a:defRPr sz="4000"/>
            </a:lvl6pPr>
            <a:lvl7pPr marL="5485339" indent="0">
              <a:buNone/>
              <a:defRPr sz="4000"/>
            </a:lvl7pPr>
            <a:lvl8pPr marL="6399564" indent="0">
              <a:buNone/>
              <a:defRPr sz="4000"/>
            </a:lvl8pPr>
            <a:lvl9pPr marL="7313785" indent="0">
              <a:buNone/>
              <a:defRPr sz="4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688744" y="15504403"/>
            <a:ext cx="8230553" cy="2324970"/>
          </a:xfrm>
        </p:spPr>
        <p:txBody>
          <a:bodyPr/>
          <a:lstStyle>
            <a:lvl1pPr marL="0" indent="0">
              <a:buNone/>
              <a:defRPr sz="2700"/>
            </a:lvl1pPr>
            <a:lvl2pPr marL="914225" indent="0">
              <a:buNone/>
              <a:defRPr sz="2300"/>
            </a:lvl2pPr>
            <a:lvl3pPr marL="1828446" indent="0">
              <a:buNone/>
              <a:defRPr sz="2100"/>
            </a:lvl3pPr>
            <a:lvl4pPr marL="2742670" indent="0">
              <a:buNone/>
              <a:defRPr sz="1900"/>
            </a:lvl4pPr>
            <a:lvl5pPr marL="3656894" indent="0">
              <a:buNone/>
              <a:defRPr sz="1900"/>
            </a:lvl5pPr>
            <a:lvl6pPr marL="4571116" indent="0">
              <a:buNone/>
              <a:defRPr sz="1900"/>
            </a:lvl6pPr>
            <a:lvl7pPr marL="5485339" indent="0">
              <a:buNone/>
              <a:defRPr sz="1900"/>
            </a:lvl7pPr>
            <a:lvl8pPr marL="6399564" indent="0">
              <a:buNone/>
              <a:defRPr sz="1900"/>
            </a:lvl8pPr>
            <a:lvl9pPr marL="7313785" indent="0">
              <a:buNone/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82311-513F-48AA-86F9-0303230252EF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89DA-B01D-4303-B57C-C84B60CF94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685804" y="793751"/>
            <a:ext cx="12345987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48" tIns="91424" rIns="182848" bIns="914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685804" y="4622801"/>
            <a:ext cx="12345987" cy="1307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48" tIns="91424" rIns="182848" bIns="91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2" y="18361029"/>
            <a:ext cx="3200400" cy="1055689"/>
          </a:xfrm>
          <a:prstGeom prst="rect">
            <a:avLst/>
          </a:prstGeom>
        </p:spPr>
        <p:txBody>
          <a:bodyPr vert="horz" lIns="182848" tIns="91424" rIns="182848" bIns="9142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2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5474D3-66F2-4D25-B77E-53A426C172A0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86303" y="18361029"/>
            <a:ext cx="4344989" cy="1055689"/>
          </a:xfrm>
          <a:prstGeom prst="rect">
            <a:avLst/>
          </a:prstGeom>
        </p:spPr>
        <p:txBody>
          <a:bodyPr vert="horz" lIns="182848" tIns="91424" rIns="182848" bIns="9142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2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831389" y="18361029"/>
            <a:ext cx="3200400" cy="1055689"/>
          </a:xfrm>
          <a:prstGeom prst="rect">
            <a:avLst/>
          </a:prstGeom>
        </p:spPr>
        <p:txBody>
          <a:bodyPr vert="horz" lIns="182848" tIns="91424" rIns="182848" bIns="9142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2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98F564-AFFF-427C-A6A9-A2D93DF56C6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446" rtl="0" eaLnBrk="0" fontAlgn="base" latinLnBrk="1" hangingPunct="0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28446" rtl="0" eaLnBrk="0" fontAlgn="base" latinLnBrk="1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1828446" rtl="0" eaLnBrk="0" fontAlgn="base" latinLnBrk="1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1828446" rtl="0" eaLnBrk="0" fontAlgn="base" latinLnBrk="1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1828446" rtl="0" eaLnBrk="0" fontAlgn="base" latinLnBrk="1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111" algn="ctr" defTabSz="1828446" rtl="0" fontAlgn="base" latinLnBrk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225" algn="ctr" defTabSz="1828446" rtl="0" fontAlgn="base" latinLnBrk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336" algn="ctr" defTabSz="1828446" rtl="0" fontAlgn="base" latinLnBrk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446" algn="ctr" defTabSz="1828446" rtl="0" fontAlgn="base" latinLnBrk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685668" indent="-685668" algn="l" defTabSz="1828446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613" indent="-571390" algn="l" defTabSz="1828446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558" indent="-457111" algn="l" defTabSz="1828446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199781" indent="-457111" algn="l" defTabSz="1828446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006" indent="-457111" algn="l" defTabSz="1828446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228" indent="-457111" algn="l" defTabSz="1828446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51" indent="-457111" algn="l" defTabSz="1828446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75" indent="-457111" algn="l" defTabSz="1828446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97" indent="-457111" algn="l" defTabSz="1828446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25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46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70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94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16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39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64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85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944985" y="1552278"/>
            <a:ext cx="121153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Z" sz="3200" dirty="0" smtClean="0"/>
              <a:t>Supplementary Figure 2. BDI scores ± standard deviations for participants with mild cognitive impairment. BDI was assessed at baseline (visit 1) and following NF training (visits 8 and 16). Statistical analyses used </a:t>
            </a:r>
            <a:r>
              <a:rPr lang="en-BZ" sz="3200" dirty="0" err="1" smtClean="0"/>
              <a:t>Wilcoxon</a:t>
            </a:r>
            <a:r>
              <a:rPr lang="en-BZ" sz="3200" dirty="0" smtClean="0"/>
              <a:t> signed-rank tests. Error bars represent standard deviations. BDI = Beck Depression Inventory, NF = </a:t>
            </a:r>
            <a:r>
              <a:rPr lang="en-BZ" sz="3200" dirty="0" err="1" smtClean="0"/>
              <a:t>neurofeedback</a:t>
            </a:r>
            <a:r>
              <a:rPr lang="en-BZ" sz="3200" dirty="0" smtClean="0"/>
              <a:t>.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048448" y="10941968"/>
            <a:ext cx="10983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>
                <a:latin typeface="Arial" pitchFamily="34" charset="0"/>
                <a:cs typeface="Arial" pitchFamily="34" charset="0"/>
                <a:sym typeface="Symbol"/>
              </a:rPr>
              <a:t>Session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 rot="16200000">
            <a:off x="2754614" y="9116280"/>
            <a:ext cx="2191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BDI score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(mean)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9676669"/>
              </p:ext>
            </p:extLst>
          </p:nvPr>
        </p:nvGraphicFramePr>
        <p:xfrm>
          <a:off x="4122490" y="8220522"/>
          <a:ext cx="4594513" cy="2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818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테마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2019-03-29T21:24:48Z</dcterms:created>
  <dcterms:modified xsi:type="dcterms:W3CDTF">2019-11-21T20:45:20Z</dcterms:modified>
</cp:coreProperties>
</file>