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ropbox\&#44048;&#50684;&#45236;&#44284;\&#45796;&#51228;&#45236;&#49457;&#54637;&#44512;&#51228;%204&#49464;&#48512;\4&#52264;&#45380;&#46020;\&#48516;&#49437;&#44208;&#44284;\&#9734;3&#52264;&#52628;&#44032;&#48516;&#49437;_201701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ropbox\&#44048;&#50684;&#45236;&#44284;\&#45796;&#51228;&#45236;&#49457;&#54637;&#44512;&#51228;%204&#49464;&#48512;\4&#52264;&#45380;&#46020;\&#48516;&#49437;&#44208;&#44284;\&#9734;3&#52264;&#52628;&#44032;&#48516;&#49437;_201701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ropbox\&#44048;&#50684;&#45236;&#44284;\&#45796;&#51228;&#45236;&#49457;&#54637;&#44512;&#51228;%204&#49464;&#48512;\4&#52264;&#45380;&#46020;\&#48516;&#49437;&#44208;&#44284;\&#9734;3&#52264;&#52628;&#44032;&#48516;&#49437;_201701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ropbox\&#44048;&#50684;&#45236;&#44284;\&#45796;&#51228;&#45236;&#49457;&#54637;&#44512;&#51228;%204&#49464;&#48512;\4&#52264;&#45380;&#46020;\&#48516;&#49437;&#44208;&#44284;\&#9734;3&#52264;&#52628;&#44032;&#48516;&#49437;_201701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57558876569004E-2"/>
          <c:y val="0.11463557173930333"/>
          <c:w val="0.8953633028014355"/>
          <c:h val="0.68669111313562226"/>
        </c:manualLayout>
      </c:layout>
      <c:lineChart>
        <c:grouping val="standard"/>
        <c:varyColors val="0"/>
        <c:ser>
          <c:idx val="0"/>
          <c:order val="0"/>
          <c:tx>
            <c:strRef>
              <c:f>'3.항생제사용량'!$B$41</c:f>
              <c:strCache>
                <c:ptCount val="1"/>
                <c:pt idx="0">
                  <c:v>상급종합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triang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'3.항생제사용량'!$B$46:$F$46</c:f>
              <c:numCache>
                <c:formatCode>0.00</c:formatCode>
                <c:ptCount val="5"/>
                <c:pt idx="0">
                  <c:v>0.1854698094930578</c:v>
                </c:pt>
                <c:pt idx="1">
                  <c:v>0.16803622337749455</c:v>
                </c:pt>
                <c:pt idx="2">
                  <c:v>0.17599660729431721</c:v>
                </c:pt>
                <c:pt idx="3">
                  <c:v>0.14216171617161716</c:v>
                </c:pt>
                <c:pt idx="4">
                  <c:v>0.17873590598697792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A6-47AA-8B45-11654B3D7D07}"/>
            </c:ext>
          </c:extLst>
        </c:ser>
        <c:ser>
          <c:idx val="1"/>
          <c:order val="1"/>
          <c:tx>
            <c:strRef>
              <c:f>'3.항생제사용량'!$G$41</c:f>
              <c:strCache>
                <c:ptCount val="1"/>
                <c:pt idx="0">
                  <c:v>종합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'3.항생제사용량'!$G$46:$K$46</c:f>
              <c:numCache>
                <c:formatCode>0.00</c:formatCode>
                <c:ptCount val="5"/>
                <c:pt idx="0">
                  <c:v>3.1241991362536185E-2</c:v>
                </c:pt>
                <c:pt idx="1">
                  <c:v>3.9355294117647058E-2</c:v>
                </c:pt>
                <c:pt idx="2">
                  <c:v>3.7267221117338635E-2</c:v>
                </c:pt>
                <c:pt idx="3">
                  <c:v>4.3634550342554847E-2</c:v>
                </c:pt>
                <c:pt idx="4">
                  <c:v>5.6007728535201064E-2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A6-47AA-8B45-11654B3D7D07}"/>
            </c:ext>
          </c:extLst>
        </c:ser>
        <c:ser>
          <c:idx val="2"/>
          <c:order val="2"/>
          <c:tx>
            <c:strRef>
              <c:f>'3.항생제사용량'!$L$41</c:f>
              <c:strCache>
                <c:ptCount val="1"/>
                <c:pt idx="0">
                  <c:v>병원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'3.항생제사용량'!$L$46:$P$46</c:f>
              <c:numCache>
                <c:formatCode>0.00</c:formatCode>
                <c:ptCount val="5"/>
                <c:pt idx="0">
                  <c:v>1.5421686746987951E-3</c:v>
                </c:pt>
                <c:pt idx="1">
                  <c:v>8.7850294985250734E-3</c:v>
                </c:pt>
                <c:pt idx="2">
                  <c:v>1.2615658362989324E-2</c:v>
                </c:pt>
                <c:pt idx="3">
                  <c:v>9.4114431486880465E-3</c:v>
                </c:pt>
                <c:pt idx="4">
                  <c:v>1.5541503384396152E-2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A6-47AA-8B45-11654B3D7D07}"/>
            </c:ext>
          </c:extLst>
        </c:ser>
        <c:ser>
          <c:idx val="4"/>
          <c:order val="3"/>
          <c:tx>
            <c:strRef>
              <c:f>'3.항생제사용량'!$V$41</c:f>
              <c:strCache>
                <c:ptCount val="1"/>
                <c:pt idx="0">
                  <c:v>의원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'3.항생제사용량'!$V$46:$Z$46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A6-47AA-8B45-11654B3D7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6159360"/>
        <c:axId val="326165632"/>
      </c:lineChart>
      <c:catAx>
        <c:axId val="32615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165632"/>
        <c:crosses val="autoZero"/>
        <c:auto val="1"/>
        <c:lblAlgn val="ctr"/>
        <c:lblOffset val="100"/>
        <c:noMultiLvlLbl val="0"/>
      </c:catAx>
      <c:valAx>
        <c:axId val="326165632"/>
        <c:scaling>
          <c:orientation val="minMax"/>
          <c:min val="0"/>
        </c:scaling>
        <c:delete val="0"/>
        <c:axPos val="l"/>
        <c:majorGridlines/>
        <c:numFmt formatCode="#,##0.00_ " sourceLinked="0"/>
        <c:majorTickMark val="out"/>
        <c:minorTickMark val="none"/>
        <c:tickLblPos val="nextTo"/>
        <c:crossAx val="326159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57558876569004E-2"/>
          <c:y val="0.16551740292747488"/>
          <c:w val="0.86077206081963276"/>
          <c:h val="0.67640051572905291"/>
        </c:manualLayout>
      </c:layout>
      <c:lineChart>
        <c:grouping val="standard"/>
        <c:varyColors val="0"/>
        <c:ser>
          <c:idx val="0"/>
          <c:order val="0"/>
          <c:tx>
            <c:strRef>
              <c:f>'3.항생제사용량'!$B$41</c:f>
              <c:strCache>
                <c:ptCount val="1"/>
                <c:pt idx="0">
                  <c:v>상급종합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triang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'3.항생제사용량'!$B$48:$F$48</c:f>
              <c:numCache>
                <c:formatCode>0.00</c:formatCode>
                <c:ptCount val="5"/>
                <c:pt idx="0">
                  <c:v>0.66223764933806906</c:v>
                </c:pt>
                <c:pt idx="1">
                  <c:v>0.64435686734865005</c:v>
                </c:pt>
                <c:pt idx="2">
                  <c:v>0.78921119592875311</c:v>
                </c:pt>
                <c:pt idx="3">
                  <c:v>0.83689768976897694</c:v>
                </c:pt>
                <c:pt idx="4">
                  <c:v>0.80708273781165629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19-4BD6-88C6-F19D75F6DFEA}"/>
            </c:ext>
          </c:extLst>
        </c:ser>
        <c:ser>
          <c:idx val="1"/>
          <c:order val="1"/>
          <c:tx>
            <c:strRef>
              <c:f>'3.항생제사용량'!$G$41</c:f>
              <c:strCache>
                <c:ptCount val="1"/>
                <c:pt idx="0">
                  <c:v>종합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'3.항생제사용량'!$G$48:$K$48</c:f>
              <c:numCache>
                <c:formatCode>0.00</c:formatCode>
                <c:ptCount val="5"/>
                <c:pt idx="0">
                  <c:v>0.56403113283660011</c:v>
                </c:pt>
                <c:pt idx="1">
                  <c:v>0.63439058823529404</c:v>
                </c:pt>
                <c:pt idx="2">
                  <c:v>0.61789459410594827</c:v>
                </c:pt>
                <c:pt idx="3">
                  <c:v>0.65292255658659271</c:v>
                </c:pt>
                <c:pt idx="4">
                  <c:v>0.71029263776516516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19-4BD6-88C6-F19D75F6DFEA}"/>
            </c:ext>
          </c:extLst>
        </c:ser>
        <c:ser>
          <c:idx val="2"/>
          <c:order val="2"/>
          <c:tx>
            <c:strRef>
              <c:f>'3.항생제사용량'!$L$41</c:f>
              <c:strCache>
                <c:ptCount val="1"/>
                <c:pt idx="0">
                  <c:v>병원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'3.항생제사용량'!$L$48:$P$48</c:f>
              <c:numCache>
                <c:formatCode>0.00</c:formatCode>
                <c:ptCount val="5"/>
                <c:pt idx="0">
                  <c:v>0.87506506024096375</c:v>
                </c:pt>
                <c:pt idx="1">
                  <c:v>0.87068584070796462</c:v>
                </c:pt>
                <c:pt idx="2">
                  <c:v>0.84075622775800718</c:v>
                </c:pt>
                <c:pt idx="3">
                  <c:v>0.82317784256559778</c:v>
                </c:pt>
                <c:pt idx="4">
                  <c:v>0.81815105094406848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19-4BD6-88C6-F19D75F6DFEA}"/>
            </c:ext>
          </c:extLst>
        </c:ser>
        <c:ser>
          <c:idx val="4"/>
          <c:order val="3"/>
          <c:tx>
            <c:strRef>
              <c:f>'3.항생제사용량'!$V$41</c:f>
              <c:strCache>
                <c:ptCount val="1"/>
                <c:pt idx="0">
                  <c:v>의원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'3.항생제사용량'!$V$48:$Z$48</c:f>
              <c:numCache>
                <c:formatCode>0.00</c:formatCode>
                <c:ptCount val="5"/>
                <c:pt idx="0">
                  <c:v>0.85393150024119635</c:v>
                </c:pt>
                <c:pt idx="1">
                  <c:v>0.85854316546762599</c:v>
                </c:pt>
                <c:pt idx="2">
                  <c:v>0.81675294117647057</c:v>
                </c:pt>
                <c:pt idx="3">
                  <c:v>0.8307053941908713</c:v>
                </c:pt>
                <c:pt idx="4">
                  <c:v>0.80961737331954498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19-4BD6-88C6-F19D75F6D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446272"/>
        <c:axId val="326107904"/>
      </c:lineChart>
      <c:catAx>
        <c:axId val="32544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6107904"/>
        <c:crosses val="autoZero"/>
        <c:auto val="1"/>
        <c:lblAlgn val="ctr"/>
        <c:lblOffset val="100"/>
        <c:noMultiLvlLbl val="0"/>
      </c:catAx>
      <c:valAx>
        <c:axId val="326107904"/>
        <c:scaling>
          <c:orientation val="minMax"/>
          <c:max val="2"/>
          <c:min val="0"/>
        </c:scaling>
        <c:delete val="0"/>
        <c:axPos val="l"/>
        <c:majorGridlines/>
        <c:numFmt formatCode="#,##0_ " sourceLinked="0"/>
        <c:majorTickMark val="out"/>
        <c:minorTickMark val="none"/>
        <c:tickLblPos val="nextTo"/>
        <c:crossAx val="325446272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003333697533E-2"/>
          <c:y val="0.10505867825464006"/>
          <c:w val="0.90314762900563683"/>
          <c:h val="0.7865012678273493"/>
        </c:manualLayout>
      </c:layout>
      <c:lineChart>
        <c:grouping val="standard"/>
        <c:varyColors val="0"/>
        <c:ser>
          <c:idx val="0"/>
          <c:order val="0"/>
          <c:tx>
            <c:strRef>
              <c:f>'3.항생제사용량'!$B$41</c:f>
              <c:strCache>
                <c:ptCount val="1"/>
                <c:pt idx="0">
                  <c:v>상급종합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triang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'3.항생제사용량'!$B$60:$F$60</c:f>
              <c:numCache>
                <c:formatCode>0.00</c:formatCode>
                <c:ptCount val="5"/>
                <c:pt idx="0">
                  <c:v>0.17788182111721021</c:v>
                </c:pt>
                <c:pt idx="1">
                  <c:v>0.14640281737380514</c:v>
                </c:pt>
                <c:pt idx="2">
                  <c:v>0.15818490245971162</c:v>
                </c:pt>
                <c:pt idx="3">
                  <c:v>0.1346864686468647</c:v>
                </c:pt>
                <c:pt idx="4">
                  <c:v>0.16906463395267587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2B-4AF4-8002-F7817395AC4A}"/>
            </c:ext>
          </c:extLst>
        </c:ser>
        <c:ser>
          <c:idx val="1"/>
          <c:order val="1"/>
          <c:tx>
            <c:strRef>
              <c:f>'3.항생제사용량'!$G$41</c:f>
              <c:strCache>
                <c:ptCount val="1"/>
                <c:pt idx="0">
                  <c:v>종합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'3.항생제사용량'!$G$60:$K$60</c:f>
              <c:numCache>
                <c:formatCode>0.00</c:formatCode>
                <c:ptCount val="5"/>
                <c:pt idx="0">
                  <c:v>9.2572730292819511E-2</c:v>
                </c:pt>
                <c:pt idx="1">
                  <c:v>6.9788235294117651E-2</c:v>
                </c:pt>
                <c:pt idx="2">
                  <c:v>7.3020249502802392E-2</c:v>
                </c:pt>
                <c:pt idx="3">
                  <c:v>6.6720145694215596E-2</c:v>
                </c:pt>
                <c:pt idx="4">
                  <c:v>7.6460169866763267E-2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2B-4AF4-8002-F7817395AC4A}"/>
            </c:ext>
          </c:extLst>
        </c:ser>
        <c:ser>
          <c:idx val="2"/>
          <c:order val="2"/>
          <c:tx>
            <c:strRef>
              <c:f>'3.항생제사용량'!$L$41</c:f>
              <c:strCache>
                <c:ptCount val="1"/>
                <c:pt idx="0">
                  <c:v>병원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'3.항생제사용량'!$L$60:$P$60</c:f>
              <c:numCache>
                <c:formatCode>0.00</c:formatCode>
                <c:ptCount val="5"/>
                <c:pt idx="0">
                  <c:v>6.4260240963855422E-2</c:v>
                </c:pt>
                <c:pt idx="1">
                  <c:v>6.8574852507374634E-2</c:v>
                </c:pt>
                <c:pt idx="2">
                  <c:v>7.6272241992882558E-2</c:v>
                </c:pt>
                <c:pt idx="3">
                  <c:v>8.6889577259475229E-2</c:v>
                </c:pt>
                <c:pt idx="4">
                  <c:v>7.5089063056644104E-2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2B-4AF4-8002-F7817395AC4A}"/>
            </c:ext>
          </c:extLst>
        </c:ser>
        <c:ser>
          <c:idx val="4"/>
          <c:order val="3"/>
          <c:tx>
            <c:strRef>
              <c:f>'3.항생제사용량'!$V$41</c:f>
              <c:strCache>
                <c:ptCount val="1"/>
                <c:pt idx="0">
                  <c:v>의원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'3.항생제사용량'!$V$60:$Z$60</c:f>
              <c:numCache>
                <c:formatCode>0.00</c:formatCode>
                <c:ptCount val="5"/>
                <c:pt idx="0">
                  <c:v>4.6213217559093099E-2</c:v>
                </c:pt>
                <c:pt idx="1">
                  <c:v>7.5359712230215828E-2</c:v>
                </c:pt>
                <c:pt idx="2">
                  <c:v>4.3011764705882354E-2</c:v>
                </c:pt>
                <c:pt idx="3">
                  <c:v>6.1779621945597052E-2</c:v>
                </c:pt>
                <c:pt idx="4">
                  <c:v>7.1458117890382616E-2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2B-4AF4-8002-F7817395AC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7287936"/>
        <c:axId val="327289856"/>
      </c:lineChart>
      <c:catAx>
        <c:axId val="32728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289856"/>
        <c:crosses val="autoZero"/>
        <c:auto val="1"/>
        <c:lblAlgn val="ctr"/>
        <c:lblOffset val="100"/>
        <c:noMultiLvlLbl val="0"/>
      </c:catAx>
      <c:valAx>
        <c:axId val="327289856"/>
        <c:scaling>
          <c:orientation val="minMax"/>
          <c:min val="0"/>
        </c:scaling>
        <c:delete val="0"/>
        <c:axPos val="l"/>
        <c:majorGridlines/>
        <c:numFmt formatCode="#,##0.00_ " sourceLinked="0"/>
        <c:majorTickMark val="out"/>
        <c:minorTickMark val="none"/>
        <c:tickLblPos val="nextTo"/>
        <c:crossAx val="3272879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360890147826324E-2"/>
          <c:y val="0.11463557173930333"/>
          <c:w val="0.90546074734139681"/>
          <c:h val="0.74587594662793621"/>
        </c:manualLayout>
      </c:layout>
      <c:lineChart>
        <c:grouping val="standard"/>
        <c:varyColors val="0"/>
        <c:ser>
          <c:idx val="0"/>
          <c:order val="0"/>
          <c:tx>
            <c:strRef>
              <c:f>'3.항생제사용량'!$B$41</c:f>
              <c:strCache>
                <c:ptCount val="1"/>
                <c:pt idx="0">
                  <c:v>상급종합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'3.항생제사용량'!$B$44:$F$44</c:f>
              <c:numCache>
                <c:formatCode>0.00</c:formatCode>
                <c:ptCount val="5"/>
                <c:pt idx="0">
                  <c:v>0.68577655795931547</c:v>
                </c:pt>
                <c:pt idx="1">
                  <c:v>0.5983229917826598</c:v>
                </c:pt>
                <c:pt idx="2">
                  <c:v>0.63944020356234099</c:v>
                </c:pt>
                <c:pt idx="3">
                  <c:v>0.49739273927392735</c:v>
                </c:pt>
                <c:pt idx="4">
                  <c:v>0.50392250277910111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38-49E4-B4D8-9EF43B3E4C11}"/>
            </c:ext>
          </c:extLst>
        </c:ser>
        <c:ser>
          <c:idx val="1"/>
          <c:order val="1"/>
          <c:tx>
            <c:strRef>
              <c:f>'3.항생제사용량'!$G$41</c:f>
              <c:strCache>
                <c:ptCount val="1"/>
                <c:pt idx="0">
                  <c:v>종합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'3.항생제사용량'!$G$44:$K$44</c:f>
              <c:numCache>
                <c:formatCode>0.00</c:formatCode>
                <c:ptCount val="5"/>
                <c:pt idx="0">
                  <c:v>0.76710170376346642</c:v>
                </c:pt>
                <c:pt idx="1">
                  <c:v>0.66684235294117644</c:v>
                </c:pt>
                <c:pt idx="2">
                  <c:v>0.53934189115892239</c:v>
                </c:pt>
                <c:pt idx="3">
                  <c:v>0.57576532824559878</c:v>
                </c:pt>
                <c:pt idx="4">
                  <c:v>0.62737994606126479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38-49E4-B4D8-9EF43B3E4C11}"/>
            </c:ext>
          </c:extLst>
        </c:ser>
        <c:ser>
          <c:idx val="2"/>
          <c:order val="2"/>
          <c:tx>
            <c:strRef>
              <c:f>'3.항생제사용량'!$L$41</c:f>
              <c:strCache>
                <c:ptCount val="1"/>
                <c:pt idx="0">
                  <c:v>병원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'3.항생제사용량'!$L$44:$P$44</c:f>
              <c:numCache>
                <c:formatCode>0.00</c:formatCode>
                <c:ptCount val="5"/>
                <c:pt idx="0">
                  <c:v>0.93718554216867467</c:v>
                </c:pt>
                <c:pt idx="1">
                  <c:v>0.84603613569321523</c:v>
                </c:pt>
                <c:pt idx="2">
                  <c:v>0.7633540925266904</c:v>
                </c:pt>
                <c:pt idx="3">
                  <c:v>0.64651056851311961</c:v>
                </c:pt>
                <c:pt idx="4">
                  <c:v>0.73558959743498409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538-49E4-B4D8-9EF43B3E4C11}"/>
            </c:ext>
          </c:extLst>
        </c:ser>
        <c:ser>
          <c:idx val="4"/>
          <c:order val="3"/>
          <c:tx>
            <c:strRef>
              <c:f>'3.항생제사용량'!$V$41</c:f>
              <c:strCache>
                <c:ptCount val="1"/>
                <c:pt idx="0">
                  <c:v>의원</c:v>
                </c:pt>
              </c:strCache>
            </c:strRef>
          </c:tx>
          <c:spPr>
            <a:ln>
              <a:solidFill>
                <a:schemeClr val="tx1"/>
              </a:solidFill>
              <a:prstDash val="sysDot"/>
            </a:ln>
          </c:spPr>
          <c:marker>
            <c:symbol val="square"/>
            <c:size val="5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'3.항생제사용량'!$B$36:$F$36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'3.항생제사용량'!$V$44:$Z$44</c:f>
              <c:numCache>
                <c:formatCode>0.00</c:formatCode>
                <c:ptCount val="5"/>
                <c:pt idx="0">
                  <c:v>0.85827303424987944</c:v>
                </c:pt>
                <c:pt idx="1">
                  <c:v>0.87837230215827333</c:v>
                </c:pt>
                <c:pt idx="2">
                  <c:v>0.86428235294117639</c:v>
                </c:pt>
                <c:pt idx="3">
                  <c:v>0.89843245735361921</c:v>
                </c:pt>
                <c:pt idx="4">
                  <c:v>0.73024819027921406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38-49E4-B4D8-9EF43B3E4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290624"/>
        <c:axId val="325305088"/>
      </c:lineChart>
      <c:catAx>
        <c:axId val="32529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305088"/>
        <c:crosses val="autoZero"/>
        <c:auto val="1"/>
        <c:lblAlgn val="ctr"/>
        <c:lblOffset val="100"/>
        <c:noMultiLvlLbl val="0"/>
      </c:catAx>
      <c:valAx>
        <c:axId val="325305088"/>
        <c:scaling>
          <c:orientation val="minMax"/>
          <c:max val="2"/>
          <c:min val="0"/>
        </c:scaling>
        <c:delete val="0"/>
        <c:axPos val="l"/>
        <c:majorGridlines/>
        <c:numFmt formatCode="#,##0_ " sourceLinked="0"/>
        <c:majorTickMark val="out"/>
        <c:minorTickMark val="none"/>
        <c:tickLblPos val="nextTo"/>
        <c:crossAx val="325290624"/>
        <c:crosses val="autoZero"/>
        <c:crossBetween val="between"/>
        <c:majorUnit val="1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31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57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75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83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56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50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34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34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65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87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46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5FD4-B9AC-4B8C-8CA3-498D4B841894}" type="datetimeFigureOut">
              <a:rPr lang="ko-KR" altLang="en-US" smtClean="0"/>
              <a:t>2020-06-24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402B5-DC07-48E9-940C-D2806012E6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11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/>
              <a:t>Supplement 1. Average antibiotic usage for the treatment of acute pyelonephritis in Korea by hospital type   </a:t>
            </a:r>
            <a:br>
              <a:rPr lang="ko-KR" altLang="ko-KR" sz="3200" dirty="0"/>
            </a:br>
            <a:endParaRPr lang="ko-KR" altLang="en-US" sz="32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en-US" altLang="ko-KR" dirty="0"/>
              <a:t>Second-generation cephalosporins   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Fourth-generation cephalosporins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Beta-lactam/beta-lactamase inhibitors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Trimethoprim/sulfamethoxazole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090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/>
          <p:cNvGraphicFramePr/>
          <p:nvPr/>
        </p:nvGraphicFramePr>
        <p:xfrm>
          <a:off x="6471894" y="311363"/>
          <a:ext cx="5446966" cy="297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/>
          <p:nvPr/>
        </p:nvGraphicFramePr>
        <p:xfrm>
          <a:off x="607318" y="3040656"/>
          <a:ext cx="5608848" cy="3073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차트 6"/>
          <p:cNvGraphicFramePr/>
          <p:nvPr/>
        </p:nvGraphicFramePr>
        <p:xfrm>
          <a:off x="6479194" y="3285917"/>
          <a:ext cx="5439665" cy="265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차트 7"/>
          <p:cNvGraphicFramePr/>
          <p:nvPr/>
        </p:nvGraphicFramePr>
        <p:xfrm>
          <a:off x="694064" y="311363"/>
          <a:ext cx="5266373" cy="272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6429" y="223583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DDD</a:t>
            </a:r>
            <a:endParaRPr lang="ko-KR" alt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98927" y="228767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DDD</a:t>
            </a:r>
            <a:endParaRPr lang="ko-KR" alt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6429" y="312843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DDD</a:t>
            </a:r>
            <a:endParaRPr lang="ko-KR" alt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98927" y="3128436"/>
            <a:ext cx="64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DDD</a:t>
            </a:r>
            <a:endParaRPr lang="ko-KR" altLang="en-US" sz="1600" b="1" dirty="0"/>
          </a:p>
        </p:txBody>
      </p:sp>
      <p:pic>
        <p:nvPicPr>
          <p:cNvPr id="13" name="그림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985" y="6170486"/>
            <a:ext cx="4549966" cy="39978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25504" y="2686198"/>
            <a:ext cx="594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Year</a:t>
            </a:r>
            <a:endParaRPr lang="ko-KR" alt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1490592" y="2692990"/>
            <a:ext cx="594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Year</a:t>
            </a:r>
            <a:endParaRPr lang="ko-KR" alt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95637" y="5662811"/>
            <a:ext cx="594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Year</a:t>
            </a:r>
            <a:endParaRPr lang="ko-KR" alt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543625" y="5662811"/>
            <a:ext cx="594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Year</a:t>
            </a:r>
            <a:endParaRPr lang="ko-KR" altLang="en-US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9441" y="80955"/>
            <a:ext cx="3658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A</a:t>
            </a:r>
            <a:endParaRPr lang="ko-KR" alt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043797" y="80955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B</a:t>
            </a:r>
            <a:endParaRPr lang="ko-KR" alt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52210" y="2928381"/>
            <a:ext cx="348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C</a:t>
            </a:r>
            <a:endParaRPr lang="ko-KR" alt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047183" y="2920429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D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5545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/>
              <a:t>Supplement 2. Mapping of clusters with higher average antibiotic usage of acute pyelonephritis in Korea by antibiotic class </a:t>
            </a:r>
            <a:endParaRPr lang="ko-KR" altLang="en-US" sz="14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lphaUcParenR"/>
            </a:pPr>
            <a:r>
              <a:rPr lang="en-US" altLang="ko-KR" dirty="0"/>
              <a:t>Second-generation cephalosporins   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Fourth-generation cephalosporins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Beta-lactam/beta-lactamase inhibitors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Trimethoprim/sulfamethoxazole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95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그림 61" descr="TMPSMXto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59250" y="3415629"/>
            <a:ext cx="2344207" cy="3274610"/>
          </a:xfrm>
          <a:prstGeom prst="rect">
            <a:avLst/>
          </a:prstGeom>
        </p:spPr>
      </p:pic>
      <p:pic>
        <p:nvPicPr>
          <p:cNvPr id="61" name="그림 60" descr="BLBLIto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5436" y="3450347"/>
            <a:ext cx="2400127" cy="3269550"/>
          </a:xfrm>
          <a:prstGeom prst="rect">
            <a:avLst/>
          </a:prstGeom>
        </p:spPr>
      </p:pic>
      <p:pic>
        <p:nvPicPr>
          <p:cNvPr id="58" name="그림 57" descr="4thto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59250" y="53042"/>
            <a:ext cx="2341885" cy="3351292"/>
          </a:xfrm>
          <a:prstGeom prst="rect">
            <a:avLst/>
          </a:prstGeom>
        </p:spPr>
      </p:pic>
      <p:pic>
        <p:nvPicPr>
          <p:cNvPr id="57" name="그림 56" descr="2ndtot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13169" y="9938"/>
            <a:ext cx="2515450" cy="344171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3731" y="460142"/>
            <a:ext cx="1600118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Average: 0.67 DDD/event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2501992" y="679883"/>
            <a:ext cx="324292" cy="378609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90644" y="1282140"/>
            <a:ext cx="1605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The southern regions of </a:t>
            </a:r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Gyeonggi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(1.19 DDD/event, RR 1.84,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15" name="직선 연결선 14"/>
          <p:cNvCxnSpPr>
            <a:stCxn id="14" idx="3"/>
            <a:endCxn id="11" idx="3"/>
          </p:cNvCxnSpPr>
          <p:nvPr/>
        </p:nvCxnSpPr>
        <p:spPr>
          <a:xfrm flipV="1">
            <a:off x="1896459" y="1003046"/>
            <a:ext cx="653024" cy="64842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2793681" y="152397"/>
            <a:ext cx="1167891" cy="1177528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296837" y="1022261"/>
            <a:ext cx="1483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Gyeonggi-Gangwon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provinces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(1.02 DDD/event, RR 1.59,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20" name="직선 연결선 19"/>
          <p:cNvCxnSpPr>
            <a:endCxn id="19" idx="1"/>
          </p:cNvCxnSpPr>
          <p:nvPr/>
        </p:nvCxnSpPr>
        <p:spPr>
          <a:xfrm>
            <a:off x="3903323" y="1003046"/>
            <a:ext cx="393514" cy="388547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171" y="1431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A</a:t>
            </a:r>
            <a:endParaRPr lang="ko-KR" alt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56140" y="-9975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B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73385" y="346593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C</a:t>
            </a:r>
            <a:endParaRPr lang="ko-KR" alt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244117" y="3465939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D</a:t>
            </a:r>
            <a:endParaRPr lang="ko-KR" alt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58245" y="454355"/>
            <a:ext cx="1600118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Average: 0.05 DDD/event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8453741" y="661449"/>
            <a:ext cx="298581" cy="27187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283731" y="3900646"/>
            <a:ext cx="1600118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Average: 0.72 DDD/event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8245" y="3900646"/>
            <a:ext cx="1600118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Average: 0.09 DDD/event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8245" y="1285257"/>
            <a:ext cx="147869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Incheon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(0.17 DDD/event, RR 3.62,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38" name="직선 연결선 37"/>
          <p:cNvCxnSpPr>
            <a:stCxn id="37" idx="3"/>
            <a:endCxn id="30" idx="3"/>
          </p:cNvCxnSpPr>
          <p:nvPr/>
        </p:nvCxnSpPr>
        <p:spPr>
          <a:xfrm flipV="1">
            <a:off x="7836944" y="893505"/>
            <a:ext cx="660523" cy="680293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타원 48"/>
          <p:cNvSpPr/>
          <p:nvPr/>
        </p:nvSpPr>
        <p:spPr>
          <a:xfrm>
            <a:off x="3336216" y="4536153"/>
            <a:ext cx="664764" cy="48000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2212532" y="5093437"/>
            <a:ext cx="1250595" cy="983168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TextBox 54"/>
          <p:cNvSpPr txBox="1"/>
          <p:nvPr/>
        </p:nvSpPr>
        <p:spPr>
          <a:xfrm>
            <a:off x="4358003" y="5475900"/>
            <a:ext cx="160581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Busan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(1.13 DDD/event, RR 1.61,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56" name="직선 연결선 55"/>
          <p:cNvCxnSpPr/>
          <p:nvPr/>
        </p:nvCxnSpPr>
        <p:spPr>
          <a:xfrm>
            <a:off x="3810213" y="5570916"/>
            <a:ext cx="540033" cy="17942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8034" y="5326209"/>
            <a:ext cx="160581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Jeollabuk-Jeollanam-Gyeongsangnam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provinces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(0.94 DDD/event, RR 1.38,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60" name="직선 연결선 59"/>
          <p:cNvCxnSpPr>
            <a:stCxn id="59" idx="3"/>
          </p:cNvCxnSpPr>
          <p:nvPr/>
        </p:nvCxnSpPr>
        <p:spPr>
          <a:xfrm flipV="1">
            <a:off x="1883849" y="5680115"/>
            <a:ext cx="338743" cy="96217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타원 62"/>
          <p:cNvSpPr/>
          <p:nvPr/>
        </p:nvSpPr>
        <p:spPr>
          <a:xfrm>
            <a:off x="8940591" y="3747688"/>
            <a:ext cx="602421" cy="559832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8601450" y="4231904"/>
            <a:ext cx="500599" cy="428024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연결선 67"/>
          <p:cNvCxnSpPr/>
          <p:nvPr/>
        </p:nvCxnSpPr>
        <p:spPr>
          <a:xfrm>
            <a:off x="9534698" y="4049778"/>
            <a:ext cx="776185" cy="117043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>
            <a:stCxn id="74" idx="3"/>
          </p:cNvCxnSpPr>
          <p:nvPr/>
        </p:nvCxnSpPr>
        <p:spPr>
          <a:xfrm flipV="1">
            <a:off x="7964060" y="4536153"/>
            <a:ext cx="637390" cy="427833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358245" y="4594654"/>
            <a:ext cx="1605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The </a:t>
            </a:r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sourthern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regions of </a:t>
            </a:r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Gyeonggi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(0.16 DDD/event, RR 1.96,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3" name="타원 72"/>
          <p:cNvSpPr/>
          <p:nvPr/>
        </p:nvSpPr>
        <p:spPr>
          <a:xfrm>
            <a:off x="3637266" y="5436357"/>
            <a:ext cx="170644" cy="194141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6" name="직선 연결선 75"/>
          <p:cNvCxnSpPr>
            <a:endCxn id="79" idx="1"/>
          </p:cNvCxnSpPr>
          <p:nvPr/>
        </p:nvCxnSpPr>
        <p:spPr>
          <a:xfrm>
            <a:off x="4002727" y="4744314"/>
            <a:ext cx="347519" cy="10488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350246" y="4479868"/>
            <a:ext cx="1483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Gyeongsangbuk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(1.18 DDD/event, RR 1.65,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0" name="타원 79"/>
          <p:cNvSpPr/>
          <p:nvPr/>
        </p:nvSpPr>
        <p:spPr>
          <a:xfrm>
            <a:off x="2887748" y="3635949"/>
            <a:ext cx="664764" cy="48000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/>
          <p:cNvSpPr txBox="1"/>
          <p:nvPr/>
        </p:nvSpPr>
        <p:spPr>
          <a:xfrm>
            <a:off x="4296837" y="3578852"/>
            <a:ext cx="1483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Gangwon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(1.13 DDD/event, RR 1.58,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83" name="직선 연결선 82"/>
          <p:cNvCxnSpPr>
            <a:endCxn id="81" idx="1"/>
          </p:cNvCxnSpPr>
          <p:nvPr/>
        </p:nvCxnSpPr>
        <p:spPr>
          <a:xfrm>
            <a:off x="3529885" y="3860185"/>
            <a:ext cx="766952" cy="8799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0302570" y="3797489"/>
            <a:ext cx="14832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latin typeface="times" panose="02020603050405020304" pitchFamily="18" charset="0"/>
                <a:cs typeface="times" panose="02020603050405020304" pitchFamily="18" charset="0"/>
              </a:rPr>
              <a:t>Gangwon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province cluster</a:t>
            </a:r>
          </a:p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(0.14 DDD/event, RR 1.63, </a:t>
            </a:r>
            <a:r>
              <a:rPr lang="en-US" altLang="ko-KR" sz="1050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 &lt;0.001)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1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200" dirty="0"/>
              <a:t>Supplement 3. Mapping of clusters with higher average medical costs and hospital days for the treatment of acute pyelonephritis in Korea</a:t>
            </a:r>
            <a:endParaRPr lang="ko-KR" altLang="en-US" sz="14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en-US" altLang="ko-KR" dirty="0"/>
              <a:t>Clusters with higher average medical costs</a:t>
            </a:r>
          </a:p>
          <a:p>
            <a:pPr marL="457200" indent="-457200">
              <a:buAutoNum type="alphaUcParenR"/>
            </a:pPr>
            <a:r>
              <a:rPr lang="en-US" altLang="ko-KR" dirty="0"/>
              <a:t>Clusters with higher average hospital days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84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C38B3AF9-A73A-4CFF-BA4C-33E0B62808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90" y="1348581"/>
            <a:ext cx="3533775" cy="4086225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F9B2E36C-7E28-4098-9933-4E7CF8035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835" y="1348581"/>
            <a:ext cx="3533775" cy="40862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7747DDC-2E75-416E-98B9-E4B16462C79A}"/>
              </a:ext>
            </a:extLst>
          </p:cNvPr>
          <p:cNvSpPr txBox="1"/>
          <p:nvPr/>
        </p:nvSpPr>
        <p:spPr>
          <a:xfrm>
            <a:off x="545461" y="2031752"/>
            <a:ext cx="153352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Seoul cluster </a:t>
            </a:r>
          </a:p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(1,458,000 won/event, RR 1.13, </a:t>
            </a:r>
            <a:r>
              <a:rPr lang="en-US" altLang="ko-K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&lt;0.001)</a:t>
            </a:r>
            <a:endParaRPr lang="ko-KR" altLang="en-US" sz="1050" dirty="0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D97F315A-ACE3-441E-9A27-7A8D4F23BDCC}"/>
              </a:ext>
            </a:extLst>
          </p:cNvPr>
          <p:cNvSpPr/>
          <p:nvPr/>
        </p:nvSpPr>
        <p:spPr>
          <a:xfrm>
            <a:off x="2624444" y="2033048"/>
            <a:ext cx="442609" cy="414877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B281B4E9-6500-4F36-872B-E8C06DB390A4}"/>
              </a:ext>
            </a:extLst>
          </p:cNvPr>
          <p:cNvCxnSpPr>
            <a:cxnSpLocks/>
          </p:cNvCxnSpPr>
          <p:nvPr/>
        </p:nvCxnSpPr>
        <p:spPr>
          <a:xfrm flipV="1">
            <a:off x="1925909" y="2259536"/>
            <a:ext cx="698535" cy="60757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>
            <a:extLst>
              <a:ext uri="{FF2B5EF4-FFF2-40B4-BE49-F238E27FC236}">
                <a16:creationId xmlns:a16="http://schemas.microsoft.com/office/drawing/2014/main" id="{46FF643C-93F2-43B0-989E-1128528ACFCB}"/>
              </a:ext>
            </a:extLst>
          </p:cNvPr>
          <p:cNvSpPr/>
          <p:nvPr/>
        </p:nvSpPr>
        <p:spPr>
          <a:xfrm>
            <a:off x="3667129" y="2608833"/>
            <a:ext cx="666750" cy="648717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CAD6B5B8-02B6-4710-BE45-DAA96954DCB1}"/>
              </a:ext>
            </a:extLst>
          </p:cNvPr>
          <p:cNvCxnSpPr>
            <a:cxnSpLocks/>
          </p:cNvCxnSpPr>
          <p:nvPr/>
        </p:nvCxnSpPr>
        <p:spPr>
          <a:xfrm flipV="1">
            <a:off x="4138564" y="2240486"/>
            <a:ext cx="481064" cy="39872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B6FF225-8C09-4A93-BC57-D4CDDD6A5A6A}"/>
              </a:ext>
            </a:extLst>
          </p:cNvPr>
          <p:cNvSpPr txBox="1"/>
          <p:nvPr/>
        </p:nvSpPr>
        <p:spPr>
          <a:xfrm>
            <a:off x="4205238" y="1501822"/>
            <a:ext cx="1485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Gyeongsangbuk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province cluster</a:t>
            </a:r>
          </a:p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(1,568,000 won/event, RR 1.20, </a:t>
            </a:r>
            <a:r>
              <a:rPr lang="en-US" altLang="ko-K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&lt;0.001)</a:t>
            </a:r>
            <a:endParaRPr lang="ko-KR" altLang="en-US" sz="1050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8BD2290B-E954-4497-828D-DAE9464C6495}"/>
              </a:ext>
            </a:extLst>
          </p:cNvPr>
          <p:cNvSpPr/>
          <p:nvPr/>
        </p:nvSpPr>
        <p:spPr>
          <a:xfrm>
            <a:off x="3758018" y="3723862"/>
            <a:ext cx="442609" cy="414877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284496F6-FA1C-4C63-8741-E324ACE0C369}"/>
              </a:ext>
            </a:extLst>
          </p:cNvPr>
          <p:cNvCxnSpPr>
            <a:cxnSpLocks/>
          </p:cNvCxnSpPr>
          <p:nvPr/>
        </p:nvCxnSpPr>
        <p:spPr>
          <a:xfrm>
            <a:off x="4086224" y="4128818"/>
            <a:ext cx="47526" cy="274686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BD0F6E6-EAC7-4315-AE83-9144D2327D18}"/>
              </a:ext>
            </a:extLst>
          </p:cNvPr>
          <p:cNvSpPr txBox="1"/>
          <p:nvPr/>
        </p:nvSpPr>
        <p:spPr>
          <a:xfrm>
            <a:off x="3731299" y="4403504"/>
            <a:ext cx="167698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Busan cluster </a:t>
            </a:r>
          </a:p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(1,648,000 won/event, RR 1.27, </a:t>
            </a:r>
            <a:r>
              <a:rPr lang="en-US" altLang="ko-K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&lt;0.001)</a:t>
            </a:r>
            <a:endParaRPr lang="ko-KR" altLang="en-US" sz="105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6DB671-C0CB-4022-8EB7-07A934EA2B91}"/>
              </a:ext>
            </a:extLst>
          </p:cNvPr>
          <p:cNvSpPr txBox="1"/>
          <p:nvPr/>
        </p:nvSpPr>
        <p:spPr>
          <a:xfrm>
            <a:off x="663021" y="1454187"/>
            <a:ext cx="1842171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Average: 1,316,000 won/event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5FB1B9-4E9F-488F-882A-E1341AEE2A05}"/>
              </a:ext>
            </a:extLst>
          </p:cNvPr>
          <p:cNvSpPr txBox="1"/>
          <p:nvPr/>
        </p:nvSpPr>
        <p:spPr>
          <a:xfrm>
            <a:off x="545461" y="1008359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A</a:t>
            </a:r>
            <a:endParaRPr lang="ko-KR" altLang="en-US" b="1" dirty="0"/>
          </a:p>
        </p:txBody>
      </p:sp>
      <p:sp>
        <p:nvSpPr>
          <p:cNvPr id="25" name="타원 24">
            <a:extLst>
              <a:ext uri="{FF2B5EF4-FFF2-40B4-BE49-F238E27FC236}">
                <a16:creationId xmlns:a16="http://schemas.microsoft.com/office/drawing/2014/main" id="{E7789BDD-A406-4ABC-9715-A72A1168A735}"/>
              </a:ext>
            </a:extLst>
          </p:cNvPr>
          <p:cNvSpPr/>
          <p:nvPr/>
        </p:nvSpPr>
        <p:spPr>
          <a:xfrm>
            <a:off x="7379958" y="2781301"/>
            <a:ext cx="1811668" cy="1828800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F2C9CC-647A-41F7-8D93-26EC67BE6059}"/>
              </a:ext>
            </a:extLst>
          </p:cNvPr>
          <p:cNvSpPr txBox="1"/>
          <p:nvPr/>
        </p:nvSpPr>
        <p:spPr>
          <a:xfrm>
            <a:off x="6023534" y="4266161"/>
            <a:ext cx="148590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Chungcheongnam-</a:t>
            </a:r>
            <a:r>
              <a:rPr lang="en-US" altLang="ko-KR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Jeollabuk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Jeollanam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provinces cluster</a:t>
            </a:r>
          </a:p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(9.8 days/event, RR 1.11, </a:t>
            </a:r>
            <a:r>
              <a:rPr lang="en-US" altLang="ko-K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&lt;0.001)</a:t>
            </a:r>
            <a:endParaRPr lang="ko-KR" altLang="en-US" sz="105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60C949-601B-4057-94E2-3CE3C171C889}"/>
              </a:ext>
            </a:extLst>
          </p:cNvPr>
          <p:cNvSpPr txBox="1"/>
          <p:nvPr/>
        </p:nvSpPr>
        <p:spPr>
          <a:xfrm>
            <a:off x="6141094" y="1454187"/>
            <a:ext cx="1486304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50" dirty="0">
                <a:latin typeface="times" panose="02020603050405020304" pitchFamily="18" charset="0"/>
                <a:cs typeface="times" panose="02020603050405020304" pitchFamily="18" charset="0"/>
              </a:rPr>
              <a:t>Average: 9.0 days/event</a:t>
            </a:r>
            <a:endParaRPr lang="ko-KR" altLang="en-US" sz="105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1FDEC4-275C-47AB-A232-FD9B1016DBC5}"/>
              </a:ext>
            </a:extLst>
          </p:cNvPr>
          <p:cNvSpPr txBox="1"/>
          <p:nvPr/>
        </p:nvSpPr>
        <p:spPr>
          <a:xfrm>
            <a:off x="6023534" y="1008359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B</a:t>
            </a:r>
            <a:endParaRPr lang="ko-KR" altLang="en-US" b="1" dirty="0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C32DDFD-94B6-4AD9-9B27-305FD0BEC531}"/>
              </a:ext>
            </a:extLst>
          </p:cNvPr>
          <p:cNvCxnSpPr>
            <a:cxnSpLocks/>
            <a:stCxn id="26" idx="0"/>
          </p:cNvCxnSpPr>
          <p:nvPr/>
        </p:nvCxnSpPr>
        <p:spPr>
          <a:xfrm flipV="1">
            <a:off x="6766485" y="4063847"/>
            <a:ext cx="698534" cy="202314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타원 30">
            <a:extLst>
              <a:ext uri="{FF2B5EF4-FFF2-40B4-BE49-F238E27FC236}">
                <a16:creationId xmlns:a16="http://schemas.microsoft.com/office/drawing/2014/main" id="{14CB5E22-2CCA-4A71-A16F-DBF461C523EA}"/>
              </a:ext>
            </a:extLst>
          </p:cNvPr>
          <p:cNvSpPr/>
          <p:nvPr/>
        </p:nvSpPr>
        <p:spPr>
          <a:xfrm>
            <a:off x="9228040" y="3591407"/>
            <a:ext cx="523417" cy="414877"/>
          </a:xfrm>
          <a:prstGeom prst="ellipse">
            <a:avLst/>
          </a:prstGeom>
          <a:noFill/>
          <a:ln w="158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05BE40-68CB-4DCE-AABA-44567C87CC3C}"/>
              </a:ext>
            </a:extLst>
          </p:cNvPr>
          <p:cNvSpPr txBox="1"/>
          <p:nvPr/>
        </p:nvSpPr>
        <p:spPr>
          <a:xfrm>
            <a:off x="9427832" y="4403504"/>
            <a:ext cx="1485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Busan and surrounding areas cluster</a:t>
            </a:r>
          </a:p>
          <a:p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(9.9 days/event, RR 1.12, </a:t>
            </a:r>
            <a:r>
              <a:rPr lang="en-US" altLang="ko-KR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ko-K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&lt;0.001)</a:t>
            </a:r>
            <a:endParaRPr lang="ko-KR" altLang="en-US" sz="1050" dirty="0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8813350E-993F-43F1-B168-310FA97F31CE}"/>
              </a:ext>
            </a:extLst>
          </p:cNvPr>
          <p:cNvCxnSpPr>
            <a:cxnSpLocks/>
          </p:cNvCxnSpPr>
          <p:nvPr/>
        </p:nvCxnSpPr>
        <p:spPr>
          <a:xfrm>
            <a:off x="9599939" y="3991475"/>
            <a:ext cx="276816" cy="41202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67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377</Words>
  <Application>Microsoft Office PowerPoint</Application>
  <PresentationFormat>와이드스크린</PresentationFormat>
  <Paragraphs>65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times</vt:lpstr>
      <vt:lpstr>Times New Roman</vt:lpstr>
      <vt:lpstr>Office 테마</vt:lpstr>
      <vt:lpstr>Supplement 1. Average antibiotic usage for the treatment of acute pyelonephritis in Korea by hospital type    </vt:lpstr>
      <vt:lpstr>PowerPoint 프레젠테이션</vt:lpstr>
      <vt:lpstr>Supplement 2. Mapping of clusters with higher average antibiotic usage of acute pyelonephritis in Korea by antibiotic class </vt:lpstr>
      <vt:lpstr>PowerPoint 프레젠테이션</vt:lpstr>
      <vt:lpstr>Supplement 3. Mapping of clusters with higher average medical costs and hospital days for the treatment of acute pyelonephritis in Korea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figure 1. Average antibiotic consumption per acute pyelonephritis event in South Korea by hospital type</dc:title>
  <dc:creator>Windows User</dc:creator>
  <cp:lastModifiedBy>지은 유</cp:lastModifiedBy>
  <cp:revision>12</cp:revision>
  <dcterms:created xsi:type="dcterms:W3CDTF">2019-07-04T01:26:10Z</dcterms:created>
  <dcterms:modified xsi:type="dcterms:W3CDTF">2020-06-24T14:09:21Z</dcterms:modified>
</cp:coreProperties>
</file>