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7"/>
  </p:notesMasterIdLst>
  <p:sldIdLst>
    <p:sldId id="256" r:id="rId2"/>
    <p:sldId id="261" r:id="rId3"/>
    <p:sldId id="258" r:id="rId4"/>
    <p:sldId id="264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249" autoAdjust="0"/>
  </p:normalViewPr>
  <p:slideViewPr>
    <p:cSldViewPr snapToGrid="0">
      <p:cViewPr>
        <p:scale>
          <a:sx n="72" d="100"/>
          <a:sy n="72" d="100"/>
        </p:scale>
        <p:origin x="1114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B91EB-2CD6-443E-9E4B-A4ED45FEFD4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4666E43-B8EC-4939-A2CB-D749E240F662}">
      <dgm:prSet phldrT="[Κείμενο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↓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) E2</a:t>
          </a:r>
          <a:endParaRPr lang="el-GR" dirty="0"/>
        </a:p>
      </dgm:t>
    </dgm:pt>
    <dgm:pt modelId="{B04BC419-DF7B-4D98-A193-2E3AA2706B83}" type="parTrans" cxnId="{697938F3-91BD-4266-B444-BA8EC81BB1B2}">
      <dgm:prSet/>
      <dgm:spPr/>
      <dgm:t>
        <a:bodyPr/>
        <a:lstStyle/>
        <a:p>
          <a:endParaRPr lang="el-GR"/>
        </a:p>
      </dgm:t>
    </dgm:pt>
    <dgm:pt modelId="{C2163FAD-344E-4706-B77E-CB4FBA29B19D}" type="sibTrans" cxnId="{697938F3-91BD-4266-B444-BA8EC81BB1B2}">
      <dgm:prSet/>
      <dgm:spPr/>
      <dgm:t>
        <a:bodyPr/>
        <a:lstStyle/>
        <a:p>
          <a:endParaRPr lang="el-GR"/>
        </a:p>
      </dgm:t>
    </dgm:pt>
    <dgm:pt modelId="{32EA4B07-67EE-4DD2-AAF0-A6F24A1B97A7}">
      <dgm:prSet phldrT="[Κείμενο]"/>
      <dgm:spPr/>
      <dgm:t>
        <a:bodyPr/>
        <a:lstStyle/>
        <a:p>
          <a:r>
            <a:rPr lang="en-US" dirty="0"/>
            <a:t>(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↑) androgenicity</a:t>
          </a:r>
          <a:endParaRPr lang="el-GR" dirty="0"/>
        </a:p>
      </dgm:t>
    </dgm:pt>
    <dgm:pt modelId="{48B35459-A4A8-4D4A-B7BF-A1BE7796392C}" type="parTrans" cxnId="{EFE062BC-F228-469E-9D2C-6D6572E1C222}">
      <dgm:prSet/>
      <dgm:spPr/>
      <dgm:t>
        <a:bodyPr/>
        <a:lstStyle/>
        <a:p>
          <a:endParaRPr lang="el-GR"/>
        </a:p>
      </dgm:t>
    </dgm:pt>
    <dgm:pt modelId="{2E9B32D9-1B38-4370-846C-9A1C1C7544C1}" type="sibTrans" cxnId="{EFE062BC-F228-469E-9D2C-6D6572E1C222}">
      <dgm:prSet/>
      <dgm:spPr/>
      <dgm:t>
        <a:bodyPr/>
        <a:lstStyle/>
        <a:p>
          <a:endParaRPr lang="el-GR"/>
        </a:p>
      </dgm:t>
    </dgm:pt>
    <dgm:pt modelId="{9FFDB347-7862-4E90-A5B4-0DD727184439}">
      <dgm:prSet phldrT="[Κείμενο]"/>
      <dgm:spPr/>
      <dgm:t>
        <a:bodyPr/>
        <a:lstStyle/>
        <a:p>
          <a:r>
            <a:rPr lang="en-US" dirty="0"/>
            <a:t>(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↑) prevalence of CVD</a:t>
          </a:r>
          <a:endParaRPr lang="el-GR" dirty="0"/>
        </a:p>
      </dgm:t>
    </dgm:pt>
    <dgm:pt modelId="{C9FA8AB8-33C3-4720-B3BE-4B58BC6E5FBC}" type="parTrans" cxnId="{FDD0FD5A-79E4-49D2-B62E-93A2B3D83063}">
      <dgm:prSet/>
      <dgm:spPr/>
      <dgm:t>
        <a:bodyPr/>
        <a:lstStyle/>
        <a:p>
          <a:endParaRPr lang="el-GR"/>
        </a:p>
      </dgm:t>
    </dgm:pt>
    <dgm:pt modelId="{49D2E1A9-9F64-42AE-B7BC-D0F508364704}" type="sibTrans" cxnId="{FDD0FD5A-79E4-49D2-B62E-93A2B3D83063}">
      <dgm:prSet/>
      <dgm:spPr/>
      <dgm:t>
        <a:bodyPr/>
        <a:lstStyle/>
        <a:p>
          <a:endParaRPr lang="el-GR"/>
        </a:p>
      </dgm:t>
    </dgm:pt>
    <dgm:pt modelId="{D69D1FD4-9551-426B-8ABF-3B5A4D586A7B}" type="pres">
      <dgm:prSet presAssocID="{663B91EB-2CD6-443E-9E4B-A4ED45FEFD49}" presName="Name0" presStyleCnt="0">
        <dgm:presLayoutVars>
          <dgm:dir/>
          <dgm:animOne val="branch"/>
          <dgm:animLvl val="lvl"/>
        </dgm:presLayoutVars>
      </dgm:prSet>
      <dgm:spPr/>
    </dgm:pt>
    <dgm:pt modelId="{488A463B-5FE7-43F2-97D9-8D87EE58ECBE}" type="pres">
      <dgm:prSet presAssocID="{E4666E43-B8EC-4939-A2CB-D749E240F662}" presName="chaos" presStyleCnt="0"/>
      <dgm:spPr/>
    </dgm:pt>
    <dgm:pt modelId="{E944FF45-F7DE-492B-9BEE-8B6F6610D548}" type="pres">
      <dgm:prSet presAssocID="{E4666E43-B8EC-4939-A2CB-D749E240F662}" presName="parTx1" presStyleLbl="revTx" presStyleIdx="0" presStyleCnt="2"/>
      <dgm:spPr/>
    </dgm:pt>
    <dgm:pt modelId="{1C533EC5-5A00-4E78-8BDB-F6A03434D1CD}" type="pres">
      <dgm:prSet presAssocID="{E4666E43-B8EC-4939-A2CB-D749E240F662}" presName="desTx1" presStyleLbl="revTx" presStyleIdx="1" presStyleCnt="2">
        <dgm:presLayoutVars>
          <dgm:bulletEnabled val="1"/>
        </dgm:presLayoutVars>
      </dgm:prSet>
      <dgm:spPr/>
    </dgm:pt>
    <dgm:pt modelId="{6D43A079-2CE6-42BD-B635-FE7B50B06277}" type="pres">
      <dgm:prSet presAssocID="{E4666E43-B8EC-4939-A2CB-D749E240F662}" presName="c1" presStyleLbl="node1" presStyleIdx="0" presStyleCnt="19"/>
      <dgm:spPr/>
    </dgm:pt>
    <dgm:pt modelId="{600E1924-21C9-4181-A4D6-24F34F9D03E4}" type="pres">
      <dgm:prSet presAssocID="{E4666E43-B8EC-4939-A2CB-D749E240F662}" presName="c2" presStyleLbl="node1" presStyleIdx="1" presStyleCnt="19"/>
      <dgm:spPr/>
    </dgm:pt>
    <dgm:pt modelId="{B12A27FB-4E9F-4E37-B191-A35F452E140A}" type="pres">
      <dgm:prSet presAssocID="{E4666E43-B8EC-4939-A2CB-D749E240F662}" presName="c3" presStyleLbl="node1" presStyleIdx="2" presStyleCnt="19"/>
      <dgm:spPr/>
    </dgm:pt>
    <dgm:pt modelId="{D829E87A-DAB1-4142-8F2C-A86847ABB19E}" type="pres">
      <dgm:prSet presAssocID="{E4666E43-B8EC-4939-A2CB-D749E240F662}" presName="c4" presStyleLbl="node1" presStyleIdx="3" presStyleCnt="19"/>
      <dgm:spPr/>
    </dgm:pt>
    <dgm:pt modelId="{579CDAC4-EE7A-4785-B513-96651E28FD6F}" type="pres">
      <dgm:prSet presAssocID="{E4666E43-B8EC-4939-A2CB-D749E240F662}" presName="c5" presStyleLbl="node1" presStyleIdx="4" presStyleCnt="19"/>
      <dgm:spPr/>
    </dgm:pt>
    <dgm:pt modelId="{84BAAF7E-FAC1-41D6-8E70-7E65E9E1E502}" type="pres">
      <dgm:prSet presAssocID="{E4666E43-B8EC-4939-A2CB-D749E240F662}" presName="c6" presStyleLbl="node1" presStyleIdx="5" presStyleCnt="19"/>
      <dgm:spPr/>
    </dgm:pt>
    <dgm:pt modelId="{714C0763-0C7E-4B62-AB2D-4A544E68EEC6}" type="pres">
      <dgm:prSet presAssocID="{E4666E43-B8EC-4939-A2CB-D749E240F662}" presName="c7" presStyleLbl="node1" presStyleIdx="6" presStyleCnt="19"/>
      <dgm:spPr/>
    </dgm:pt>
    <dgm:pt modelId="{A730FD6A-CB4D-4BF3-9498-2111E8E3A93E}" type="pres">
      <dgm:prSet presAssocID="{E4666E43-B8EC-4939-A2CB-D749E240F662}" presName="c8" presStyleLbl="node1" presStyleIdx="7" presStyleCnt="19"/>
      <dgm:spPr/>
    </dgm:pt>
    <dgm:pt modelId="{2F599565-5251-41EE-971B-9172C815596B}" type="pres">
      <dgm:prSet presAssocID="{E4666E43-B8EC-4939-A2CB-D749E240F662}" presName="c9" presStyleLbl="node1" presStyleIdx="8" presStyleCnt="19"/>
      <dgm:spPr/>
    </dgm:pt>
    <dgm:pt modelId="{585FD4AC-C491-4F56-AF83-AFB913372656}" type="pres">
      <dgm:prSet presAssocID="{E4666E43-B8EC-4939-A2CB-D749E240F662}" presName="c10" presStyleLbl="node1" presStyleIdx="9" presStyleCnt="19"/>
      <dgm:spPr/>
    </dgm:pt>
    <dgm:pt modelId="{1E188CE7-17B7-44AD-BB89-BEB47A3E0A58}" type="pres">
      <dgm:prSet presAssocID="{E4666E43-B8EC-4939-A2CB-D749E240F662}" presName="c11" presStyleLbl="node1" presStyleIdx="10" presStyleCnt="19"/>
      <dgm:spPr/>
    </dgm:pt>
    <dgm:pt modelId="{88DC478B-7459-4D15-9FE5-82D6C68F258C}" type="pres">
      <dgm:prSet presAssocID="{E4666E43-B8EC-4939-A2CB-D749E240F662}" presName="c12" presStyleLbl="node1" presStyleIdx="11" presStyleCnt="19"/>
      <dgm:spPr/>
    </dgm:pt>
    <dgm:pt modelId="{85576D1F-46DD-4E10-8AE1-3BBA9DA9D588}" type="pres">
      <dgm:prSet presAssocID="{E4666E43-B8EC-4939-A2CB-D749E240F662}" presName="c13" presStyleLbl="node1" presStyleIdx="12" presStyleCnt="19"/>
      <dgm:spPr/>
    </dgm:pt>
    <dgm:pt modelId="{A8D92006-C086-4610-80F8-6CE6E228B14B}" type="pres">
      <dgm:prSet presAssocID="{E4666E43-B8EC-4939-A2CB-D749E240F662}" presName="c14" presStyleLbl="node1" presStyleIdx="13" presStyleCnt="19"/>
      <dgm:spPr/>
    </dgm:pt>
    <dgm:pt modelId="{9552ED85-9518-4273-9D5D-A43C56AD5A38}" type="pres">
      <dgm:prSet presAssocID="{E4666E43-B8EC-4939-A2CB-D749E240F662}" presName="c15" presStyleLbl="node1" presStyleIdx="14" presStyleCnt="19"/>
      <dgm:spPr/>
    </dgm:pt>
    <dgm:pt modelId="{C368BF67-B8CB-4DF7-A95D-6095A4E41C1C}" type="pres">
      <dgm:prSet presAssocID="{E4666E43-B8EC-4939-A2CB-D749E240F662}" presName="c16" presStyleLbl="node1" presStyleIdx="15" presStyleCnt="19"/>
      <dgm:spPr/>
    </dgm:pt>
    <dgm:pt modelId="{4E2DDF85-8F3B-424B-AB99-E2A494A633A7}" type="pres">
      <dgm:prSet presAssocID="{E4666E43-B8EC-4939-A2CB-D749E240F662}" presName="c17" presStyleLbl="node1" presStyleIdx="16" presStyleCnt="19"/>
      <dgm:spPr/>
    </dgm:pt>
    <dgm:pt modelId="{E468289C-C326-48A9-9516-E8ED93FDEDA2}" type="pres">
      <dgm:prSet presAssocID="{E4666E43-B8EC-4939-A2CB-D749E240F662}" presName="c18" presStyleLbl="node1" presStyleIdx="17" presStyleCnt="19"/>
      <dgm:spPr/>
    </dgm:pt>
    <dgm:pt modelId="{AB6B52BC-65F7-4C06-9A69-EE86331D858C}" type="pres">
      <dgm:prSet presAssocID="{C2163FAD-344E-4706-B77E-CB4FBA29B19D}" presName="chevronComposite1" presStyleCnt="0"/>
      <dgm:spPr/>
    </dgm:pt>
    <dgm:pt modelId="{FC6E5E3A-0607-4732-B4EE-23F671FFCDDC}" type="pres">
      <dgm:prSet presAssocID="{C2163FAD-344E-4706-B77E-CB4FBA29B19D}" presName="chevron1" presStyleLbl="sibTrans2D1" presStyleIdx="0" presStyleCnt="2"/>
      <dgm:spPr/>
    </dgm:pt>
    <dgm:pt modelId="{74E637FF-289E-4134-903C-D738E0D87B18}" type="pres">
      <dgm:prSet presAssocID="{C2163FAD-344E-4706-B77E-CB4FBA29B19D}" presName="spChevron1" presStyleCnt="0"/>
      <dgm:spPr/>
    </dgm:pt>
    <dgm:pt modelId="{992E1B27-FB7C-4B70-BC5E-FBD39A11E785}" type="pres">
      <dgm:prSet presAssocID="{C2163FAD-344E-4706-B77E-CB4FBA29B19D}" presName="overlap" presStyleCnt="0"/>
      <dgm:spPr/>
    </dgm:pt>
    <dgm:pt modelId="{8CE2FB0C-A8E0-48C4-AC4E-F1D77C2C2F07}" type="pres">
      <dgm:prSet presAssocID="{C2163FAD-344E-4706-B77E-CB4FBA29B19D}" presName="chevronComposite2" presStyleCnt="0"/>
      <dgm:spPr/>
    </dgm:pt>
    <dgm:pt modelId="{C79387B8-4884-40C7-A56C-88CA5FF1C029}" type="pres">
      <dgm:prSet presAssocID="{C2163FAD-344E-4706-B77E-CB4FBA29B19D}" presName="chevron2" presStyleLbl="sibTrans2D1" presStyleIdx="1" presStyleCnt="2"/>
      <dgm:spPr/>
    </dgm:pt>
    <dgm:pt modelId="{F6C8B275-91BD-4AEA-A094-DC4BDF7163AB}" type="pres">
      <dgm:prSet presAssocID="{C2163FAD-344E-4706-B77E-CB4FBA29B19D}" presName="spChevron2" presStyleCnt="0"/>
      <dgm:spPr/>
    </dgm:pt>
    <dgm:pt modelId="{611EDC40-FFC6-4886-92E0-C0E70135D66A}" type="pres">
      <dgm:prSet presAssocID="{9FFDB347-7862-4E90-A5B4-0DD727184439}" presName="last" presStyleCnt="0"/>
      <dgm:spPr/>
    </dgm:pt>
    <dgm:pt modelId="{5CCC6B71-239F-44C6-9B16-9E46F52F3BD2}" type="pres">
      <dgm:prSet presAssocID="{9FFDB347-7862-4E90-A5B4-0DD727184439}" presName="circleTx" presStyleLbl="node1" presStyleIdx="18" presStyleCnt="19"/>
      <dgm:spPr/>
    </dgm:pt>
    <dgm:pt modelId="{76124058-080C-443F-B8B2-E42ED62CEE6B}" type="pres">
      <dgm:prSet presAssocID="{9FFDB347-7862-4E90-A5B4-0DD727184439}" presName="spN" presStyleCnt="0"/>
      <dgm:spPr/>
    </dgm:pt>
  </dgm:ptLst>
  <dgm:cxnLst>
    <dgm:cxn modelId="{8BE9A86A-A1C1-4DB4-B9AE-8FEF33F6A144}" type="presOf" srcId="{663B91EB-2CD6-443E-9E4B-A4ED45FEFD49}" destId="{D69D1FD4-9551-426B-8ABF-3B5A4D586A7B}" srcOrd="0" destOrd="0" presId="urn:microsoft.com/office/officeart/2009/3/layout/RandomtoResultProcess"/>
    <dgm:cxn modelId="{FDD0FD5A-79E4-49D2-B62E-93A2B3D83063}" srcId="{663B91EB-2CD6-443E-9E4B-A4ED45FEFD49}" destId="{9FFDB347-7862-4E90-A5B4-0DD727184439}" srcOrd="1" destOrd="0" parTransId="{C9FA8AB8-33C3-4720-B3BE-4B58BC6E5FBC}" sibTransId="{49D2E1A9-9F64-42AE-B7BC-D0F508364704}"/>
    <dgm:cxn modelId="{EE2CC2B4-65D9-48F8-9FB8-21B013510226}" type="presOf" srcId="{E4666E43-B8EC-4939-A2CB-D749E240F662}" destId="{E944FF45-F7DE-492B-9BEE-8B6F6610D548}" srcOrd="0" destOrd="0" presId="urn:microsoft.com/office/officeart/2009/3/layout/RandomtoResultProcess"/>
    <dgm:cxn modelId="{EFE062BC-F228-469E-9D2C-6D6572E1C222}" srcId="{E4666E43-B8EC-4939-A2CB-D749E240F662}" destId="{32EA4B07-67EE-4DD2-AAF0-A6F24A1B97A7}" srcOrd="0" destOrd="0" parTransId="{48B35459-A4A8-4D4A-B7BF-A1BE7796392C}" sibTransId="{2E9B32D9-1B38-4370-846C-9A1C1C7544C1}"/>
    <dgm:cxn modelId="{A849D8C0-F0C1-4132-8367-87AC2A185798}" type="presOf" srcId="{32EA4B07-67EE-4DD2-AAF0-A6F24A1B97A7}" destId="{1C533EC5-5A00-4E78-8BDB-F6A03434D1CD}" srcOrd="0" destOrd="0" presId="urn:microsoft.com/office/officeart/2009/3/layout/RandomtoResultProcess"/>
    <dgm:cxn modelId="{4D56EFE9-7BAD-462C-882C-F4A35D5B7687}" type="presOf" srcId="{9FFDB347-7862-4E90-A5B4-0DD727184439}" destId="{5CCC6B71-239F-44C6-9B16-9E46F52F3BD2}" srcOrd="0" destOrd="0" presId="urn:microsoft.com/office/officeart/2009/3/layout/RandomtoResultProcess"/>
    <dgm:cxn modelId="{697938F3-91BD-4266-B444-BA8EC81BB1B2}" srcId="{663B91EB-2CD6-443E-9E4B-A4ED45FEFD49}" destId="{E4666E43-B8EC-4939-A2CB-D749E240F662}" srcOrd="0" destOrd="0" parTransId="{B04BC419-DF7B-4D98-A193-2E3AA2706B83}" sibTransId="{C2163FAD-344E-4706-B77E-CB4FBA29B19D}"/>
    <dgm:cxn modelId="{D7FE5DF2-9844-4D6B-BE36-D32DCE211E61}" type="presParOf" srcId="{D69D1FD4-9551-426B-8ABF-3B5A4D586A7B}" destId="{488A463B-5FE7-43F2-97D9-8D87EE58ECBE}" srcOrd="0" destOrd="0" presId="urn:microsoft.com/office/officeart/2009/3/layout/RandomtoResultProcess"/>
    <dgm:cxn modelId="{FB39E116-3BA2-4F9D-875E-A45EED022738}" type="presParOf" srcId="{488A463B-5FE7-43F2-97D9-8D87EE58ECBE}" destId="{E944FF45-F7DE-492B-9BEE-8B6F6610D548}" srcOrd="0" destOrd="0" presId="urn:microsoft.com/office/officeart/2009/3/layout/RandomtoResultProcess"/>
    <dgm:cxn modelId="{48E4D2BA-41A0-43DF-ACF4-44CF9D190A14}" type="presParOf" srcId="{488A463B-5FE7-43F2-97D9-8D87EE58ECBE}" destId="{1C533EC5-5A00-4E78-8BDB-F6A03434D1CD}" srcOrd="1" destOrd="0" presId="urn:microsoft.com/office/officeart/2009/3/layout/RandomtoResultProcess"/>
    <dgm:cxn modelId="{16C9EE1F-9C55-4EB0-B01A-130F0515D5F0}" type="presParOf" srcId="{488A463B-5FE7-43F2-97D9-8D87EE58ECBE}" destId="{6D43A079-2CE6-42BD-B635-FE7B50B06277}" srcOrd="2" destOrd="0" presId="urn:microsoft.com/office/officeart/2009/3/layout/RandomtoResultProcess"/>
    <dgm:cxn modelId="{BA5BA960-600C-4712-B3BC-151146A4FFF4}" type="presParOf" srcId="{488A463B-5FE7-43F2-97D9-8D87EE58ECBE}" destId="{600E1924-21C9-4181-A4D6-24F34F9D03E4}" srcOrd="3" destOrd="0" presId="urn:microsoft.com/office/officeart/2009/3/layout/RandomtoResultProcess"/>
    <dgm:cxn modelId="{9ACF85D7-66A0-437D-A649-903B99EF0C5F}" type="presParOf" srcId="{488A463B-5FE7-43F2-97D9-8D87EE58ECBE}" destId="{B12A27FB-4E9F-4E37-B191-A35F452E140A}" srcOrd="4" destOrd="0" presId="urn:microsoft.com/office/officeart/2009/3/layout/RandomtoResultProcess"/>
    <dgm:cxn modelId="{726CDE8A-6F58-4E27-AD9E-29857E4D310B}" type="presParOf" srcId="{488A463B-5FE7-43F2-97D9-8D87EE58ECBE}" destId="{D829E87A-DAB1-4142-8F2C-A86847ABB19E}" srcOrd="5" destOrd="0" presId="urn:microsoft.com/office/officeart/2009/3/layout/RandomtoResultProcess"/>
    <dgm:cxn modelId="{DEDD0CC6-38A1-43D8-A2FE-27F8C080D68C}" type="presParOf" srcId="{488A463B-5FE7-43F2-97D9-8D87EE58ECBE}" destId="{579CDAC4-EE7A-4785-B513-96651E28FD6F}" srcOrd="6" destOrd="0" presId="urn:microsoft.com/office/officeart/2009/3/layout/RandomtoResultProcess"/>
    <dgm:cxn modelId="{5D23B62B-8907-4370-B2DC-E4CD206E4EFC}" type="presParOf" srcId="{488A463B-5FE7-43F2-97D9-8D87EE58ECBE}" destId="{84BAAF7E-FAC1-41D6-8E70-7E65E9E1E502}" srcOrd="7" destOrd="0" presId="urn:microsoft.com/office/officeart/2009/3/layout/RandomtoResultProcess"/>
    <dgm:cxn modelId="{82761193-B9BF-46BC-99C9-DF5DA7696C16}" type="presParOf" srcId="{488A463B-5FE7-43F2-97D9-8D87EE58ECBE}" destId="{714C0763-0C7E-4B62-AB2D-4A544E68EEC6}" srcOrd="8" destOrd="0" presId="urn:microsoft.com/office/officeart/2009/3/layout/RandomtoResultProcess"/>
    <dgm:cxn modelId="{96CF3389-8A96-4A0E-A95B-9FF569DE4BC7}" type="presParOf" srcId="{488A463B-5FE7-43F2-97D9-8D87EE58ECBE}" destId="{A730FD6A-CB4D-4BF3-9498-2111E8E3A93E}" srcOrd="9" destOrd="0" presId="urn:microsoft.com/office/officeart/2009/3/layout/RandomtoResultProcess"/>
    <dgm:cxn modelId="{45EB11B1-91E0-41E1-8AFF-F09BE5854B10}" type="presParOf" srcId="{488A463B-5FE7-43F2-97D9-8D87EE58ECBE}" destId="{2F599565-5251-41EE-971B-9172C815596B}" srcOrd="10" destOrd="0" presId="urn:microsoft.com/office/officeart/2009/3/layout/RandomtoResultProcess"/>
    <dgm:cxn modelId="{B002A119-5D53-446F-A7F7-0DA90848E83B}" type="presParOf" srcId="{488A463B-5FE7-43F2-97D9-8D87EE58ECBE}" destId="{585FD4AC-C491-4F56-AF83-AFB913372656}" srcOrd="11" destOrd="0" presId="urn:microsoft.com/office/officeart/2009/3/layout/RandomtoResultProcess"/>
    <dgm:cxn modelId="{54214EF9-6777-4CB1-B666-7099D52B3B6B}" type="presParOf" srcId="{488A463B-5FE7-43F2-97D9-8D87EE58ECBE}" destId="{1E188CE7-17B7-44AD-BB89-BEB47A3E0A58}" srcOrd="12" destOrd="0" presId="urn:microsoft.com/office/officeart/2009/3/layout/RandomtoResultProcess"/>
    <dgm:cxn modelId="{941E9A08-B0E7-4D93-8988-7F3BCCCAF3E0}" type="presParOf" srcId="{488A463B-5FE7-43F2-97D9-8D87EE58ECBE}" destId="{88DC478B-7459-4D15-9FE5-82D6C68F258C}" srcOrd="13" destOrd="0" presId="urn:microsoft.com/office/officeart/2009/3/layout/RandomtoResultProcess"/>
    <dgm:cxn modelId="{CF9F9DC5-DAAE-492E-AB4A-35E46D1706C2}" type="presParOf" srcId="{488A463B-5FE7-43F2-97D9-8D87EE58ECBE}" destId="{85576D1F-46DD-4E10-8AE1-3BBA9DA9D588}" srcOrd="14" destOrd="0" presId="urn:microsoft.com/office/officeart/2009/3/layout/RandomtoResultProcess"/>
    <dgm:cxn modelId="{DE14B2B9-2467-4BA0-A733-ACB64AFEDBFB}" type="presParOf" srcId="{488A463B-5FE7-43F2-97D9-8D87EE58ECBE}" destId="{A8D92006-C086-4610-80F8-6CE6E228B14B}" srcOrd="15" destOrd="0" presId="urn:microsoft.com/office/officeart/2009/3/layout/RandomtoResultProcess"/>
    <dgm:cxn modelId="{DB0DD5C2-138C-4F7C-B249-45BAA9BBCB6C}" type="presParOf" srcId="{488A463B-5FE7-43F2-97D9-8D87EE58ECBE}" destId="{9552ED85-9518-4273-9D5D-A43C56AD5A38}" srcOrd="16" destOrd="0" presId="urn:microsoft.com/office/officeart/2009/3/layout/RandomtoResultProcess"/>
    <dgm:cxn modelId="{23B86DB5-8435-4E28-8A1F-DB4814E5DA77}" type="presParOf" srcId="{488A463B-5FE7-43F2-97D9-8D87EE58ECBE}" destId="{C368BF67-B8CB-4DF7-A95D-6095A4E41C1C}" srcOrd="17" destOrd="0" presId="urn:microsoft.com/office/officeart/2009/3/layout/RandomtoResultProcess"/>
    <dgm:cxn modelId="{70582779-85EE-48E6-93F5-233DEE092A2F}" type="presParOf" srcId="{488A463B-5FE7-43F2-97D9-8D87EE58ECBE}" destId="{4E2DDF85-8F3B-424B-AB99-E2A494A633A7}" srcOrd="18" destOrd="0" presId="urn:microsoft.com/office/officeart/2009/3/layout/RandomtoResultProcess"/>
    <dgm:cxn modelId="{825295A7-A016-4534-9255-8FEF6573B4C1}" type="presParOf" srcId="{488A463B-5FE7-43F2-97D9-8D87EE58ECBE}" destId="{E468289C-C326-48A9-9516-E8ED93FDEDA2}" srcOrd="19" destOrd="0" presId="urn:microsoft.com/office/officeart/2009/3/layout/RandomtoResultProcess"/>
    <dgm:cxn modelId="{88147C12-F0B6-4C29-B352-11A763E8685A}" type="presParOf" srcId="{D69D1FD4-9551-426B-8ABF-3B5A4D586A7B}" destId="{AB6B52BC-65F7-4C06-9A69-EE86331D858C}" srcOrd="1" destOrd="0" presId="urn:microsoft.com/office/officeart/2009/3/layout/RandomtoResultProcess"/>
    <dgm:cxn modelId="{26142DF8-3BAB-413C-BA8E-777154F26E92}" type="presParOf" srcId="{AB6B52BC-65F7-4C06-9A69-EE86331D858C}" destId="{FC6E5E3A-0607-4732-B4EE-23F671FFCDDC}" srcOrd="0" destOrd="0" presId="urn:microsoft.com/office/officeart/2009/3/layout/RandomtoResultProcess"/>
    <dgm:cxn modelId="{6C54350F-4694-4FF6-B7C8-02393339227C}" type="presParOf" srcId="{AB6B52BC-65F7-4C06-9A69-EE86331D858C}" destId="{74E637FF-289E-4134-903C-D738E0D87B18}" srcOrd="1" destOrd="0" presId="urn:microsoft.com/office/officeart/2009/3/layout/RandomtoResultProcess"/>
    <dgm:cxn modelId="{31DDB5D7-A766-4073-8DA0-99422F787D86}" type="presParOf" srcId="{D69D1FD4-9551-426B-8ABF-3B5A4D586A7B}" destId="{992E1B27-FB7C-4B70-BC5E-FBD39A11E785}" srcOrd="2" destOrd="0" presId="urn:microsoft.com/office/officeart/2009/3/layout/RandomtoResultProcess"/>
    <dgm:cxn modelId="{D3E46318-65A9-4CAF-AD6A-499C8BB30FF5}" type="presParOf" srcId="{D69D1FD4-9551-426B-8ABF-3B5A4D586A7B}" destId="{8CE2FB0C-A8E0-48C4-AC4E-F1D77C2C2F07}" srcOrd="3" destOrd="0" presId="urn:microsoft.com/office/officeart/2009/3/layout/RandomtoResultProcess"/>
    <dgm:cxn modelId="{622E7D15-FDCF-468D-84F8-7F16D7E419B6}" type="presParOf" srcId="{8CE2FB0C-A8E0-48C4-AC4E-F1D77C2C2F07}" destId="{C79387B8-4884-40C7-A56C-88CA5FF1C029}" srcOrd="0" destOrd="0" presId="urn:microsoft.com/office/officeart/2009/3/layout/RandomtoResultProcess"/>
    <dgm:cxn modelId="{FC84CE8F-CABE-4BCF-8EB0-7D10AE251639}" type="presParOf" srcId="{8CE2FB0C-A8E0-48C4-AC4E-F1D77C2C2F07}" destId="{F6C8B275-91BD-4AEA-A094-DC4BDF7163AB}" srcOrd="1" destOrd="0" presId="urn:microsoft.com/office/officeart/2009/3/layout/RandomtoResultProcess"/>
    <dgm:cxn modelId="{57C0181B-5210-47B0-A440-C0286F0319B5}" type="presParOf" srcId="{D69D1FD4-9551-426B-8ABF-3B5A4D586A7B}" destId="{611EDC40-FFC6-4886-92E0-C0E70135D66A}" srcOrd="4" destOrd="0" presId="urn:microsoft.com/office/officeart/2009/3/layout/RandomtoResultProcess"/>
    <dgm:cxn modelId="{C2188918-A4F5-4AC0-8283-991F9994B77F}" type="presParOf" srcId="{611EDC40-FFC6-4886-92E0-C0E70135D66A}" destId="{5CCC6B71-239F-44C6-9B16-9E46F52F3BD2}" srcOrd="0" destOrd="0" presId="urn:microsoft.com/office/officeart/2009/3/layout/RandomtoResultProcess"/>
    <dgm:cxn modelId="{A577D8E8-48DB-48F8-AB0E-823A8A4C5D55}" type="presParOf" srcId="{611EDC40-FFC6-4886-92E0-C0E70135D66A}" destId="{76124058-080C-443F-B8B2-E42ED62CEE6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4FF45-F7DE-492B-9BEE-8B6F6610D548}">
      <dsp:nvSpPr>
        <dsp:cNvPr id="0" name=""/>
        <dsp:cNvSpPr/>
      </dsp:nvSpPr>
      <dsp:spPr>
        <a:xfrm>
          <a:off x="131468" y="1479885"/>
          <a:ext cx="1942038" cy="639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l-GR" sz="2000" kern="1200" dirty="0">
              <a:latin typeface="Calibri" panose="020F0502020204030204" pitchFamily="34" charset="0"/>
              <a:cs typeface="Calibri" panose="020F0502020204030204" pitchFamily="34" charset="0"/>
            </a:rPr>
            <a:t>↓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) E2</a:t>
          </a:r>
          <a:endParaRPr lang="el-GR" sz="2000" kern="1200" dirty="0"/>
        </a:p>
      </dsp:txBody>
      <dsp:txXfrm>
        <a:off x="131468" y="1479885"/>
        <a:ext cx="1942038" cy="639990"/>
      </dsp:txXfrm>
    </dsp:sp>
    <dsp:sp modelId="{1C533EC5-5A00-4E78-8BDB-F6A03434D1CD}">
      <dsp:nvSpPr>
        <dsp:cNvPr id="0" name=""/>
        <dsp:cNvSpPr/>
      </dsp:nvSpPr>
      <dsp:spPr>
        <a:xfrm>
          <a:off x="131468" y="2829404"/>
          <a:ext cx="1942038" cy="119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(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↑) androgenicity</a:t>
          </a:r>
          <a:endParaRPr lang="el-GR" sz="2600" kern="1200" dirty="0"/>
        </a:p>
      </dsp:txBody>
      <dsp:txXfrm>
        <a:off x="131468" y="2829404"/>
        <a:ext cx="1942038" cy="1199029"/>
      </dsp:txXfrm>
    </dsp:sp>
    <dsp:sp modelId="{6D43A079-2CE6-42BD-B635-FE7B50B06277}">
      <dsp:nvSpPr>
        <dsp:cNvPr id="0" name=""/>
        <dsp:cNvSpPr/>
      </dsp:nvSpPr>
      <dsp:spPr>
        <a:xfrm>
          <a:off x="129261" y="1285240"/>
          <a:ext cx="154480" cy="154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E1924-21C9-4181-A4D6-24F34F9D03E4}">
      <dsp:nvSpPr>
        <dsp:cNvPr id="0" name=""/>
        <dsp:cNvSpPr/>
      </dsp:nvSpPr>
      <dsp:spPr>
        <a:xfrm>
          <a:off x="237398" y="1068968"/>
          <a:ext cx="154480" cy="154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A27FB-4E9F-4E37-B191-A35F452E140A}">
      <dsp:nvSpPr>
        <dsp:cNvPr id="0" name=""/>
        <dsp:cNvSpPr/>
      </dsp:nvSpPr>
      <dsp:spPr>
        <a:xfrm>
          <a:off x="496925" y="1112222"/>
          <a:ext cx="242754" cy="242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9E87A-DAB1-4142-8F2C-A86847ABB19E}">
      <dsp:nvSpPr>
        <dsp:cNvPr id="0" name=""/>
        <dsp:cNvSpPr/>
      </dsp:nvSpPr>
      <dsp:spPr>
        <a:xfrm>
          <a:off x="713197" y="874323"/>
          <a:ext cx="154480" cy="154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CDAC4-EE7A-4785-B513-96651E28FD6F}">
      <dsp:nvSpPr>
        <dsp:cNvPr id="0" name=""/>
        <dsp:cNvSpPr/>
      </dsp:nvSpPr>
      <dsp:spPr>
        <a:xfrm>
          <a:off x="994351" y="787814"/>
          <a:ext cx="154480" cy="154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AAF7E-FAC1-41D6-8E70-7E65E9E1E502}">
      <dsp:nvSpPr>
        <dsp:cNvPr id="0" name=""/>
        <dsp:cNvSpPr/>
      </dsp:nvSpPr>
      <dsp:spPr>
        <a:xfrm>
          <a:off x="1340387" y="939204"/>
          <a:ext cx="154480" cy="154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C0763-0C7E-4B62-AB2D-4A544E68EEC6}">
      <dsp:nvSpPr>
        <dsp:cNvPr id="0" name=""/>
        <dsp:cNvSpPr/>
      </dsp:nvSpPr>
      <dsp:spPr>
        <a:xfrm>
          <a:off x="1556660" y="1047341"/>
          <a:ext cx="242754" cy="242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0FD6A-CB4D-4BF3-9498-2111E8E3A93E}">
      <dsp:nvSpPr>
        <dsp:cNvPr id="0" name=""/>
        <dsp:cNvSpPr/>
      </dsp:nvSpPr>
      <dsp:spPr>
        <a:xfrm>
          <a:off x="1859441" y="1285240"/>
          <a:ext cx="154480" cy="154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99565-5251-41EE-971B-9172C815596B}">
      <dsp:nvSpPr>
        <dsp:cNvPr id="0" name=""/>
        <dsp:cNvSpPr/>
      </dsp:nvSpPr>
      <dsp:spPr>
        <a:xfrm>
          <a:off x="1989205" y="1523140"/>
          <a:ext cx="154480" cy="154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FD4AC-C491-4F56-AF83-AFB913372656}">
      <dsp:nvSpPr>
        <dsp:cNvPr id="0" name=""/>
        <dsp:cNvSpPr/>
      </dsp:nvSpPr>
      <dsp:spPr>
        <a:xfrm>
          <a:off x="864588" y="1068968"/>
          <a:ext cx="397235" cy="397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88CE7-17B7-44AD-BB89-BEB47A3E0A58}">
      <dsp:nvSpPr>
        <dsp:cNvPr id="0" name=""/>
        <dsp:cNvSpPr/>
      </dsp:nvSpPr>
      <dsp:spPr>
        <a:xfrm>
          <a:off x="21125" y="1890803"/>
          <a:ext cx="154480" cy="154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C478B-7459-4D15-9FE5-82D6C68F258C}">
      <dsp:nvSpPr>
        <dsp:cNvPr id="0" name=""/>
        <dsp:cNvSpPr/>
      </dsp:nvSpPr>
      <dsp:spPr>
        <a:xfrm>
          <a:off x="150889" y="2085448"/>
          <a:ext cx="242754" cy="242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76D1F-46DD-4E10-8AE1-3BBA9DA9D588}">
      <dsp:nvSpPr>
        <dsp:cNvPr id="0" name=""/>
        <dsp:cNvSpPr/>
      </dsp:nvSpPr>
      <dsp:spPr>
        <a:xfrm>
          <a:off x="475297" y="2258466"/>
          <a:ext cx="353097" cy="353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92006-C086-4610-80F8-6CE6E228B14B}">
      <dsp:nvSpPr>
        <dsp:cNvPr id="0" name=""/>
        <dsp:cNvSpPr/>
      </dsp:nvSpPr>
      <dsp:spPr>
        <a:xfrm>
          <a:off x="929470" y="2539621"/>
          <a:ext cx="154480" cy="154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2ED85-9518-4273-9D5D-A43C56AD5A38}">
      <dsp:nvSpPr>
        <dsp:cNvPr id="0" name=""/>
        <dsp:cNvSpPr/>
      </dsp:nvSpPr>
      <dsp:spPr>
        <a:xfrm>
          <a:off x="1015979" y="2258466"/>
          <a:ext cx="242754" cy="242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8BF67-B8CB-4DF7-A95D-6095A4E41C1C}">
      <dsp:nvSpPr>
        <dsp:cNvPr id="0" name=""/>
        <dsp:cNvSpPr/>
      </dsp:nvSpPr>
      <dsp:spPr>
        <a:xfrm>
          <a:off x="1232251" y="2561248"/>
          <a:ext cx="154480" cy="154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DDF85-8F3B-424B-AB99-E2A494A633A7}">
      <dsp:nvSpPr>
        <dsp:cNvPr id="0" name=""/>
        <dsp:cNvSpPr/>
      </dsp:nvSpPr>
      <dsp:spPr>
        <a:xfrm>
          <a:off x="1426896" y="2215212"/>
          <a:ext cx="353097" cy="353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8289C-C326-48A9-9516-E8ED93FDEDA2}">
      <dsp:nvSpPr>
        <dsp:cNvPr id="0" name=""/>
        <dsp:cNvSpPr/>
      </dsp:nvSpPr>
      <dsp:spPr>
        <a:xfrm>
          <a:off x="1902696" y="2128703"/>
          <a:ext cx="242754" cy="242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5E3A-0607-4732-B4EE-23F671FFCDDC}">
      <dsp:nvSpPr>
        <dsp:cNvPr id="0" name=""/>
        <dsp:cNvSpPr/>
      </dsp:nvSpPr>
      <dsp:spPr>
        <a:xfrm>
          <a:off x="2145451" y="1111863"/>
          <a:ext cx="712936" cy="1361073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387B8-4884-40C7-A56C-88CA5FF1C029}">
      <dsp:nvSpPr>
        <dsp:cNvPr id="0" name=""/>
        <dsp:cNvSpPr/>
      </dsp:nvSpPr>
      <dsp:spPr>
        <a:xfrm>
          <a:off x="2728762" y="1111863"/>
          <a:ext cx="712936" cy="1361073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C6B71-239F-44C6-9B16-9E46F52F3BD2}">
      <dsp:nvSpPr>
        <dsp:cNvPr id="0" name=""/>
        <dsp:cNvSpPr/>
      </dsp:nvSpPr>
      <dsp:spPr>
        <a:xfrm>
          <a:off x="3519474" y="999381"/>
          <a:ext cx="1652716" cy="16527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↑) prevalence of CVD</a:t>
          </a:r>
          <a:endParaRPr lang="el-GR" sz="2000" kern="1200" dirty="0"/>
        </a:p>
      </dsp:txBody>
      <dsp:txXfrm>
        <a:off x="3761509" y="1241416"/>
        <a:ext cx="1168646" cy="1168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CBB89-A4C4-44AA-9DA0-B3E571887877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5D9C-671C-4AF9-853E-FABA6EDFDE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764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loss of estrogen’s protective effect and the ensuing androgenicity around the time of menopause has been associated with a pronounced increase in the prevalence of CVD in middle-aged women, compared with men of similar age 3, 4.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E5D9C-671C-4AF9-853E-FABA6EDFDEE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63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59F-008F-4F29-A980-4E814B08A904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731-7367-4B77-B842-40FF35579F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08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59F-008F-4F29-A980-4E814B08A904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731-7367-4B77-B842-40FF35579F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513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59F-008F-4F29-A980-4E814B08A904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731-7367-4B77-B842-40FF35579F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512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59F-008F-4F29-A980-4E814B08A904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731-7367-4B77-B842-40FF35579F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967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59F-008F-4F29-A980-4E814B08A904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731-7367-4B77-B842-40FF35579F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16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59F-008F-4F29-A980-4E814B08A904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731-7367-4B77-B842-40FF35579F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06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59F-008F-4F29-A980-4E814B08A904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731-7367-4B77-B842-40FF35579F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7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59F-008F-4F29-A980-4E814B08A904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731-7367-4B77-B842-40FF35579F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65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59F-008F-4F29-A980-4E814B08A904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731-7367-4B77-B842-40FF35579F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25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59F-008F-4F29-A980-4E814B08A904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7496731-7367-4B77-B842-40FF35579F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78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59F-008F-4F29-A980-4E814B08A904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6731-7367-4B77-B842-40FF35579F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43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662F59F-008F-4F29-A980-4E814B08A904}" type="datetimeFigureOut">
              <a:rPr lang="el-GR" smtClean="0"/>
              <a:t>27/4/2020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7496731-7367-4B77-B842-40FF35579F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135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audio" Target="../media/media2.m4a"/><Relationship Id="rId7" Type="http://schemas.openxmlformats.org/officeDocument/2006/relationships/diagramLayout" Target="../diagrams/layout1.xml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CDB4F5-FE64-44FA-8C1F-E365334BD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840" y="378816"/>
            <a:ext cx="6860236" cy="2041553"/>
          </a:xfr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Retinol binding protein 4 is associated with arterial stiffness in early postmenopausal women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9081BB8-8D1A-469B-9821-2BF839195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71" y="2760942"/>
            <a:ext cx="10931857" cy="165576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7200" dirty="0"/>
              <a:t>Asimina CHONDROU, MD </a:t>
            </a:r>
            <a:r>
              <a:rPr lang="en-US" sz="7200" baseline="-25000" dirty="0"/>
              <a:t>a;</a:t>
            </a:r>
            <a:r>
              <a:rPr lang="en-US" sz="7200" dirty="0"/>
              <a:t> </a:t>
            </a:r>
            <a:r>
              <a:rPr lang="en-US" sz="7200" dirty="0" err="1"/>
              <a:t>Meletios</a:t>
            </a:r>
            <a:r>
              <a:rPr lang="en-US" sz="7200" dirty="0"/>
              <a:t> P. NIGDELIS, MD </a:t>
            </a:r>
            <a:r>
              <a:rPr lang="en-US" sz="7200" baseline="-25000" dirty="0"/>
              <a:t>b</a:t>
            </a:r>
            <a:r>
              <a:rPr lang="en-US" sz="7200" dirty="0"/>
              <a:t>; Eleni ARMENI, MD, PhD </a:t>
            </a:r>
            <a:r>
              <a:rPr lang="en-US" sz="7200" baseline="-25000" dirty="0"/>
              <a:t>a</a:t>
            </a:r>
            <a:r>
              <a:rPr lang="en-US" sz="7200" dirty="0"/>
              <a:t>; </a:t>
            </a:r>
            <a:r>
              <a:rPr lang="en-US" sz="7200" dirty="0" err="1"/>
              <a:t>Areti</a:t>
            </a:r>
            <a:r>
              <a:rPr lang="en-US" sz="7200" dirty="0"/>
              <a:t> AUGOULEA, MD, PhD </a:t>
            </a:r>
            <a:r>
              <a:rPr lang="en-US" sz="7200" baseline="-25000" dirty="0"/>
              <a:t>a;</a:t>
            </a:r>
            <a:r>
              <a:rPr lang="en-US" sz="7200" dirty="0"/>
              <a:t> </a:t>
            </a:r>
            <a:r>
              <a:rPr lang="en-US" sz="7200" dirty="0" err="1"/>
              <a:t>Dimitrios</a:t>
            </a:r>
            <a:r>
              <a:rPr lang="en-US" sz="7200" dirty="0"/>
              <a:t> RIZOS, PhD </a:t>
            </a:r>
            <a:r>
              <a:rPr lang="en-US" sz="7200" baseline="-25000" dirty="0"/>
              <a:t>c;</a:t>
            </a:r>
            <a:r>
              <a:rPr lang="en-US" sz="7200" dirty="0"/>
              <a:t> George KAPAROS, PhD </a:t>
            </a:r>
            <a:r>
              <a:rPr lang="en-US" sz="7200" baseline="-25000" dirty="0"/>
              <a:t>c</a:t>
            </a:r>
            <a:r>
              <a:rPr lang="en-US" sz="7200" dirty="0"/>
              <a:t>; Andreas </a:t>
            </a:r>
            <a:r>
              <a:rPr lang="en-US" sz="7200" dirty="0" err="1"/>
              <a:t>Alexandrou</a:t>
            </a:r>
            <a:r>
              <a:rPr lang="en-US" sz="7200" dirty="0"/>
              <a:t>, MD, PhD </a:t>
            </a:r>
            <a:r>
              <a:rPr lang="en-US" sz="7200" baseline="-25000" dirty="0"/>
              <a:t>a;</a:t>
            </a:r>
            <a:r>
              <a:rPr lang="en-US" sz="7200" dirty="0"/>
              <a:t> </a:t>
            </a:r>
            <a:r>
              <a:rPr lang="en-US" sz="7200" dirty="0" err="1"/>
              <a:t>Dimitrios</a:t>
            </a:r>
            <a:r>
              <a:rPr lang="en-US" sz="7200" dirty="0"/>
              <a:t> G. GOULIS, MD, PhD </a:t>
            </a:r>
            <a:r>
              <a:rPr lang="en-US" sz="7200" baseline="-25000" dirty="0"/>
              <a:t>b</a:t>
            </a:r>
            <a:r>
              <a:rPr lang="en-US" sz="7200" dirty="0"/>
              <a:t>; Raphael PATRAS, MD, PhD </a:t>
            </a:r>
            <a:r>
              <a:rPr lang="en-US" sz="7200" baseline="-25000" dirty="0"/>
              <a:t>d;</a:t>
            </a:r>
            <a:r>
              <a:rPr lang="en-US" sz="7200" dirty="0"/>
              <a:t> </a:t>
            </a:r>
            <a:r>
              <a:rPr lang="en-US" sz="7200" dirty="0" err="1"/>
              <a:t>Evmorfia</a:t>
            </a:r>
            <a:r>
              <a:rPr lang="en-US" sz="7200" dirty="0"/>
              <a:t> AIVALIOTI, MD, PhD </a:t>
            </a:r>
            <a:r>
              <a:rPr lang="en-US" sz="7200" baseline="-25000" dirty="0"/>
              <a:t>d</a:t>
            </a:r>
            <a:r>
              <a:rPr lang="en-US" sz="7200" dirty="0"/>
              <a:t>; </a:t>
            </a:r>
            <a:r>
              <a:rPr lang="en-US" sz="7200" dirty="0" err="1"/>
              <a:t>Kimon</a:t>
            </a:r>
            <a:r>
              <a:rPr lang="en-US" sz="7200" dirty="0"/>
              <a:t> STAMATELOPOULOS*, MD, PhD </a:t>
            </a:r>
            <a:r>
              <a:rPr lang="en-US" sz="7200" baseline="-25000" dirty="0"/>
              <a:t>d</a:t>
            </a:r>
            <a:r>
              <a:rPr lang="en-US" sz="7200" dirty="0"/>
              <a:t>; Irene LAMBRINOUDAKI*, MD, PhD </a:t>
            </a:r>
            <a:r>
              <a:rPr lang="en-US" sz="7200" baseline="-25000" dirty="0"/>
              <a:t>a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US" sz="6400" baseline="-250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6400" dirty="0"/>
              <a:t> </a:t>
            </a:r>
            <a:endParaRPr lang="el-GR" sz="6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6400" b="1" dirty="0"/>
              <a:t>a</a:t>
            </a:r>
            <a:r>
              <a:rPr lang="en-US" sz="6400" dirty="0"/>
              <a:t>. Second Department of Obstetrics and Gynecology, National and Kapodistrian University of Athens, </a:t>
            </a:r>
            <a:r>
              <a:rPr lang="en-US" sz="6400" dirty="0" err="1"/>
              <a:t>Aretaieio</a:t>
            </a:r>
            <a:r>
              <a:rPr lang="en-US" sz="6400" dirty="0"/>
              <a:t> Hospital, Athens, Greece; </a:t>
            </a:r>
            <a:r>
              <a:rPr lang="en-US" sz="6400" b="1" dirty="0"/>
              <a:t>b. </a:t>
            </a:r>
            <a:r>
              <a:rPr lang="en-US" sz="6400" dirty="0"/>
              <a:t>Unit of Reproductive Endocrinology, First Department of Obstetrics and Gynecology, Medical School, Aristotle University of Thessaloniki, Thessaloniki, Greece </a:t>
            </a:r>
            <a:r>
              <a:rPr lang="en-US" sz="6400" b="1" dirty="0"/>
              <a:t>c. </a:t>
            </a:r>
            <a:r>
              <a:rPr lang="en-US" sz="6400" dirty="0"/>
              <a:t>Hormonal and Biochemical Laboratory, National and Kapodistrian University of Athens, </a:t>
            </a:r>
            <a:r>
              <a:rPr lang="en-US" sz="6400" dirty="0" err="1"/>
              <a:t>Aretaieio</a:t>
            </a:r>
            <a:r>
              <a:rPr lang="en-US" sz="6400" dirty="0"/>
              <a:t> Hospital, Athens, Greece; </a:t>
            </a:r>
            <a:r>
              <a:rPr lang="en-US" sz="6400" b="1" dirty="0"/>
              <a:t>d. </a:t>
            </a:r>
            <a:r>
              <a:rPr lang="en-US" sz="6400" dirty="0"/>
              <a:t>Laboratory of therapeutics and vascular pathophysiology, National and Kapodistrian University of Athens, Alexandra Hospital, Athens, Greece</a:t>
            </a:r>
            <a:endParaRPr lang="el-GR" sz="6400" dirty="0"/>
          </a:p>
          <a:p>
            <a:endParaRPr lang="el-GR" sz="2000" dirty="0"/>
          </a:p>
        </p:txBody>
      </p:sp>
      <p:pic>
        <p:nvPicPr>
          <p:cNvPr id="7" name="AUDITARY COM">
            <a:hlinkClick r:id="" action="ppaction://media"/>
            <a:extLst>
              <a:ext uri="{FF2B5EF4-FFF2-40B4-BE49-F238E27FC236}">
                <a16:creationId xmlns:a16="http://schemas.microsoft.com/office/drawing/2014/main" id="{D80669BD-21F5-47EF-8832-47FAB9DCAA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0770" y="3896360"/>
            <a:ext cx="609600" cy="609600"/>
          </a:xfrm>
          <a:prstGeom prst="rect">
            <a:avLst/>
          </a:prstGeom>
        </p:spPr>
      </p:pic>
      <p:pic>
        <p:nvPicPr>
          <p:cNvPr id="1026" name="Picture 2" descr="Χρυσή» η φοιτητική ομάδα του ΑΠΘ σε Παγκόσμιο Διαγωνισμό ...">
            <a:extLst>
              <a:ext uri="{FF2B5EF4-FFF2-40B4-BE49-F238E27FC236}">
                <a16:creationId xmlns:a16="http://schemas.microsoft.com/office/drawing/2014/main" id="{A23C9B9A-0049-4B0E-AEC1-33A69ABC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720" y="396240"/>
            <a:ext cx="1946910" cy="20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ρχική | Εθνικόν και Καποδιστριακόν Πανεπιστήμιον Αθηνών">
            <a:extLst>
              <a:ext uri="{FF2B5EF4-FFF2-40B4-BE49-F238E27FC236}">
                <a16:creationId xmlns:a16="http://schemas.microsoft.com/office/drawing/2014/main" id="{CB294575-5654-49E0-A65C-54E32AB28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396240"/>
            <a:ext cx="2780032" cy="204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69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10"/>
    </mc:Choice>
    <mc:Fallback>
      <p:transition spd="slow" advTm="32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48" objId="7"/>
        <p14:stopEvt time="31455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6B8965-812D-4172-8868-55CEC112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Menopausal cardiovascular risk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E903FB-4683-4B8F-B0DE-394D4A194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A99DB74B-DADD-4EC1-8094-7A12C2A3D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785022"/>
              </p:ext>
            </p:extLst>
          </p:nvPr>
        </p:nvGraphicFramePr>
        <p:xfrm>
          <a:off x="824909" y="1733266"/>
          <a:ext cx="5271091" cy="481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8DC9EF-F25E-4EF6-84C0-2B76188075C1}"/>
              </a:ext>
            </a:extLst>
          </p:cNvPr>
          <p:cNvSpPr txBox="1"/>
          <p:nvPr/>
        </p:nvSpPr>
        <p:spPr>
          <a:xfrm>
            <a:off x="6769672" y="2525563"/>
            <a:ext cx="48283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Retinol Binding Protein 4</a:t>
            </a:r>
          </a:p>
          <a:p>
            <a:r>
              <a:rPr lang="en-US" sz="2400" dirty="0"/>
              <a:t>Serum marker: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60070" lvl="3" indent="-285750">
              <a:buFont typeface="Wingdings" panose="05000000000000000000" pitchFamily="2" charset="2"/>
              <a:buChar char="ü"/>
            </a:pPr>
            <a:r>
              <a:rPr lang="en-US" sz="2400" dirty="0"/>
              <a:t>released by liver ± adipose tissue</a:t>
            </a:r>
          </a:p>
          <a:p>
            <a:pPr marL="560070" lvl="3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560070" lvl="3" indent="-285750">
              <a:buFont typeface="Wingdings" panose="05000000000000000000" pitchFamily="2" charset="2"/>
              <a:buChar char="ü"/>
            </a:pPr>
            <a:r>
              <a:rPr lang="en-US" sz="2400" dirty="0"/>
              <a:t>Associated with traditional CV risk factors in general population</a:t>
            </a:r>
          </a:p>
          <a:p>
            <a:pPr marL="560070" lvl="3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l-GR" dirty="0"/>
          </a:p>
        </p:txBody>
      </p:sp>
      <p:pic>
        <p:nvPicPr>
          <p:cNvPr id="10" name="A.C.2">
            <a:hlinkClick r:id="" action="ppaction://media"/>
            <a:extLst>
              <a:ext uri="{FF2B5EF4-FFF2-40B4-BE49-F238E27FC236}">
                <a16:creationId xmlns:a16="http://schemas.microsoft.com/office/drawing/2014/main" id="{AF7B4691-C23A-465A-82CE-B0C355258D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41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18"/>
    </mc:Choice>
    <mc:Fallback>
      <p:transition spd="slow" advTm="62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75" objId="10"/>
        <p14:stopEvt time="61651" objId="1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CB3D21-AADE-425E-A541-872EBF69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significance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89FC58-C829-4E70-BF7F-B94AB8CC9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Middle-aged female population is subject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Age-related changes in vascular characteristics i.e. intima-media thickness and arterial stiffening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Metabolic alterations (i.e. proatherogenic lipid profile) secondary to hormonal changes, due ovarian senescence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Increased CV risk around the time of the menopausal transition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Clinical need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Risk-stratification of the healthy population of middle-aged women towards future cardiovascular risk.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A.C4">
            <a:hlinkClick r:id="" action="ppaction://media"/>
            <a:extLst>
              <a:ext uri="{FF2B5EF4-FFF2-40B4-BE49-F238E27FC236}">
                <a16:creationId xmlns:a16="http://schemas.microsoft.com/office/drawing/2014/main" id="{F9848468-F05A-488C-8043-9B687D4349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445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77"/>
    </mc:Choice>
    <mc:Fallback>
      <p:transition spd="slow" advTm="50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45" objId="4"/>
        <p14:stopEvt time="50215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A27F-0080-4C3F-8E25-EF5D0473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04" y="103293"/>
            <a:ext cx="10772775" cy="1658198"/>
          </a:xfrm>
        </p:spPr>
        <p:txBody>
          <a:bodyPr/>
          <a:lstStyle/>
          <a:p>
            <a:r>
              <a:rPr lang="en-US" dirty="0"/>
              <a:t>Main findings of our study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40221-A8CD-4A04-8012-80BDF2E9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316480"/>
            <a:ext cx="10753725" cy="3766185"/>
          </a:xfrm>
        </p:spPr>
        <p:txBody>
          <a:bodyPr>
            <a:normAutofit/>
          </a:bodyPr>
          <a:lstStyle/>
          <a:p>
            <a:pPr marL="263525" indent="-2635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Study sample: Healthy, recently postmenopausal women (N=123)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Serum RBP4 is significantly associated with arterial stiffness</a:t>
            </a:r>
            <a:r>
              <a:rPr lang="el-GR" sz="2800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a marker of arterial atherosclerosis.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association is independent of traditional cardiovascular risk factors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4" name="ac5">
            <a:hlinkClick r:id="" action="ppaction://media"/>
            <a:extLst>
              <a:ext uri="{FF2B5EF4-FFF2-40B4-BE49-F238E27FC236}">
                <a16:creationId xmlns:a16="http://schemas.microsoft.com/office/drawing/2014/main" id="{5BDB74C1-77E6-4AE0-8059-AC11D9A16F6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11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06"/>
    </mc:Choice>
    <mc:Fallback>
      <p:transition spd="slow" advTm="49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90" objId="4"/>
        <p14:stopEvt time="48414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63B2C8-F2B8-425F-8EA2-D589BAE2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74839C-DB36-4A7E-87CB-BE282B6F7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This study indicated a cross-sectional association between serum levels of RBP4 and arterial stiffness in recently postmenopausal women.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These findings may represent the basis for longitudinal studies assessing the potential predictive ability of serum levels of RBP4 with regard to the development of future overt cardiovascular disease.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4" name="A.C.5">
            <a:hlinkClick r:id="" action="ppaction://media"/>
            <a:extLst>
              <a:ext uri="{FF2B5EF4-FFF2-40B4-BE49-F238E27FC236}">
                <a16:creationId xmlns:a16="http://schemas.microsoft.com/office/drawing/2014/main" id="{39E1E69E-6B54-47C6-BA8C-4D032E226D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81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53"/>
    </mc:Choice>
    <mc:Fallback>
      <p:transition spd="slow" advTm="37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06" objId="4"/>
        <p14:stopEvt time="35365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Μητροπολιτικό">
  <a:themeElements>
    <a:clrScheme name="Μητροπολι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Μητροπολιτικ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Μητροπολιτικό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TM03457491[[fn=Μητροπολιτικό]]</Template>
  <TotalTime>702</TotalTime>
  <Words>438</Words>
  <Application>Microsoft Office PowerPoint</Application>
  <PresentationFormat>Widescreen</PresentationFormat>
  <Paragraphs>35</Paragraphs>
  <Slides>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Μητροπολιτικό</vt:lpstr>
      <vt:lpstr>Retinol binding protein 4 is associated with arterial stiffness in early postmenopausal women</vt:lpstr>
      <vt:lpstr>Menopausal cardiovascular risk </vt:lpstr>
      <vt:lpstr>Clinical significance</vt:lpstr>
      <vt:lpstr>Main findings of our study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Retinol binding protein 4 is associated with arterial stiffness in early postmenopausal women</dc:title>
  <dc:creator>Elena Armeni</dc:creator>
  <cp:lastModifiedBy>Irene Lambrinoudaki</cp:lastModifiedBy>
  <cp:revision>19</cp:revision>
  <dcterms:created xsi:type="dcterms:W3CDTF">2020-04-16T08:03:22Z</dcterms:created>
  <dcterms:modified xsi:type="dcterms:W3CDTF">2020-04-27T13:56:54Z</dcterms:modified>
</cp:coreProperties>
</file>