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GT" initials="GT" lastIdx="1" clrIdx="6">
    <p:extLst>
      <p:ext uri="{19B8F6BF-5375-455C-9EA6-DF929625EA0E}">
        <p15:presenceInfo xmlns:p15="http://schemas.microsoft.com/office/powerpoint/2012/main" userId="GT" providerId="None"/>
      </p:ext>
    </p:extLst>
  </p:cmAuthor>
  <p:cmAuthor id="1" name="Medical Writer" initials="MW" lastIdx="19" clrIdx="0">
    <p:extLst>
      <p:ext uri="{19B8F6BF-5375-455C-9EA6-DF929625EA0E}">
        <p15:presenceInfo xmlns:p15="http://schemas.microsoft.com/office/powerpoint/2012/main" userId="Medical Writer" providerId="None"/>
      </p:ext>
    </p:extLst>
  </p:cmAuthor>
  <p:cmAuthor id="2" name="Author" initials="AU" lastIdx="7" clrIdx="1">
    <p:extLst>
      <p:ext uri="{19B8F6BF-5375-455C-9EA6-DF929625EA0E}">
        <p15:presenceInfo xmlns:p15="http://schemas.microsoft.com/office/powerpoint/2012/main" userId="Author" providerId="None"/>
      </p:ext>
    </p:extLst>
  </p:cmAuthor>
  <p:cmAuthor id="3" name="MW" initials="MW" lastIdx="14" clrIdx="2">
    <p:extLst>
      <p:ext uri="{19B8F6BF-5375-455C-9EA6-DF929625EA0E}">
        <p15:presenceInfo xmlns:p15="http://schemas.microsoft.com/office/powerpoint/2012/main" userId="MW" providerId="None"/>
      </p:ext>
    </p:extLst>
  </p:cmAuthor>
  <p:cmAuthor id="4" name="LUDWIG Thomas" initials="LT" lastIdx="1" clrIdx="3">
    <p:extLst>
      <p:ext uri="{19B8F6BF-5375-455C-9EA6-DF929625EA0E}">
        <p15:presenceInfo xmlns:p15="http://schemas.microsoft.com/office/powerpoint/2012/main" userId="S-1-5-21-3584382214-856458940-583358966-216886" providerId="AD"/>
      </p:ext>
    </p:extLst>
  </p:cmAuthor>
  <p:cmAuthor id="5" name="TING Steven" initials="TS" lastIdx="7" clrIdx="4">
    <p:extLst>
      <p:ext uri="{19B8F6BF-5375-455C-9EA6-DF929625EA0E}">
        <p15:presenceInfo xmlns:p15="http://schemas.microsoft.com/office/powerpoint/2012/main" userId="S-1-5-21-3584382214-856458940-583358966-499432" providerId="AD"/>
      </p:ext>
    </p:extLst>
  </p:cmAuthor>
  <p:cmAuthor id="6" name="Julia Presanis" initials="JP" lastIdx="1" clrIdx="5">
    <p:extLst>
      <p:ext uri="{19B8F6BF-5375-455C-9EA6-DF929625EA0E}">
        <p15:presenceInfo xmlns:p15="http://schemas.microsoft.com/office/powerpoint/2012/main" userId="Julia Presan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B7F1"/>
    <a:srgbClr val="F99912"/>
    <a:srgbClr val="8497B0"/>
    <a:srgbClr val="FF7C80"/>
    <a:srgbClr val="FFE699"/>
    <a:srgbClr val="9DC3E6"/>
    <a:srgbClr val="A9D18E"/>
    <a:srgbClr val="D0CECE"/>
    <a:srgbClr val="7C2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16" autoAdjust="0"/>
  </p:normalViewPr>
  <p:slideViewPr>
    <p:cSldViewPr snapToGrid="0">
      <p:cViewPr varScale="1">
        <p:scale>
          <a:sx n="77" d="100"/>
          <a:sy n="77" d="100"/>
        </p:scale>
        <p:origin x="3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5FF28-9B0A-4C13-AA42-0FA19BD98E39}" type="datetimeFigureOut">
              <a:rPr lang="en-SG" smtClean="0"/>
              <a:t>27/7/2020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4F497-419F-4E18-88C0-0B63A44CD9F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917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24F497-419F-4E18-88C0-0B63A44CD9FF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569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DB6A-FDC6-4D4A-8416-88C1D0CC0A31}" type="datetimeFigureOut">
              <a:rPr lang="en-GB" smtClean="0"/>
              <a:pPr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933-CB57-4DCB-A84A-053A000B955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8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DB6A-FDC6-4D4A-8416-88C1D0CC0A3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933-CB57-4DCB-A84A-053A000B9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20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DB6A-FDC6-4D4A-8416-88C1D0CC0A3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933-CB57-4DCB-A84A-053A000B9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67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DB6A-FDC6-4D4A-8416-88C1D0CC0A3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933-CB57-4DCB-A84A-053A000B9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2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DB6A-FDC6-4D4A-8416-88C1D0CC0A3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933-CB57-4DCB-A84A-053A000B9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94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DB6A-FDC6-4D4A-8416-88C1D0CC0A3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933-CB57-4DCB-A84A-053A000B9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6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DB6A-FDC6-4D4A-8416-88C1D0CC0A3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933-CB57-4DCB-A84A-053A000B9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03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DB6A-FDC6-4D4A-8416-88C1D0CC0A3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933-CB57-4DCB-A84A-053A000B9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2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DB6A-FDC6-4D4A-8416-88C1D0CC0A3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933-CB57-4DCB-A84A-053A000B9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9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DB6A-FDC6-4D4A-8416-88C1D0CC0A3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933-CB57-4DCB-A84A-053A000B9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7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DB6A-FDC6-4D4A-8416-88C1D0CC0A3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933-CB57-4DCB-A84A-053A000B9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02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BDB6A-FDC6-4D4A-8416-88C1D0CC0A3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B933-CB57-4DCB-A84A-053A000B9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2342059-00EC-4D88-A608-3D50E3DE94F1}"/>
              </a:ext>
            </a:extLst>
          </p:cNvPr>
          <p:cNvGrpSpPr/>
          <p:nvPr/>
        </p:nvGrpSpPr>
        <p:grpSpPr>
          <a:xfrm>
            <a:off x="245295" y="448236"/>
            <a:ext cx="6244342" cy="4769224"/>
            <a:chOff x="245295" y="448236"/>
            <a:chExt cx="6244342" cy="4769224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29E0C3D-9573-4CD5-AB6D-7B174819C2C3}"/>
                </a:ext>
              </a:extLst>
            </p:cNvPr>
            <p:cNvSpPr/>
            <p:nvPr/>
          </p:nvSpPr>
          <p:spPr>
            <a:xfrm>
              <a:off x="245295" y="448236"/>
              <a:ext cx="6244342" cy="47692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6761D56-AD28-4129-AAB6-B9787FBC73C0}"/>
                </a:ext>
              </a:extLst>
            </p:cNvPr>
            <p:cNvSpPr/>
            <p:nvPr/>
          </p:nvSpPr>
          <p:spPr>
            <a:xfrm>
              <a:off x="517791" y="899159"/>
              <a:ext cx="5822418" cy="39066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F79A7D2-BF02-4368-8BDC-E37E7E0438C8}"/>
                </a:ext>
              </a:extLst>
            </p:cNvPr>
            <p:cNvSpPr txBox="1"/>
            <p:nvPr/>
          </p:nvSpPr>
          <p:spPr>
            <a:xfrm>
              <a:off x="277955" y="624738"/>
              <a:ext cx="27845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Supplementary </a:t>
              </a:r>
              <a:r>
                <a:rPr 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Figure S1</a:t>
              </a:r>
              <a:endParaRPr lang="en-GB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0944082-7271-4A2F-BAE1-0D22D533B0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667" y="1240761"/>
              <a:ext cx="5464719" cy="321602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7B83014-3096-41AC-AAF5-BE510D6855E1}"/>
                </a:ext>
              </a:extLst>
            </p:cNvPr>
            <p:cNvGrpSpPr/>
            <p:nvPr/>
          </p:nvGrpSpPr>
          <p:grpSpPr>
            <a:xfrm>
              <a:off x="864406" y="4258302"/>
              <a:ext cx="5362867" cy="678274"/>
              <a:chOff x="747566" y="5284462"/>
              <a:chExt cx="5362867" cy="678274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F8799DD-73D7-4258-ACC2-E7B416C8AB52}"/>
                  </a:ext>
                </a:extLst>
              </p:cNvPr>
              <p:cNvSpPr/>
              <p:nvPr/>
            </p:nvSpPr>
            <p:spPr>
              <a:xfrm>
                <a:off x="747566" y="5284462"/>
                <a:ext cx="5362867" cy="6782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D634A19-878D-46F2-9323-96E0346B5ACD}"/>
                  </a:ext>
                </a:extLst>
              </p:cNvPr>
              <p:cNvSpPr txBox="1"/>
              <p:nvPr/>
            </p:nvSpPr>
            <p:spPr>
              <a:xfrm>
                <a:off x="3115049" y="5525613"/>
                <a:ext cx="740908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Epochs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1E16BAA-6919-492F-8C03-2CBF6BE89467}"/>
                  </a:ext>
                </a:extLst>
              </p:cNvPr>
              <p:cNvSpPr txBox="1"/>
              <p:nvPr/>
            </p:nvSpPr>
            <p:spPr>
              <a:xfrm>
                <a:off x="1947042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150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7873C98-ADA1-43E5-9AA2-EDDC16B567B0}"/>
                  </a:ext>
                </a:extLst>
              </p:cNvPr>
              <p:cNvSpPr txBox="1"/>
              <p:nvPr/>
            </p:nvSpPr>
            <p:spPr>
              <a:xfrm>
                <a:off x="2327602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200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41DF93-578A-4066-892D-5F2F495FA676}"/>
                  </a:ext>
                </a:extLst>
              </p:cNvPr>
              <p:cNvSpPr txBox="1"/>
              <p:nvPr/>
            </p:nvSpPr>
            <p:spPr>
              <a:xfrm>
                <a:off x="2708162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250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D1B35-6A9B-4036-AE84-3EE05D86EF9A}"/>
                  </a:ext>
                </a:extLst>
              </p:cNvPr>
              <p:cNvSpPr txBox="1"/>
              <p:nvPr/>
            </p:nvSpPr>
            <p:spPr>
              <a:xfrm>
                <a:off x="3088722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300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A2D6B80-4C9D-42BC-8AC5-478376E6BF32}"/>
                  </a:ext>
                </a:extLst>
              </p:cNvPr>
              <p:cNvSpPr txBox="1"/>
              <p:nvPr/>
            </p:nvSpPr>
            <p:spPr>
              <a:xfrm>
                <a:off x="3469282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350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31C93F2-7F18-42E7-BCE3-CD760108FEA2}"/>
                  </a:ext>
                </a:extLst>
              </p:cNvPr>
              <p:cNvSpPr txBox="1"/>
              <p:nvPr/>
            </p:nvSpPr>
            <p:spPr>
              <a:xfrm>
                <a:off x="3849842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400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9F0F562-67A5-4FD6-B9F6-85A715841762}"/>
                  </a:ext>
                </a:extLst>
              </p:cNvPr>
              <p:cNvSpPr txBox="1"/>
              <p:nvPr/>
            </p:nvSpPr>
            <p:spPr>
              <a:xfrm>
                <a:off x="4230402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450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687AE14-38BB-42E6-94EE-EE465C007606}"/>
                  </a:ext>
                </a:extLst>
              </p:cNvPr>
              <p:cNvSpPr txBox="1"/>
              <p:nvPr/>
            </p:nvSpPr>
            <p:spPr>
              <a:xfrm>
                <a:off x="902280" y="5312982"/>
                <a:ext cx="242374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645FCED-F036-4C78-9669-3539C01904E5}"/>
                  </a:ext>
                </a:extLst>
              </p:cNvPr>
              <p:cNvSpPr txBox="1"/>
              <p:nvPr/>
            </p:nvSpPr>
            <p:spPr>
              <a:xfrm>
                <a:off x="1243630" y="5312982"/>
                <a:ext cx="300082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50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2C39E95-81DE-4327-9968-23DC2DCA5D52}"/>
                  </a:ext>
                </a:extLst>
              </p:cNvPr>
              <p:cNvSpPr txBox="1"/>
              <p:nvPr/>
            </p:nvSpPr>
            <p:spPr>
              <a:xfrm>
                <a:off x="1566482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100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BACBB8B-6021-4EF4-BE47-954C2002EDDC}"/>
                  </a:ext>
                </a:extLst>
              </p:cNvPr>
              <p:cNvSpPr txBox="1"/>
              <p:nvPr/>
            </p:nvSpPr>
            <p:spPr>
              <a:xfrm>
                <a:off x="4610962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500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711B07-A5BF-4C01-9DD9-C7E399A4E077}"/>
                  </a:ext>
                </a:extLst>
              </p:cNvPr>
              <p:cNvSpPr txBox="1"/>
              <p:nvPr/>
            </p:nvSpPr>
            <p:spPr>
              <a:xfrm>
                <a:off x="4991522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550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3EF593F-C4EF-4FFD-8E26-6853BFBC5E23}"/>
                  </a:ext>
                </a:extLst>
              </p:cNvPr>
              <p:cNvSpPr txBox="1"/>
              <p:nvPr/>
            </p:nvSpPr>
            <p:spPr>
              <a:xfrm>
                <a:off x="5372082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600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46AE3B9-6EB2-4A24-A86C-C4C3C9C86AB7}"/>
                  </a:ext>
                </a:extLst>
              </p:cNvPr>
              <p:cNvSpPr txBox="1"/>
              <p:nvPr/>
            </p:nvSpPr>
            <p:spPr>
              <a:xfrm>
                <a:off x="5752643" y="5312982"/>
                <a:ext cx="357790" cy="21544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650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DA0A417-8D3E-41A2-8CD1-D78B8962ED88}"/>
                </a:ext>
              </a:extLst>
            </p:cNvPr>
            <p:cNvGrpSpPr/>
            <p:nvPr/>
          </p:nvGrpSpPr>
          <p:grpSpPr>
            <a:xfrm>
              <a:off x="245295" y="1158649"/>
              <a:ext cx="678274" cy="3298141"/>
              <a:chOff x="245295" y="1158649"/>
              <a:chExt cx="678274" cy="3298141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7356D98-9D11-4C91-931A-98FAD01C6A75}"/>
                  </a:ext>
                </a:extLst>
              </p:cNvPr>
              <p:cNvSpPr/>
              <p:nvPr/>
            </p:nvSpPr>
            <p:spPr>
              <a:xfrm rot="16200000">
                <a:off x="-1064639" y="2468583"/>
                <a:ext cx="3298141" cy="6782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DAC39FAC-F768-48EC-BDC6-2E8540BED95B}"/>
                  </a:ext>
                </a:extLst>
              </p:cNvPr>
              <p:cNvGrpSpPr/>
              <p:nvPr/>
            </p:nvGrpSpPr>
            <p:grpSpPr>
              <a:xfrm>
                <a:off x="601551" y="1293517"/>
                <a:ext cx="277963" cy="2858595"/>
                <a:chOff x="845134" y="802036"/>
                <a:chExt cx="475130" cy="4129085"/>
              </a:xfrm>
            </p:grpSpPr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74330623-DE00-40D7-8BE5-2BE4A98BF5C7}"/>
                    </a:ext>
                  </a:extLst>
                </p:cNvPr>
                <p:cNvSpPr txBox="1"/>
                <p:nvPr/>
              </p:nvSpPr>
              <p:spPr>
                <a:xfrm>
                  <a:off x="845134" y="4619924"/>
                  <a:ext cx="475130" cy="311197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SG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0.8</a:t>
                  </a: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7304142B-64A7-459C-9CDA-FADCF0A60EF7}"/>
                    </a:ext>
                  </a:extLst>
                </p:cNvPr>
                <p:cNvSpPr txBox="1"/>
                <p:nvPr/>
              </p:nvSpPr>
              <p:spPr>
                <a:xfrm>
                  <a:off x="845134" y="3983608"/>
                  <a:ext cx="475130" cy="311197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SG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1.0</a:t>
                  </a:r>
                </a:p>
              </p:txBody>
            </p: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AC3AF312-9B5B-42C8-9C7C-1D062ECF0E7C}"/>
                    </a:ext>
                  </a:extLst>
                </p:cNvPr>
                <p:cNvSpPr txBox="1"/>
                <p:nvPr/>
              </p:nvSpPr>
              <p:spPr>
                <a:xfrm>
                  <a:off x="845134" y="3347294"/>
                  <a:ext cx="475130" cy="311197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SG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1.2</a:t>
                  </a:r>
                </a:p>
              </p:txBody>
            </p: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294A35DE-FC6A-483B-ADA7-82D9014891A8}"/>
                    </a:ext>
                  </a:extLst>
                </p:cNvPr>
                <p:cNvSpPr txBox="1"/>
                <p:nvPr/>
              </p:nvSpPr>
              <p:spPr>
                <a:xfrm>
                  <a:off x="845134" y="2710979"/>
                  <a:ext cx="475130" cy="311197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SG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1.4</a:t>
                  </a: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E22F11CF-8397-448F-95B5-9F92BBD9CE5B}"/>
                    </a:ext>
                  </a:extLst>
                </p:cNvPr>
                <p:cNvSpPr txBox="1"/>
                <p:nvPr/>
              </p:nvSpPr>
              <p:spPr>
                <a:xfrm>
                  <a:off x="845134" y="2074665"/>
                  <a:ext cx="475130" cy="311197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SG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1.6</a:t>
                  </a: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BB38A85E-7321-42F3-B500-30F9F0A3E4F6}"/>
                    </a:ext>
                  </a:extLst>
                </p:cNvPr>
                <p:cNvSpPr txBox="1"/>
                <p:nvPr/>
              </p:nvSpPr>
              <p:spPr>
                <a:xfrm>
                  <a:off x="845134" y="1438350"/>
                  <a:ext cx="475130" cy="311197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SG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1.8</a:t>
                  </a: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5567F01B-47C8-4FB0-9151-D8A2CCC524CB}"/>
                    </a:ext>
                  </a:extLst>
                </p:cNvPr>
                <p:cNvSpPr txBox="1"/>
                <p:nvPr/>
              </p:nvSpPr>
              <p:spPr>
                <a:xfrm>
                  <a:off x="845134" y="802036"/>
                  <a:ext cx="475130" cy="311197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SG" sz="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2.0</a:t>
                  </a:r>
                </a:p>
              </p:txBody>
            </p:sp>
          </p:grp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07011C0-CB4A-4ABB-8CF8-C4DB1447C688}"/>
                  </a:ext>
                </a:extLst>
              </p:cNvPr>
              <p:cNvSpPr txBox="1"/>
              <p:nvPr/>
            </p:nvSpPr>
            <p:spPr>
              <a:xfrm rot="16200000">
                <a:off x="234994" y="2584314"/>
                <a:ext cx="543739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SG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Loss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3A5321A-01A3-4E86-84B5-B1B25E512549}"/>
                </a:ext>
              </a:extLst>
            </p:cNvPr>
            <p:cNvGrpSpPr/>
            <p:nvPr/>
          </p:nvGrpSpPr>
          <p:grpSpPr>
            <a:xfrm>
              <a:off x="5004036" y="1158649"/>
              <a:ext cx="1237589" cy="612101"/>
              <a:chOff x="9906000" y="546100"/>
              <a:chExt cx="2105579" cy="104140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23A34E5-11F0-4D92-BC5A-66BF994C1516}"/>
                  </a:ext>
                </a:extLst>
              </p:cNvPr>
              <p:cNvSpPr/>
              <p:nvPr/>
            </p:nvSpPr>
            <p:spPr>
              <a:xfrm>
                <a:off x="9906000" y="546100"/>
                <a:ext cx="2029397" cy="1041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46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426666FD-5885-488D-B626-7F4B5A5810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68953" y="1018717"/>
                <a:ext cx="685800" cy="0"/>
              </a:xfrm>
              <a:prstGeom prst="line">
                <a:avLst/>
              </a:prstGeom>
              <a:solidFill>
                <a:schemeClr val="bg1"/>
              </a:solidFill>
              <a:ln w="38100">
                <a:solidFill>
                  <a:srgbClr val="F99912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B65D69CE-5C74-4C62-B057-91A97136AB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68953" y="1310817"/>
                <a:ext cx="685800" cy="0"/>
              </a:xfrm>
              <a:prstGeom prst="line">
                <a:avLst/>
              </a:prstGeom>
              <a:solidFill>
                <a:schemeClr val="bg1"/>
              </a:solidFill>
              <a:ln w="38100">
                <a:solidFill>
                  <a:srgbClr val="56B7F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A638098-484C-4CA5-AA17-780F76CD06C5}"/>
                  </a:ext>
                </a:extLst>
              </p:cNvPr>
              <p:cNvSpPr txBox="1"/>
              <p:nvPr/>
            </p:nvSpPr>
            <p:spPr>
              <a:xfrm>
                <a:off x="10754753" y="1126152"/>
                <a:ext cx="1256826" cy="4102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SG" sz="1246" dirty="0">
                    <a:latin typeface="Arial" panose="020B0604020202020204" pitchFamily="34" charset="0"/>
                    <a:cs typeface="Arial" panose="020B0604020202020204" pitchFamily="34" charset="0"/>
                  </a:rPr>
                  <a:t>Validation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A8FE28-B144-4EF0-ADBA-1F2AB9DA363B}"/>
                  </a:ext>
                </a:extLst>
              </p:cNvPr>
              <p:cNvSpPr txBox="1"/>
              <p:nvPr/>
            </p:nvSpPr>
            <p:spPr>
              <a:xfrm>
                <a:off x="10754753" y="821351"/>
                <a:ext cx="1087150" cy="4102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SG" sz="1246" dirty="0">
                    <a:latin typeface="Arial" panose="020B0604020202020204" pitchFamily="34" charset="0"/>
                    <a:cs typeface="Arial" panose="020B0604020202020204" pitchFamily="34" charset="0"/>
                  </a:rPr>
                  <a:t>Training</a:t>
                </a:r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005754C-4083-446A-9820-2AA0469539BE}"/>
              </a:ext>
            </a:extLst>
          </p:cNvPr>
          <p:cNvSpPr txBox="1"/>
          <p:nvPr/>
        </p:nvSpPr>
        <p:spPr>
          <a:xfrm>
            <a:off x="601551" y="5355771"/>
            <a:ext cx="5888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Training and validation loss of stool consistency classification over the 10 10-fold cross-validations. The orange and blue curves represent the loss on the training and validation sets, respectively, and indicate an acceptable degree of model fit. The loss is a measure of the fit between the model's predicted score and the researchers' final score; with successful training, loss decreases with successive training epochs, where each epoch represents one pass through the dataset. A learning rate of 0.001 was used and training was performed for 650 epochs, after which the training loss reached a plateau</a:t>
            </a:r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917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5102</TotalTime>
  <Words>133</Words>
  <Application>Microsoft Office PowerPoint</Application>
  <PresentationFormat>A4 Paper (210x297 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Medical Writer</dc:creator>
  <cp:lastModifiedBy>Yvan Vandenplas</cp:lastModifiedBy>
  <cp:revision>567</cp:revision>
  <dcterms:created xsi:type="dcterms:W3CDTF">2019-09-16T01:18:10Z</dcterms:created>
  <dcterms:modified xsi:type="dcterms:W3CDTF">2020-07-27T09:40:02Z</dcterms:modified>
</cp:coreProperties>
</file>