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85814" autoAdjust="0"/>
  </p:normalViewPr>
  <p:slideViewPr>
    <p:cSldViewPr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bg1">
            <a:lumMod val="8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Effective use of pedagogy, systematic inquiry, critique and dissemination of scholarship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High-quality, reflective teaching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Regional/National dissemination of scholarship in nursing education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Recognition of teaching excellence</a:t>
          </a:r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Team-focused and future-oriented curricular contributions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045A56B4-E81B-4E38-B0DA-81A4E887212F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Leadership in technology application</a:t>
          </a:r>
        </a:p>
      </dgm:t>
    </dgm:pt>
    <dgm:pt modelId="{0AC882FD-D75D-4BEE-964D-F43AF44D13E8}" type="parTrans" cxnId="{22EECD7A-D010-4B22-AE22-D62148D936F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Leadership of systematic evaluation of current or testing of potential educational initiatives</a:t>
          </a:r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Mentorship of peer and student scholars</a:t>
          </a: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Leads teams to develop, implement and evaluate teaching, learning, or curricular improvements in simulation</a:t>
          </a: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Coaches</a:t>
          </a:r>
          <a:r>
            <a:rPr lang="en-GB" baseline="0" dirty="0"/>
            <a:t> learners through scholarly projects or contributes as a member of a doctoral committee</a:t>
          </a:r>
          <a:endParaRPr lang="en-GB" dirty="0"/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274711" custScaleY="50418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957851E-5FA4-483E-8C7B-166EED602DAB}" type="pres">
      <dgm:prSet presAssocID="{F97AA74F-F958-4560-8441-1D596387309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3181115D-C26E-4D4E-87E2-0E6E59930CE1}" type="pres">
      <dgm:prSet presAssocID="{E1643E44-4DCA-4BC7-A01A-B12DDBE7D3CF}" presName="connTx" presStyleLbl="parChTrans1D3" presStyleIdx="0" presStyleCnt="6"/>
      <dgm:spPr/>
      <dgm:t>
        <a:bodyPr/>
        <a:lstStyle/>
        <a:p>
          <a:endParaRPr lang="en-US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AF5FA9E4-ED3A-4E69-8865-98B187313008}" type="pres">
      <dgm:prSet presAssocID="{7FAC3AD3-2DE6-4419-9DA1-09C3ECD5C00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CA3D8CE-0201-445A-9892-3A65CBF57928}" type="pres">
      <dgm:prSet presAssocID="{C14A612D-C9B2-44BC-9A3D-01513E60E37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3" custScaleY="110000" custLinFactNeighborY="-1407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16776FD-76B4-467D-9E97-CB19CCCAEDDB}" type="pres">
      <dgm:prSet presAssocID="{0AC882FD-D75D-4BEE-964D-F43AF44D13E8}" presName="connTx" presStyleLbl="parChTrans1D3" presStyleIdx="2" presStyleCnt="6"/>
      <dgm:spPr/>
      <dgm:t>
        <a:bodyPr/>
        <a:lstStyle/>
        <a:p>
          <a:endParaRPr lang="en-US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2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2E06F5F7-B402-49A7-9AB2-E215BF516CDB}" type="pres">
      <dgm:prSet presAssocID="{07628917-1B3D-4CC3-B86F-C5175AADF09D}" presName="connTx" presStyleLbl="parChTrans1D3" presStyleIdx="3" presStyleCnt="6"/>
      <dgm:spPr/>
      <dgm:t>
        <a:bodyPr/>
        <a:lstStyle/>
        <a:p>
          <a:endParaRPr lang="en-US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3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E7B1908-ECAE-4ED5-8DB7-7D59A151A87A}" type="pres">
      <dgm:prSet presAssocID="{1C981A20-985F-4C16-BD85-CD9D37EFF7C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1C61DBD6-1ED3-4FD0-940F-41438FD817DB}" type="pres">
      <dgm:prSet presAssocID="{9CF4CE00-CBC8-4CD3-886E-431EF60ED478}" presName="connTx" presStyleLbl="parChTrans1D3" presStyleIdx="4" presStyleCnt="6"/>
      <dgm:spPr/>
      <dgm:t>
        <a:bodyPr/>
        <a:lstStyle/>
        <a:p>
          <a:endParaRPr lang="en-US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4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406968B7-9D25-4AED-930D-2E4C21C05914}" type="pres">
      <dgm:prSet presAssocID="{4CD56C2C-6B28-4153-9BC5-5A5543368BF2}" presName="connTx" presStyleLbl="parChTrans1D3" presStyleIdx="5" presStyleCnt="6"/>
      <dgm:spPr/>
      <dgm:t>
        <a:bodyPr/>
        <a:lstStyle/>
        <a:p>
          <a:endParaRPr lang="en-US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5" presStyleCnt="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394A9-37D0-4183-B9A5-A919E84B053D}" type="pres">
      <dgm:prSet presAssocID="{3234BEDE-AFB5-4F7B-95BE-6D83E3393F24}" presName="level3hierChild" presStyleCnt="0"/>
      <dgm:spPr/>
    </dgm:pt>
  </dgm:ptLst>
  <dgm:cxnLst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AF04749E-0CDA-49CC-B0B3-34869FCEFE88}" type="presOf" srcId="{07628917-1B3D-4CC3-B86F-C5175AADF09D}" destId="{2E06F5F7-B402-49A7-9AB2-E215BF516CDB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6F6BD6F5-4006-4C48-A349-D508C1D11983}" type="presOf" srcId="{4CD56C2C-6B28-4153-9BC5-5A5543368BF2}" destId="{406968B7-9D25-4AED-930D-2E4C21C05914}" srcOrd="1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C59D55C7-C2F7-464F-ACB5-DF8DD0CB218D}" type="presOf" srcId="{3234BEDE-AFB5-4F7B-95BE-6D83E3393F24}" destId="{DA7D1885-EB0F-416A-987C-800F695E561A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4864207C-641E-4C76-8A01-C0D09043D1F8}" type="presOf" srcId="{4CD56C2C-6B28-4153-9BC5-5A5543368BF2}" destId="{36A8BEF7-85B9-4C1B-9A05-159BD68DD98E}" srcOrd="0" destOrd="0" presId="urn:microsoft.com/office/officeart/2008/layout/HorizontalMultiLevelHierarchy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74E63833-BDC0-41CA-BD86-04778EAB89AA}" type="presOf" srcId="{045A56B4-E81B-4E38-B0DA-81A4E887212F}" destId="{576BB80C-775C-4C2D-910C-A34DDF54FB5B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8F274D7E-3DA7-482F-A828-63BA8067A2AE}" type="presOf" srcId="{0AC882FD-D75D-4BEE-964D-F43AF44D13E8}" destId="{35DED027-643F-47C2-9971-0E6715391CCD}" srcOrd="0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E59B87E0-03B0-4472-ABDA-26BE6664D7A8}" type="presOf" srcId="{07628917-1B3D-4CC3-B86F-C5175AADF09D}" destId="{F2A1F6B6-B7FC-49A0-A425-8C98DA81ACE0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BA594E86-18A9-43FC-8172-CCC93E12E231}" type="presOf" srcId="{EA49D0A6-044A-4586-B00B-2EE21E5B5138}" destId="{95440F24-3AA8-499B-B7D6-91ECBF47812A}" srcOrd="0" destOrd="0" presId="urn:microsoft.com/office/officeart/2008/layout/HorizontalMultiLevelHierarchy"/>
    <dgm:cxn modelId="{C068455D-A5C2-4E8F-9FB4-2432BF5714BF}" type="presOf" srcId="{0AC882FD-D75D-4BEE-964D-F43AF44D13E8}" destId="{816776FD-76B4-467D-9E97-CB19CCCAEDDB}" srcOrd="1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52ED3BAE-BC4B-47D6-B2B7-FD160C090727}" type="presParOf" srcId="{0959D2B6-3B53-4D55-A0E5-7DCB40EE8022}" destId="{35DED027-643F-47C2-9971-0E6715391CCD}" srcOrd="0" destOrd="0" presId="urn:microsoft.com/office/officeart/2008/layout/HorizontalMultiLevelHierarchy"/>
    <dgm:cxn modelId="{7C07BC14-AB72-4294-A099-489123115A74}" type="presParOf" srcId="{35DED027-643F-47C2-9971-0E6715391CCD}" destId="{816776FD-76B4-467D-9E97-CB19CCCAEDDB}" srcOrd="0" destOrd="0" presId="urn:microsoft.com/office/officeart/2008/layout/HorizontalMultiLevelHierarchy"/>
    <dgm:cxn modelId="{43521F89-8C64-4FD8-A7AA-803625C076E3}" type="presParOf" srcId="{0959D2B6-3B53-4D55-A0E5-7DCB40EE8022}" destId="{85A0AC5E-3C58-4CC6-81C6-F786CD3B2D35}" srcOrd="1" destOrd="0" presId="urn:microsoft.com/office/officeart/2008/layout/HorizontalMultiLevelHierarchy"/>
    <dgm:cxn modelId="{926698F7-0731-492D-AA23-1EEC7FA085F6}" type="presParOf" srcId="{85A0AC5E-3C58-4CC6-81C6-F786CD3B2D35}" destId="{576BB80C-775C-4C2D-910C-A34DDF54FB5B}" srcOrd="0" destOrd="0" presId="urn:microsoft.com/office/officeart/2008/layout/HorizontalMultiLevelHierarchy"/>
    <dgm:cxn modelId="{B8DD69C3-3EC9-438C-9D1F-30BDD321B7DE}" type="presParOf" srcId="{85A0AC5E-3C58-4CC6-81C6-F786CD3B2D35}" destId="{2E2CDB59-A2BF-42EA-A50C-E2F07CB04326}" srcOrd="1" destOrd="0" presId="urn:microsoft.com/office/officeart/2008/layout/HorizontalMultiLevelHierarchy"/>
    <dgm:cxn modelId="{5C8EAAD8-2EFA-4E77-99B5-F9300B86AC69}" type="presParOf" srcId="{0959D2B6-3B53-4D55-A0E5-7DCB40EE8022}" destId="{F2A1F6B6-B7FC-49A0-A425-8C98DA81ACE0}" srcOrd="2" destOrd="0" presId="urn:microsoft.com/office/officeart/2008/layout/HorizontalMultiLevelHierarchy"/>
    <dgm:cxn modelId="{BBDDC190-8AC7-4A15-B020-FC1E5C413B1E}" type="presParOf" srcId="{F2A1F6B6-B7FC-49A0-A425-8C98DA81ACE0}" destId="{2E06F5F7-B402-49A7-9AB2-E215BF516CDB}" srcOrd="0" destOrd="0" presId="urn:microsoft.com/office/officeart/2008/layout/HorizontalMultiLevelHierarchy"/>
    <dgm:cxn modelId="{269150EC-EEDE-469F-9E33-16508D7A3B46}" type="presParOf" srcId="{0959D2B6-3B53-4D55-A0E5-7DCB40EE8022}" destId="{F37CBECB-6C81-4548-B89F-F23F9D051A9B}" srcOrd="3" destOrd="0" presId="urn:microsoft.com/office/officeart/2008/layout/HorizontalMultiLevelHierarchy"/>
    <dgm:cxn modelId="{E1FD692C-268C-4066-9BB4-8A36FB7F88C4}" type="presParOf" srcId="{F37CBECB-6C81-4548-B89F-F23F9D051A9B}" destId="{95440F24-3AA8-499B-B7D6-91ECBF47812A}" srcOrd="0" destOrd="0" presId="urn:microsoft.com/office/officeart/2008/layout/HorizontalMultiLevelHierarchy"/>
    <dgm:cxn modelId="{78B9DA9B-155B-409B-A0CF-121965F55BC2}" type="presParOf" srcId="{F37CBECB-6C81-4548-B89F-F23F9D051A9B}" destId="{4AF4746E-AB7E-4E6C-A227-66F74D07209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94E14A18-D681-4205-86C3-3F6C2D35B2EE}" type="presParOf" srcId="{2EE7402F-D38D-4F20-A1C9-2C074788D753}" destId="{36A8BEF7-85B9-4C1B-9A05-159BD68DD98E}" srcOrd="2" destOrd="0" presId="urn:microsoft.com/office/officeart/2008/layout/HorizontalMultiLevelHierarchy"/>
    <dgm:cxn modelId="{D0864D32-BA1D-4447-8910-DBB5888E7E9A}" type="presParOf" srcId="{36A8BEF7-85B9-4C1B-9A05-159BD68DD98E}" destId="{406968B7-9D25-4AED-930D-2E4C21C05914}" srcOrd="0" destOrd="0" presId="urn:microsoft.com/office/officeart/2008/layout/HorizontalMultiLevelHierarchy"/>
    <dgm:cxn modelId="{1C04B653-EC22-4349-91E6-3C2D5F3B3D0B}" type="presParOf" srcId="{2EE7402F-D38D-4F20-A1C9-2C074788D753}" destId="{4D3116DA-E749-4D9B-B31D-496DB518F69F}" srcOrd="3" destOrd="0" presId="urn:microsoft.com/office/officeart/2008/layout/HorizontalMultiLevelHierarchy"/>
    <dgm:cxn modelId="{E5FEA575-AFAA-446C-9792-5F5CD69CCE88}" type="presParOf" srcId="{4D3116DA-E749-4D9B-B31D-496DB518F69F}" destId="{DA7D1885-EB0F-416A-987C-800F695E561A}" srcOrd="0" destOrd="0" presId="urn:microsoft.com/office/officeart/2008/layout/HorizontalMultiLevelHierarchy"/>
    <dgm:cxn modelId="{DCE5E4E4-BEDA-42FF-8D66-CE12530936DF}" type="presParOf" srcId="{4D3116DA-E749-4D9B-B31D-496DB518F69F}" destId="{A02394A9-37D0-4183-B9A5-A919E84B053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 custT="1"/>
      <dgm:spPr>
        <a:solidFill>
          <a:schemeClr val="bg1">
            <a:lumMod val="8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sz="1200" dirty="0">
              <a:solidFill>
                <a:schemeClr val="tx1"/>
              </a:solidFill>
            </a:rPr>
            <a:t>Participate in a meaningful way in service within and outside of the institution.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Application of nursing expertise to needs at the state, regional or national level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Creates education-community partnerships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Serves on committees or boards of organizations concerned with health</a:t>
          </a:r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Directs activities that strengthen nursing practice at the local, regional, and national level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Provides professional consultation and public service</a:t>
          </a:r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Demonstrates active participation and leadership of professional organizations</a:t>
          </a: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Leadership in academic program(s), School, within and outside of the University</a:t>
          </a: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Chairs or provides substantive contributions to </a:t>
          </a:r>
          <a:r>
            <a:rPr lang="en-GB" dirty="0" smtClean="0"/>
            <a:t>school </a:t>
          </a:r>
          <a:r>
            <a:rPr lang="en-GB" dirty="0"/>
            <a:t>committee</a:t>
          </a: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Service on doctoral committees for students</a:t>
          </a:r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EC2187A6-DF51-494B-9F5A-6EC043BBF8D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Assist in developing grants and contracts to provide service</a:t>
          </a:r>
        </a:p>
      </dgm:t>
    </dgm:pt>
    <dgm:pt modelId="{42B055CF-CCB5-4CE1-9ACA-8498D513CADD}" type="parTrans" cxnId="{A9E9CBCC-EE90-46C6-82B9-2BF4819E6CCC}">
      <dgm:prSet/>
      <dgm:spPr/>
      <dgm:t>
        <a:bodyPr/>
        <a:lstStyle/>
        <a:p>
          <a:endParaRPr lang="en-US"/>
        </a:p>
      </dgm:t>
    </dgm:pt>
    <dgm:pt modelId="{91C6395D-B9DA-44E9-B90C-B646C5B44449}" type="sibTrans" cxnId="{A9E9CBCC-EE90-46C6-82B9-2BF4819E6CCC}">
      <dgm:prSet/>
      <dgm:spPr/>
      <dgm:t>
        <a:bodyPr/>
        <a:lstStyle/>
        <a:p>
          <a:endParaRPr lang="en-US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322234" custScaleY="6014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957851E-5FA4-483E-8C7B-166EED602DAB}" type="pres">
      <dgm:prSet presAssocID="{F97AA74F-F958-4560-8441-1D596387309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3181115D-C26E-4D4E-87E2-0E6E59930CE1}" type="pres">
      <dgm:prSet presAssocID="{E1643E44-4DCA-4BC7-A01A-B12DDBE7D3CF}" presName="connTx" presStyleLbl="parChTrans1D3" presStyleIdx="0" presStyleCnt="7"/>
      <dgm:spPr/>
      <dgm:t>
        <a:bodyPr/>
        <a:lstStyle/>
        <a:p>
          <a:endParaRPr lang="en-US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AF5FA9E4-ED3A-4E69-8865-98B187313008}" type="pres">
      <dgm:prSet presAssocID="{7FAC3AD3-2DE6-4419-9DA1-09C3ECD5C00B}" presName="connTx" presStyleLbl="parChTrans1D3" presStyleIdx="1" presStyleCnt="7"/>
      <dgm:spPr/>
      <dgm:t>
        <a:bodyPr/>
        <a:lstStyle/>
        <a:p>
          <a:endParaRPr lang="en-US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CA3D8CE-0201-445A-9892-3A65CBF57928}" type="pres">
      <dgm:prSet presAssocID="{C14A612D-C9B2-44BC-9A3D-01513E60E37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2E06F5F7-B402-49A7-9AB2-E215BF516CDB}" type="pres">
      <dgm:prSet presAssocID="{07628917-1B3D-4CC3-B86F-C5175AADF09D}" presName="connTx" presStyleLbl="parChTrans1D3" presStyleIdx="2" presStyleCnt="7"/>
      <dgm:spPr/>
      <dgm:t>
        <a:bodyPr/>
        <a:lstStyle/>
        <a:p>
          <a:endParaRPr lang="en-US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2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967B7D71-F676-474E-BDBC-3F4F020599E4}" type="pres">
      <dgm:prSet presAssocID="{AD44C19A-9547-4792-8875-853767FB9161}" presName="connTx" presStyleLbl="parChTrans1D3" presStyleIdx="3" presStyleCnt="7"/>
      <dgm:spPr/>
      <dgm:t>
        <a:bodyPr/>
        <a:lstStyle/>
        <a:p>
          <a:endParaRPr lang="en-US"/>
        </a:p>
      </dgm:t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3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E7B1908-ECAE-4ED5-8DB7-7D59A151A87A}" type="pres">
      <dgm:prSet presAssocID="{1C981A20-985F-4C16-BD85-CD9D37EFF7C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1C61DBD6-1ED3-4FD0-940F-41438FD817DB}" type="pres">
      <dgm:prSet presAssocID="{9CF4CE00-CBC8-4CD3-886E-431EF60ED478}" presName="connTx" presStyleLbl="parChTrans1D3" presStyleIdx="4" presStyleCnt="7"/>
      <dgm:spPr/>
      <dgm:t>
        <a:bodyPr/>
        <a:lstStyle/>
        <a:p>
          <a:endParaRPr lang="en-US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4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406968B7-9D25-4AED-930D-2E4C21C05914}" type="pres">
      <dgm:prSet presAssocID="{4CD56C2C-6B28-4153-9BC5-5A5543368BF2}" presName="connTx" presStyleLbl="parChTrans1D3" presStyleIdx="5" presStyleCnt="7"/>
      <dgm:spPr/>
      <dgm:t>
        <a:bodyPr/>
        <a:lstStyle/>
        <a:p>
          <a:endParaRPr lang="en-US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5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394A9-37D0-4183-B9A5-A919E84B053D}" type="pres">
      <dgm:prSet presAssocID="{3234BEDE-AFB5-4F7B-95BE-6D83E3393F24}" presName="level3hierChild" presStyleCnt="0"/>
      <dgm:spPr/>
    </dgm:pt>
    <dgm:pt modelId="{6F40451A-643B-42A6-9A1D-5A0E5F105BCB}" type="pres">
      <dgm:prSet presAssocID="{42B055CF-CCB5-4CE1-9ACA-8498D513CADD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4BFF9642-F0B6-4F36-AB5A-02C25F75FDCF}" type="pres">
      <dgm:prSet presAssocID="{42B055CF-CCB5-4CE1-9ACA-8498D513CADD}" presName="connTx" presStyleLbl="parChTrans1D3" presStyleIdx="6" presStyleCnt="7"/>
      <dgm:spPr/>
      <dgm:t>
        <a:bodyPr/>
        <a:lstStyle/>
        <a:p>
          <a:endParaRPr lang="en-US"/>
        </a:p>
      </dgm:t>
    </dgm:pt>
    <dgm:pt modelId="{3CAF12F7-47F8-48B6-897B-670EF3DFE7EC}" type="pres">
      <dgm:prSet presAssocID="{EC2187A6-DF51-494B-9F5A-6EC043BBF8D5}" presName="root2" presStyleCnt="0"/>
      <dgm:spPr/>
    </dgm:pt>
    <dgm:pt modelId="{A1FEAE19-2331-4365-A7C3-99EAD99EA235}" type="pres">
      <dgm:prSet presAssocID="{EC2187A6-DF51-494B-9F5A-6EC043BBF8D5}" presName="LevelTwoTextNode" presStyleLbl="node3" presStyleIdx="6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ACBAA33-5964-406F-BD01-53D9E1A741AE}" type="pres">
      <dgm:prSet presAssocID="{EC2187A6-DF51-494B-9F5A-6EC043BBF8D5}" presName="level3hierChild" presStyleCnt="0"/>
      <dgm:spPr/>
    </dgm:pt>
  </dgm:ptLst>
  <dgm:cxnLst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32E8618E-5840-49F7-BCD0-0E7A857AF94B}" type="presOf" srcId="{42B055CF-CCB5-4CE1-9ACA-8498D513CADD}" destId="{4BFF9642-F0B6-4F36-AB5A-02C25F75FDCF}" srcOrd="1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3275417F-AD3F-40FB-A845-782CF94CC779}" type="presOf" srcId="{42B055CF-CCB5-4CE1-9ACA-8498D513CADD}" destId="{6F40451A-643B-42A6-9A1D-5A0E5F105BCB}" srcOrd="0" destOrd="0" presId="urn:microsoft.com/office/officeart/2008/layout/HorizontalMultiLevelHierarchy"/>
    <dgm:cxn modelId="{AF04749E-0CDA-49CC-B0B3-34869FCEFE88}" type="presOf" srcId="{07628917-1B3D-4CC3-B86F-C5175AADF09D}" destId="{2E06F5F7-B402-49A7-9AB2-E215BF516CDB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6F6BD6F5-4006-4C48-A349-D508C1D11983}" type="presOf" srcId="{4CD56C2C-6B28-4153-9BC5-5A5543368BF2}" destId="{406968B7-9D25-4AED-930D-2E4C21C05914}" srcOrd="1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E07FE0C2-7D38-4524-BC02-64FC72A52DB2}" srcId="{613B9CF7-F2AE-419C-A1FC-A9C2BF02BAD1}" destId="{EA49D0A6-044A-4586-B00B-2EE21E5B5138}" srcOrd="0" destOrd="0" parTransId="{07628917-1B3D-4CC3-B86F-C5175AADF09D}" sibTransId="{4B26D911-87BE-431D-9C5B-7B5BC1305578}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C59D55C7-C2F7-464F-ACB5-DF8DD0CB218D}" type="presOf" srcId="{3234BEDE-AFB5-4F7B-95BE-6D83E3393F24}" destId="{DA7D1885-EB0F-416A-987C-800F695E561A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4864207C-641E-4C76-8A01-C0D09043D1F8}" type="presOf" srcId="{4CD56C2C-6B28-4153-9BC5-5A5543368BF2}" destId="{36A8BEF7-85B9-4C1B-9A05-159BD68DD98E}" srcOrd="0" destOrd="0" presId="urn:microsoft.com/office/officeart/2008/layout/HorizontalMultiLevelHierarchy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A9E9CBCC-EE90-46C6-82B9-2BF4819E6CCC}" srcId="{414C4CB7-B59E-4CF8-A30A-3C7250AB4FF8}" destId="{EC2187A6-DF51-494B-9F5A-6EC043BBF8D5}" srcOrd="2" destOrd="0" parTransId="{42B055CF-CCB5-4CE1-9ACA-8498D513CADD}" sibTransId="{91C6395D-B9DA-44E9-B90C-B646C5B44449}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429D767A-DCBD-4989-870C-938CD9DBF8E8}" srcId="{613B9CF7-F2AE-419C-A1FC-A9C2BF02BAD1}" destId="{EB53EA07-0D23-4D1C-97DC-DA59ECACDC3D}" srcOrd="1" destOrd="0" parTransId="{AD44C19A-9547-4792-8875-853767FB9161}" sibTransId="{92BF8E3C-6251-4B63-8CDB-A6FA800AFCFA}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2C8DAAF2-97D0-41DA-9375-B9A7608F0511}" type="presOf" srcId="{EC2187A6-DF51-494B-9F5A-6EC043BBF8D5}" destId="{A1FEAE19-2331-4365-A7C3-99EAD99EA235}" srcOrd="0" destOrd="0" presId="urn:microsoft.com/office/officeart/2008/layout/HorizontalMultiLevelHierarchy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E59B87E0-03B0-4472-ABDA-26BE6664D7A8}" type="presOf" srcId="{07628917-1B3D-4CC3-B86F-C5175AADF09D}" destId="{F2A1F6B6-B7FC-49A0-A425-8C98DA81ACE0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BA594E86-18A9-43FC-8172-CCC93E12E231}" type="presOf" srcId="{EA49D0A6-044A-4586-B00B-2EE21E5B5138}" destId="{95440F24-3AA8-499B-B7D6-91ECBF47812A}" srcOrd="0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5C8EAAD8-2EFA-4E77-99B5-F9300B86AC69}" type="presParOf" srcId="{0959D2B6-3B53-4D55-A0E5-7DCB40EE8022}" destId="{F2A1F6B6-B7FC-49A0-A425-8C98DA81ACE0}" srcOrd="0" destOrd="0" presId="urn:microsoft.com/office/officeart/2008/layout/HorizontalMultiLevelHierarchy"/>
    <dgm:cxn modelId="{BBDDC190-8AC7-4A15-B020-FC1E5C413B1E}" type="presParOf" srcId="{F2A1F6B6-B7FC-49A0-A425-8C98DA81ACE0}" destId="{2E06F5F7-B402-49A7-9AB2-E215BF516CDB}" srcOrd="0" destOrd="0" presId="urn:microsoft.com/office/officeart/2008/layout/HorizontalMultiLevelHierarchy"/>
    <dgm:cxn modelId="{269150EC-EEDE-469F-9E33-16508D7A3B46}" type="presParOf" srcId="{0959D2B6-3B53-4D55-A0E5-7DCB40EE8022}" destId="{F37CBECB-6C81-4548-B89F-F23F9D051A9B}" srcOrd="1" destOrd="0" presId="urn:microsoft.com/office/officeart/2008/layout/HorizontalMultiLevelHierarchy"/>
    <dgm:cxn modelId="{E1FD692C-268C-4066-9BB4-8A36FB7F88C4}" type="presParOf" srcId="{F37CBECB-6C81-4548-B89F-F23F9D051A9B}" destId="{95440F24-3AA8-499B-B7D6-91ECBF47812A}" srcOrd="0" destOrd="0" presId="urn:microsoft.com/office/officeart/2008/layout/HorizontalMultiLevelHierarchy"/>
    <dgm:cxn modelId="{78B9DA9B-155B-409B-A0CF-121965F55BC2}" type="presParOf" srcId="{F37CBECB-6C81-4548-B89F-F23F9D051A9B}" destId="{4AF4746E-AB7E-4E6C-A227-66F74D072090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2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3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94E14A18-D681-4205-86C3-3F6C2D35B2EE}" type="presParOf" srcId="{2EE7402F-D38D-4F20-A1C9-2C074788D753}" destId="{36A8BEF7-85B9-4C1B-9A05-159BD68DD98E}" srcOrd="2" destOrd="0" presId="urn:microsoft.com/office/officeart/2008/layout/HorizontalMultiLevelHierarchy"/>
    <dgm:cxn modelId="{D0864D32-BA1D-4447-8910-DBB5888E7E9A}" type="presParOf" srcId="{36A8BEF7-85B9-4C1B-9A05-159BD68DD98E}" destId="{406968B7-9D25-4AED-930D-2E4C21C05914}" srcOrd="0" destOrd="0" presId="urn:microsoft.com/office/officeart/2008/layout/HorizontalMultiLevelHierarchy"/>
    <dgm:cxn modelId="{1C04B653-EC22-4349-91E6-3C2D5F3B3D0B}" type="presParOf" srcId="{2EE7402F-D38D-4F20-A1C9-2C074788D753}" destId="{4D3116DA-E749-4D9B-B31D-496DB518F69F}" srcOrd="3" destOrd="0" presId="urn:microsoft.com/office/officeart/2008/layout/HorizontalMultiLevelHierarchy"/>
    <dgm:cxn modelId="{E5FEA575-AFAA-446C-9792-5F5CD69CCE88}" type="presParOf" srcId="{4D3116DA-E749-4D9B-B31D-496DB518F69F}" destId="{DA7D1885-EB0F-416A-987C-800F695E561A}" srcOrd="0" destOrd="0" presId="urn:microsoft.com/office/officeart/2008/layout/HorizontalMultiLevelHierarchy"/>
    <dgm:cxn modelId="{DCE5E4E4-BEDA-42FF-8D66-CE12530936DF}" type="presParOf" srcId="{4D3116DA-E749-4D9B-B31D-496DB518F69F}" destId="{A02394A9-37D0-4183-B9A5-A919E84B053D}" srcOrd="1" destOrd="0" presId="urn:microsoft.com/office/officeart/2008/layout/HorizontalMultiLevelHierarchy"/>
    <dgm:cxn modelId="{C97A6A8A-B7C4-4EB5-B362-3B48D11F4CEE}" type="presParOf" srcId="{2EE7402F-D38D-4F20-A1C9-2C074788D753}" destId="{6F40451A-643B-42A6-9A1D-5A0E5F105BCB}" srcOrd="4" destOrd="0" presId="urn:microsoft.com/office/officeart/2008/layout/HorizontalMultiLevelHierarchy"/>
    <dgm:cxn modelId="{32571C91-717A-4BDC-856C-F27D0CE50C2F}" type="presParOf" srcId="{6F40451A-643B-42A6-9A1D-5A0E5F105BCB}" destId="{4BFF9642-F0B6-4F36-AB5A-02C25F75FDCF}" srcOrd="0" destOrd="0" presId="urn:microsoft.com/office/officeart/2008/layout/HorizontalMultiLevelHierarchy"/>
    <dgm:cxn modelId="{53E378FE-CB88-4F50-B154-A6BA7A89DFD5}" type="presParOf" srcId="{2EE7402F-D38D-4F20-A1C9-2C074788D753}" destId="{3CAF12F7-47F8-48B6-897B-670EF3DFE7EC}" srcOrd="5" destOrd="0" presId="urn:microsoft.com/office/officeart/2008/layout/HorizontalMultiLevelHierarchy"/>
    <dgm:cxn modelId="{11CD785D-D4BF-4097-97B1-E046C3ED49C3}" type="presParOf" srcId="{3CAF12F7-47F8-48B6-897B-670EF3DFE7EC}" destId="{A1FEAE19-2331-4365-A7C3-99EAD99EA235}" srcOrd="0" destOrd="0" presId="urn:microsoft.com/office/officeart/2008/layout/HorizontalMultiLevelHierarchy"/>
    <dgm:cxn modelId="{CA6A1794-D8CB-453F-9CD4-242FDD76D3A9}" type="presParOf" srcId="{3CAF12F7-47F8-48B6-897B-670EF3DFE7EC}" destId="{6ACBAA33-5964-406F-BD01-53D9E1A741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bg1">
            <a:lumMod val="8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algn="l"/>
          <a:r>
            <a:rPr lang="en-GB" dirty="0">
              <a:solidFill>
                <a:schemeClr val="tx1"/>
              </a:solidFill>
            </a:rPr>
            <a:t>Nursing scholarship is the generation, synthesis, translation, application, and dissemination of practice and pedagogical knowledge with the ultimate aim to improve health and transform healthcare.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Independently shows leadership in scholarship and/or discovery and processes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Has well-developed and nationally recognized program of discovery and scholarship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Receives external recognition for leadership in scholarship of discovery</a:t>
          </a:r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Leads peers and other members of scholarly community in process of discovery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045A56B4-E81B-4E38-B0DA-81A4E887212F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Mentors colleagues in scholarship of discovery</a:t>
          </a:r>
        </a:p>
      </dgm:t>
    </dgm:pt>
    <dgm:pt modelId="{0AC882FD-D75D-4BEE-964D-F43AF44D13E8}" type="parTrans" cxnId="{22EECD7A-D010-4B22-AE22-D62148D936F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Assists peers in translating science into education/practice</a:t>
          </a:r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Chairs VU committees that promote scholarship and discovery</a:t>
          </a: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Assumes leadership role in ongoing dissemination of discovery</a:t>
          </a: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Over three-year period, publishes at least two manuscripts a year and includes peers and new faculty as contributors</a:t>
          </a: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Annually presents data-based and scholarly products at regional, national, and international professional conferences</a:t>
          </a:r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292529" custScaleY="59632" custLinFactNeighborX="-9001" custLinFactNeighborY="5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957851E-5FA4-483E-8C7B-166EED602DAB}" type="pres">
      <dgm:prSet presAssocID="{F97AA74F-F958-4560-8441-1D596387309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3181115D-C26E-4D4E-87E2-0E6E59930CE1}" type="pres">
      <dgm:prSet presAssocID="{E1643E44-4DCA-4BC7-A01A-B12DDBE7D3CF}" presName="connTx" presStyleLbl="parChTrans1D3" presStyleIdx="0" presStyleCnt="7"/>
      <dgm:spPr/>
      <dgm:t>
        <a:bodyPr/>
        <a:lstStyle/>
        <a:p>
          <a:endParaRPr lang="en-US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AF5FA9E4-ED3A-4E69-8865-98B187313008}" type="pres">
      <dgm:prSet presAssocID="{7FAC3AD3-2DE6-4419-9DA1-09C3ECD5C00B}" presName="connTx" presStyleLbl="parChTrans1D3" presStyleIdx="1" presStyleCnt="7"/>
      <dgm:spPr/>
      <dgm:t>
        <a:bodyPr/>
        <a:lstStyle/>
        <a:p>
          <a:endParaRPr lang="en-US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CA3D8CE-0201-445A-9892-3A65CBF57928}" type="pres">
      <dgm:prSet presAssocID="{C14A612D-C9B2-44BC-9A3D-01513E60E37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816776FD-76B4-467D-9E97-CB19CCCAEDDB}" type="pres">
      <dgm:prSet presAssocID="{0AC882FD-D75D-4BEE-964D-F43AF44D13E8}" presName="connTx" presStyleLbl="parChTrans1D3" presStyleIdx="2" presStyleCnt="7"/>
      <dgm:spPr/>
      <dgm:t>
        <a:bodyPr/>
        <a:lstStyle/>
        <a:p>
          <a:endParaRPr lang="en-US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2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2E06F5F7-B402-49A7-9AB2-E215BF516CDB}" type="pres">
      <dgm:prSet presAssocID="{07628917-1B3D-4CC3-B86F-C5175AADF09D}" presName="connTx" presStyleLbl="parChTrans1D3" presStyleIdx="3" presStyleCnt="7"/>
      <dgm:spPr/>
      <dgm:t>
        <a:bodyPr/>
        <a:lstStyle/>
        <a:p>
          <a:endParaRPr lang="en-US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3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967B7D71-F676-474E-BDBC-3F4F020599E4}" type="pres">
      <dgm:prSet presAssocID="{AD44C19A-9547-4792-8875-853767FB9161}" presName="connTx" presStyleLbl="parChTrans1D3" presStyleIdx="4" presStyleCnt="7"/>
      <dgm:spPr/>
      <dgm:t>
        <a:bodyPr/>
        <a:lstStyle/>
        <a:p>
          <a:endParaRPr lang="en-US"/>
        </a:p>
      </dgm:t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4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E7B1908-ECAE-4ED5-8DB7-7D59A151A87A}" type="pres">
      <dgm:prSet presAssocID="{1C981A20-985F-4C16-BD85-CD9D37EFF7C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1C61DBD6-1ED3-4FD0-940F-41438FD817DB}" type="pres">
      <dgm:prSet presAssocID="{9CF4CE00-CBC8-4CD3-886E-431EF60ED478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5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406968B7-9D25-4AED-930D-2E4C21C05914}" type="pres">
      <dgm:prSet presAssocID="{4CD56C2C-6B28-4153-9BC5-5A5543368BF2}" presName="connTx" presStyleLbl="parChTrans1D3" presStyleIdx="6" presStyleCnt="7"/>
      <dgm:spPr/>
      <dgm:t>
        <a:bodyPr/>
        <a:lstStyle/>
        <a:p>
          <a:endParaRPr lang="en-US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6" presStyleCnt="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394A9-37D0-4183-B9A5-A919E84B053D}" type="pres">
      <dgm:prSet presAssocID="{3234BEDE-AFB5-4F7B-95BE-6D83E3393F24}" presName="level3hierChild" presStyleCnt="0"/>
      <dgm:spPr/>
    </dgm:pt>
  </dgm:ptLst>
  <dgm:cxnLst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AF04749E-0CDA-49CC-B0B3-34869FCEFE88}" type="presOf" srcId="{07628917-1B3D-4CC3-B86F-C5175AADF09D}" destId="{2E06F5F7-B402-49A7-9AB2-E215BF516CDB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6F6BD6F5-4006-4C48-A349-D508C1D11983}" type="presOf" srcId="{4CD56C2C-6B28-4153-9BC5-5A5543368BF2}" destId="{406968B7-9D25-4AED-930D-2E4C21C05914}" srcOrd="1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C59D55C7-C2F7-464F-ACB5-DF8DD0CB218D}" type="presOf" srcId="{3234BEDE-AFB5-4F7B-95BE-6D83E3393F24}" destId="{DA7D1885-EB0F-416A-987C-800F695E561A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4864207C-641E-4C76-8A01-C0D09043D1F8}" type="presOf" srcId="{4CD56C2C-6B28-4153-9BC5-5A5543368BF2}" destId="{36A8BEF7-85B9-4C1B-9A05-159BD68DD98E}" srcOrd="0" destOrd="0" presId="urn:microsoft.com/office/officeart/2008/layout/HorizontalMultiLevelHierarchy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74E63833-BDC0-41CA-BD86-04778EAB89AA}" type="presOf" srcId="{045A56B4-E81B-4E38-B0DA-81A4E887212F}" destId="{576BB80C-775C-4C2D-910C-A34DDF54FB5B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429D767A-DCBD-4989-870C-938CD9DBF8E8}" srcId="{613B9CF7-F2AE-419C-A1FC-A9C2BF02BAD1}" destId="{EB53EA07-0D23-4D1C-97DC-DA59ECACDC3D}" srcOrd="2" destOrd="0" parTransId="{AD44C19A-9547-4792-8875-853767FB9161}" sibTransId="{92BF8E3C-6251-4B63-8CDB-A6FA800AFCFA}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8F274D7E-3DA7-482F-A828-63BA8067A2AE}" type="presOf" srcId="{0AC882FD-D75D-4BEE-964D-F43AF44D13E8}" destId="{35DED027-643F-47C2-9971-0E6715391CCD}" srcOrd="0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E59B87E0-03B0-4472-ABDA-26BE6664D7A8}" type="presOf" srcId="{07628917-1B3D-4CC3-B86F-C5175AADF09D}" destId="{F2A1F6B6-B7FC-49A0-A425-8C98DA81ACE0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BA594E86-18A9-43FC-8172-CCC93E12E231}" type="presOf" srcId="{EA49D0A6-044A-4586-B00B-2EE21E5B5138}" destId="{95440F24-3AA8-499B-B7D6-91ECBF47812A}" srcOrd="0" destOrd="0" presId="urn:microsoft.com/office/officeart/2008/layout/HorizontalMultiLevelHierarchy"/>
    <dgm:cxn modelId="{C068455D-A5C2-4E8F-9FB4-2432BF5714BF}" type="presOf" srcId="{0AC882FD-D75D-4BEE-964D-F43AF44D13E8}" destId="{816776FD-76B4-467D-9E97-CB19CCCAEDDB}" srcOrd="1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52ED3BAE-BC4B-47D6-B2B7-FD160C090727}" type="presParOf" srcId="{0959D2B6-3B53-4D55-A0E5-7DCB40EE8022}" destId="{35DED027-643F-47C2-9971-0E6715391CCD}" srcOrd="0" destOrd="0" presId="urn:microsoft.com/office/officeart/2008/layout/HorizontalMultiLevelHierarchy"/>
    <dgm:cxn modelId="{7C07BC14-AB72-4294-A099-489123115A74}" type="presParOf" srcId="{35DED027-643F-47C2-9971-0E6715391CCD}" destId="{816776FD-76B4-467D-9E97-CB19CCCAEDDB}" srcOrd="0" destOrd="0" presId="urn:microsoft.com/office/officeart/2008/layout/HorizontalMultiLevelHierarchy"/>
    <dgm:cxn modelId="{43521F89-8C64-4FD8-A7AA-803625C076E3}" type="presParOf" srcId="{0959D2B6-3B53-4D55-A0E5-7DCB40EE8022}" destId="{85A0AC5E-3C58-4CC6-81C6-F786CD3B2D35}" srcOrd="1" destOrd="0" presId="urn:microsoft.com/office/officeart/2008/layout/HorizontalMultiLevelHierarchy"/>
    <dgm:cxn modelId="{926698F7-0731-492D-AA23-1EEC7FA085F6}" type="presParOf" srcId="{85A0AC5E-3C58-4CC6-81C6-F786CD3B2D35}" destId="{576BB80C-775C-4C2D-910C-A34DDF54FB5B}" srcOrd="0" destOrd="0" presId="urn:microsoft.com/office/officeart/2008/layout/HorizontalMultiLevelHierarchy"/>
    <dgm:cxn modelId="{B8DD69C3-3EC9-438C-9D1F-30BDD321B7DE}" type="presParOf" srcId="{85A0AC5E-3C58-4CC6-81C6-F786CD3B2D35}" destId="{2E2CDB59-A2BF-42EA-A50C-E2F07CB04326}" srcOrd="1" destOrd="0" presId="urn:microsoft.com/office/officeart/2008/layout/HorizontalMultiLevelHierarchy"/>
    <dgm:cxn modelId="{5C8EAAD8-2EFA-4E77-99B5-F9300B86AC69}" type="presParOf" srcId="{0959D2B6-3B53-4D55-A0E5-7DCB40EE8022}" destId="{F2A1F6B6-B7FC-49A0-A425-8C98DA81ACE0}" srcOrd="2" destOrd="0" presId="urn:microsoft.com/office/officeart/2008/layout/HorizontalMultiLevelHierarchy"/>
    <dgm:cxn modelId="{BBDDC190-8AC7-4A15-B020-FC1E5C413B1E}" type="presParOf" srcId="{F2A1F6B6-B7FC-49A0-A425-8C98DA81ACE0}" destId="{2E06F5F7-B402-49A7-9AB2-E215BF516CDB}" srcOrd="0" destOrd="0" presId="urn:microsoft.com/office/officeart/2008/layout/HorizontalMultiLevelHierarchy"/>
    <dgm:cxn modelId="{269150EC-EEDE-469F-9E33-16508D7A3B46}" type="presParOf" srcId="{0959D2B6-3B53-4D55-A0E5-7DCB40EE8022}" destId="{F37CBECB-6C81-4548-B89F-F23F9D051A9B}" srcOrd="3" destOrd="0" presId="urn:microsoft.com/office/officeart/2008/layout/HorizontalMultiLevelHierarchy"/>
    <dgm:cxn modelId="{E1FD692C-268C-4066-9BB4-8A36FB7F88C4}" type="presParOf" srcId="{F37CBECB-6C81-4548-B89F-F23F9D051A9B}" destId="{95440F24-3AA8-499B-B7D6-91ECBF47812A}" srcOrd="0" destOrd="0" presId="urn:microsoft.com/office/officeart/2008/layout/HorizontalMultiLevelHierarchy"/>
    <dgm:cxn modelId="{78B9DA9B-155B-409B-A0CF-121965F55BC2}" type="presParOf" srcId="{F37CBECB-6C81-4548-B89F-F23F9D051A9B}" destId="{4AF4746E-AB7E-4E6C-A227-66F74D072090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4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5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94E14A18-D681-4205-86C3-3F6C2D35B2EE}" type="presParOf" srcId="{2EE7402F-D38D-4F20-A1C9-2C074788D753}" destId="{36A8BEF7-85B9-4C1B-9A05-159BD68DD98E}" srcOrd="2" destOrd="0" presId="urn:microsoft.com/office/officeart/2008/layout/HorizontalMultiLevelHierarchy"/>
    <dgm:cxn modelId="{D0864D32-BA1D-4447-8910-DBB5888E7E9A}" type="presParOf" srcId="{36A8BEF7-85B9-4C1B-9A05-159BD68DD98E}" destId="{406968B7-9D25-4AED-930D-2E4C21C05914}" srcOrd="0" destOrd="0" presId="urn:microsoft.com/office/officeart/2008/layout/HorizontalMultiLevelHierarchy"/>
    <dgm:cxn modelId="{1C04B653-EC22-4349-91E6-3C2D5F3B3D0B}" type="presParOf" srcId="{2EE7402F-D38D-4F20-A1C9-2C074788D753}" destId="{4D3116DA-E749-4D9B-B31D-496DB518F69F}" srcOrd="3" destOrd="0" presId="urn:microsoft.com/office/officeart/2008/layout/HorizontalMultiLevelHierarchy"/>
    <dgm:cxn modelId="{E5FEA575-AFAA-446C-9792-5F5CD69CCE88}" type="presParOf" srcId="{4D3116DA-E749-4D9B-B31D-496DB518F69F}" destId="{DA7D1885-EB0F-416A-987C-800F695E561A}" srcOrd="0" destOrd="0" presId="urn:microsoft.com/office/officeart/2008/layout/HorizontalMultiLevelHierarchy"/>
    <dgm:cxn modelId="{DCE5E4E4-BEDA-42FF-8D66-CE12530936DF}" type="presParOf" srcId="{4D3116DA-E749-4D9B-B31D-496DB518F69F}" destId="{A02394A9-37D0-4183-B9A5-A919E84B053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8BEF7-85B9-4C1B-9A05-159BD68DD98E}">
      <dsp:nvSpPr>
        <dsp:cNvPr id="0" name=""/>
        <dsp:cNvSpPr/>
      </dsp:nvSpPr>
      <dsp:spPr>
        <a:xfrm>
          <a:off x="3368006" y="3291284"/>
          <a:ext cx="330436" cy="31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218" y="0"/>
              </a:lnTo>
              <a:lnTo>
                <a:pt x="165218" y="314821"/>
              </a:lnTo>
              <a:lnTo>
                <a:pt x="330436" y="31482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1814" y="3437284"/>
        <a:ext cx="22819" cy="22819"/>
      </dsp:txXfrm>
    </dsp:sp>
    <dsp:sp modelId="{B8292535-C910-4111-9DD2-6EEB64D9B1E0}">
      <dsp:nvSpPr>
        <dsp:cNvPr id="0" name=""/>
        <dsp:cNvSpPr/>
      </dsp:nvSpPr>
      <dsp:spPr>
        <a:xfrm>
          <a:off x="3368006" y="2976463"/>
          <a:ext cx="330436" cy="314821"/>
        </a:xfrm>
        <a:custGeom>
          <a:avLst/>
          <a:gdLst/>
          <a:ahLst/>
          <a:cxnLst/>
          <a:rect l="0" t="0" r="0" b="0"/>
          <a:pathLst>
            <a:path>
              <a:moveTo>
                <a:pt x="0" y="314821"/>
              </a:moveTo>
              <a:lnTo>
                <a:pt x="165218" y="314821"/>
              </a:lnTo>
              <a:lnTo>
                <a:pt x="165218" y="0"/>
              </a:lnTo>
              <a:lnTo>
                <a:pt x="330436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1814" y="3122463"/>
        <a:ext cx="22819" cy="22819"/>
      </dsp:txXfrm>
    </dsp:sp>
    <dsp:sp modelId="{0B042CAF-2C41-485B-866C-7CDE78BA3BA6}">
      <dsp:nvSpPr>
        <dsp:cNvPr id="0" name=""/>
        <dsp:cNvSpPr/>
      </dsp:nvSpPr>
      <dsp:spPr>
        <a:xfrm>
          <a:off x="1360200" y="1959518"/>
          <a:ext cx="355624" cy="1331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7812" y="0"/>
              </a:lnTo>
              <a:lnTo>
                <a:pt x="177812" y="1331766"/>
              </a:lnTo>
              <a:lnTo>
                <a:pt x="355624" y="1331766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03552" y="2590940"/>
        <a:ext cx="68921" cy="68921"/>
      </dsp:txXfrm>
    </dsp:sp>
    <dsp:sp modelId="{F2A1F6B6-B7FC-49A0-A425-8C98DA81ACE0}">
      <dsp:nvSpPr>
        <dsp:cNvPr id="0" name=""/>
        <dsp:cNvSpPr/>
      </dsp:nvSpPr>
      <dsp:spPr>
        <a:xfrm>
          <a:off x="3368006" y="1961092"/>
          <a:ext cx="330436" cy="385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218" y="0"/>
              </a:lnTo>
              <a:lnTo>
                <a:pt x="165218" y="385728"/>
              </a:lnTo>
              <a:lnTo>
                <a:pt x="330436" y="385728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0526" y="2141258"/>
        <a:ext cx="25395" cy="25395"/>
      </dsp:txXfrm>
    </dsp:sp>
    <dsp:sp modelId="{35DED027-643F-47C2-9971-0E6715391CCD}">
      <dsp:nvSpPr>
        <dsp:cNvPr id="0" name=""/>
        <dsp:cNvSpPr/>
      </dsp:nvSpPr>
      <dsp:spPr>
        <a:xfrm>
          <a:off x="3368006" y="1717178"/>
          <a:ext cx="330436" cy="243913"/>
        </a:xfrm>
        <a:custGeom>
          <a:avLst/>
          <a:gdLst/>
          <a:ahLst/>
          <a:cxnLst/>
          <a:rect l="0" t="0" r="0" b="0"/>
          <a:pathLst>
            <a:path>
              <a:moveTo>
                <a:pt x="0" y="243913"/>
              </a:moveTo>
              <a:lnTo>
                <a:pt x="165218" y="243913"/>
              </a:lnTo>
              <a:lnTo>
                <a:pt x="165218" y="0"/>
              </a:lnTo>
              <a:lnTo>
                <a:pt x="330436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2956" y="1828867"/>
        <a:ext cx="20535" cy="20535"/>
      </dsp:txXfrm>
    </dsp:sp>
    <dsp:sp modelId="{5B56B3CE-BB89-41AB-A135-F2DE8DD8BF26}">
      <dsp:nvSpPr>
        <dsp:cNvPr id="0" name=""/>
        <dsp:cNvSpPr/>
      </dsp:nvSpPr>
      <dsp:spPr>
        <a:xfrm>
          <a:off x="1360200" y="1913798"/>
          <a:ext cx="355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812" y="45720"/>
              </a:lnTo>
              <a:lnTo>
                <a:pt x="177812" y="47293"/>
              </a:lnTo>
              <a:lnTo>
                <a:pt x="355624" y="4729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29122" y="1950627"/>
        <a:ext cx="17781" cy="17781"/>
      </dsp:txXfrm>
    </dsp:sp>
    <dsp:sp modelId="{7AAB4B11-AE3D-4B50-AADC-75DC22DDE25A}">
      <dsp:nvSpPr>
        <dsp:cNvPr id="0" name=""/>
        <dsp:cNvSpPr/>
      </dsp:nvSpPr>
      <dsp:spPr>
        <a:xfrm>
          <a:off x="3368006" y="772715"/>
          <a:ext cx="330436" cy="31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218" y="0"/>
              </a:lnTo>
              <a:lnTo>
                <a:pt x="165218" y="314821"/>
              </a:lnTo>
              <a:lnTo>
                <a:pt x="330436" y="31482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1814" y="918716"/>
        <a:ext cx="22819" cy="22819"/>
      </dsp:txXfrm>
    </dsp:sp>
    <dsp:sp modelId="{3629C91A-C1EE-43F1-957A-41114723552D}">
      <dsp:nvSpPr>
        <dsp:cNvPr id="0" name=""/>
        <dsp:cNvSpPr/>
      </dsp:nvSpPr>
      <dsp:spPr>
        <a:xfrm>
          <a:off x="3368006" y="457894"/>
          <a:ext cx="330436" cy="314821"/>
        </a:xfrm>
        <a:custGeom>
          <a:avLst/>
          <a:gdLst/>
          <a:ahLst/>
          <a:cxnLst/>
          <a:rect l="0" t="0" r="0" b="0"/>
          <a:pathLst>
            <a:path>
              <a:moveTo>
                <a:pt x="0" y="314821"/>
              </a:moveTo>
              <a:lnTo>
                <a:pt x="165218" y="314821"/>
              </a:lnTo>
              <a:lnTo>
                <a:pt x="165218" y="0"/>
              </a:lnTo>
              <a:lnTo>
                <a:pt x="330436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21814" y="603895"/>
        <a:ext cx="22819" cy="22819"/>
      </dsp:txXfrm>
    </dsp:sp>
    <dsp:sp modelId="{E0E8751D-25B0-49F6-8BD6-1AE720FE00F2}">
      <dsp:nvSpPr>
        <dsp:cNvPr id="0" name=""/>
        <dsp:cNvSpPr/>
      </dsp:nvSpPr>
      <dsp:spPr>
        <a:xfrm>
          <a:off x="1360200" y="772715"/>
          <a:ext cx="355624" cy="1186802"/>
        </a:xfrm>
        <a:custGeom>
          <a:avLst/>
          <a:gdLst/>
          <a:ahLst/>
          <a:cxnLst/>
          <a:rect l="0" t="0" r="0" b="0"/>
          <a:pathLst>
            <a:path>
              <a:moveTo>
                <a:pt x="0" y="1186802"/>
              </a:moveTo>
              <a:lnTo>
                <a:pt x="177812" y="1186802"/>
              </a:lnTo>
              <a:lnTo>
                <a:pt x="177812" y="0"/>
              </a:lnTo>
              <a:lnTo>
                <a:pt x="355624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07039" y="1335143"/>
        <a:ext cx="61946" cy="61946"/>
      </dsp:txXfrm>
    </dsp:sp>
    <dsp:sp modelId="{31701DDF-4BA4-40CD-93CE-A42E291FC80F}">
      <dsp:nvSpPr>
        <dsp:cNvPr id="0" name=""/>
        <dsp:cNvSpPr/>
      </dsp:nvSpPr>
      <dsp:spPr>
        <a:xfrm flipH="1">
          <a:off x="0" y="1267639"/>
          <a:ext cx="1336644" cy="1383757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chemeClr val="tx1"/>
              </a:solidFill>
            </a:rPr>
            <a:t>Effective use of pedagogy, systematic inquiry, critique and dissemination of scholarship</a:t>
          </a:r>
        </a:p>
      </dsp:txBody>
      <dsp:txXfrm>
        <a:off x="65250" y="1332889"/>
        <a:ext cx="1206144" cy="1253257"/>
      </dsp:txXfrm>
    </dsp:sp>
    <dsp:sp modelId="{CF5CEE62-B934-4D9E-84CB-152EE3946C13}">
      <dsp:nvSpPr>
        <dsp:cNvPr id="0" name=""/>
        <dsp:cNvSpPr/>
      </dsp:nvSpPr>
      <dsp:spPr>
        <a:xfrm>
          <a:off x="1715825" y="520858"/>
          <a:ext cx="1652181" cy="50371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High-quality, reflective teaching</a:t>
          </a:r>
        </a:p>
      </dsp:txBody>
      <dsp:txXfrm>
        <a:off x="1740414" y="545447"/>
        <a:ext cx="1603003" cy="454535"/>
      </dsp:txXfrm>
    </dsp:sp>
    <dsp:sp modelId="{698C40A9-F66D-45B9-83BD-8C24309EC503}">
      <dsp:nvSpPr>
        <dsp:cNvPr id="0" name=""/>
        <dsp:cNvSpPr/>
      </dsp:nvSpPr>
      <dsp:spPr>
        <a:xfrm>
          <a:off x="3698442" y="206037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Regional/National dissemination of scholarship in nursing education</a:t>
          </a:r>
        </a:p>
      </dsp:txBody>
      <dsp:txXfrm>
        <a:off x="3723031" y="230626"/>
        <a:ext cx="1603003" cy="454535"/>
      </dsp:txXfrm>
    </dsp:sp>
    <dsp:sp modelId="{97840B70-0E03-4132-82DB-88C558FB9245}">
      <dsp:nvSpPr>
        <dsp:cNvPr id="0" name=""/>
        <dsp:cNvSpPr/>
      </dsp:nvSpPr>
      <dsp:spPr>
        <a:xfrm>
          <a:off x="3698442" y="835679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Recognition of teaching excellence</a:t>
          </a:r>
        </a:p>
      </dsp:txBody>
      <dsp:txXfrm>
        <a:off x="3723031" y="860268"/>
        <a:ext cx="1603003" cy="454535"/>
      </dsp:txXfrm>
    </dsp:sp>
    <dsp:sp modelId="{C95986DA-6B69-43E6-8BED-646E4A63B317}">
      <dsp:nvSpPr>
        <dsp:cNvPr id="0" name=""/>
        <dsp:cNvSpPr/>
      </dsp:nvSpPr>
      <dsp:spPr>
        <a:xfrm>
          <a:off x="1715825" y="1684049"/>
          <a:ext cx="1652181" cy="55408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Team-focused and future-oriented curricular contributions</a:t>
          </a:r>
        </a:p>
      </dsp:txBody>
      <dsp:txXfrm>
        <a:off x="1742873" y="1711097"/>
        <a:ext cx="1598085" cy="499989"/>
      </dsp:txXfrm>
    </dsp:sp>
    <dsp:sp modelId="{576BB80C-775C-4C2D-910C-A34DDF54FB5B}">
      <dsp:nvSpPr>
        <dsp:cNvPr id="0" name=""/>
        <dsp:cNvSpPr/>
      </dsp:nvSpPr>
      <dsp:spPr>
        <a:xfrm>
          <a:off x="3698442" y="1465322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Leadership in technology application</a:t>
          </a:r>
        </a:p>
      </dsp:txBody>
      <dsp:txXfrm>
        <a:off x="3723031" y="1489911"/>
        <a:ext cx="1603003" cy="454535"/>
      </dsp:txXfrm>
    </dsp:sp>
    <dsp:sp modelId="{95440F24-3AA8-499B-B7D6-91ECBF47812A}">
      <dsp:nvSpPr>
        <dsp:cNvPr id="0" name=""/>
        <dsp:cNvSpPr/>
      </dsp:nvSpPr>
      <dsp:spPr>
        <a:xfrm>
          <a:off x="3698442" y="2094964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Leadership of systematic evaluation of current or testing of potential educational initiatives</a:t>
          </a:r>
        </a:p>
      </dsp:txBody>
      <dsp:txXfrm>
        <a:off x="3723031" y="2119553"/>
        <a:ext cx="1603003" cy="454535"/>
      </dsp:txXfrm>
    </dsp:sp>
    <dsp:sp modelId="{1110CBB3-4B48-487E-9300-6E98CBB10B27}">
      <dsp:nvSpPr>
        <dsp:cNvPr id="0" name=""/>
        <dsp:cNvSpPr/>
      </dsp:nvSpPr>
      <dsp:spPr>
        <a:xfrm>
          <a:off x="1715825" y="3039427"/>
          <a:ext cx="1652181" cy="50371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Mentorship of peer and student scholars</a:t>
          </a:r>
        </a:p>
      </dsp:txBody>
      <dsp:txXfrm>
        <a:off x="1740414" y="3064016"/>
        <a:ext cx="1603003" cy="454535"/>
      </dsp:txXfrm>
    </dsp:sp>
    <dsp:sp modelId="{E79EFC4D-05C3-4A7A-9331-834E6CB1134D}">
      <dsp:nvSpPr>
        <dsp:cNvPr id="0" name=""/>
        <dsp:cNvSpPr/>
      </dsp:nvSpPr>
      <dsp:spPr>
        <a:xfrm>
          <a:off x="3698442" y="2724606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Leads teams to develop, implement and evaluate teaching, learning, or curricular improvements in simulation</a:t>
          </a:r>
        </a:p>
      </dsp:txBody>
      <dsp:txXfrm>
        <a:off x="3723031" y="2749195"/>
        <a:ext cx="1603003" cy="454535"/>
      </dsp:txXfrm>
    </dsp:sp>
    <dsp:sp modelId="{DA7D1885-EB0F-416A-987C-800F695E561A}">
      <dsp:nvSpPr>
        <dsp:cNvPr id="0" name=""/>
        <dsp:cNvSpPr/>
      </dsp:nvSpPr>
      <dsp:spPr>
        <a:xfrm>
          <a:off x="3698442" y="3354248"/>
          <a:ext cx="1652181" cy="503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Coaches</a:t>
          </a:r>
          <a:r>
            <a:rPr lang="en-GB" sz="800" kern="1200" baseline="0" dirty="0"/>
            <a:t> learners through scholarly projects or contributes as a member of a doctoral committee</a:t>
          </a:r>
          <a:endParaRPr lang="en-GB" sz="800" kern="1200" dirty="0"/>
        </a:p>
      </dsp:txBody>
      <dsp:txXfrm>
        <a:off x="3723031" y="3378837"/>
        <a:ext cx="1603003" cy="454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0451A-643B-42A6-9A1D-5A0E5F105BCB}">
      <dsp:nvSpPr>
        <dsp:cNvPr id="0" name=""/>
        <dsp:cNvSpPr/>
      </dsp:nvSpPr>
      <dsp:spPr>
        <a:xfrm>
          <a:off x="3445636" y="3226021"/>
          <a:ext cx="313311" cy="59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655" y="0"/>
              </a:lnTo>
              <a:lnTo>
                <a:pt x="156655" y="597010"/>
              </a:lnTo>
              <a:lnTo>
                <a:pt x="313311" y="597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85436" y="3507671"/>
        <a:ext cx="33711" cy="33711"/>
      </dsp:txXfrm>
    </dsp:sp>
    <dsp:sp modelId="{36A8BEF7-85B9-4C1B-9A05-159BD68DD98E}">
      <dsp:nvSpPr>
        <dsp:cNvPr id="0" name=""/>
        <dsp:cNvSpPr/>
      </dsp:nvSpPr>
      <dsp:spPr>
        <a:xfrm>
          <a:off x="3445636" y="3180301"/>
          <a:ext cx="3133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311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4459" y="3218189"/>
        <a:ext cx="15665" cy="15665"/>
      </dsp:txXfrm>
    </dsp:sp>
    <dsp:sp modelId="{B8292535-C910-4111-9DD2-6EEB64D9B1E0}">
      <dsp:nvSpPr>
        <dsp:cNvPr id="0" name=""/>
        <dsp:cNvSpPr/>
      </dsp:nvSpPr>
      <dsp:spPr>
        <a:xfrm>
          <a:off x="3445636" y="2629010"/>
          <a:ext cx="313311" cy="597010"/>
        </a:xfrm>
        <a:custGeom>
          <a:avLst/>
          <a:gdLst/>
          <a:ahLst/>
          <a:cxnLst/>
          <a:rect l="0" t="0" r="0" b="0"/>
          <a:pathLst>
            <a:path>
              <a:moveTo>
                <a:pt x="0" y="597010"/>
              </a:moveTo>
              <a:lnTo>
                <a:pt x="156655" y="597010"/>
              </a:lnTo>
              <a:lnTo>
                <a:pt x="156655" y="0"/>
              </a:lnTo>
              <a:lnTo>
                <a:pt x="313311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85436" y="2910660"/>
        <a:ext cx="33711" cy="33711"/>
      </dsp:txXfrm>
    </dsp:sp>
    <dsp:sp modelId="{0B042CAF-2C41-485B-866C-7CDE78BA3BA6}">
      <dsp:nvSpPr>
        <dsp:cNvPr id="0" name=""/>
        <dsp:cNvSpPr/>
      </dsp:nvSpPr>
      <dsp:spPr>
        <a:xfrm>
          <a:off x="1525463" y="1814021"/>
          <a:ext cx="353617" cy="141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808" y="0"/>
              </a:lnTo>
              <a:lnTo>
                <a:pt x="176808" y="1412000"/>
              </a:lnTo>
              <a:lnTo>
                <a:pt x="353617" y="141200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65881" y="2483631"/>
        <a:ext cx="72780" cy="72780"/>
      </dsp:txXfrm>
    </dsp:sp>
    <dsp:sp modelId="{9030041E-1ABA-4FEB-8F18-05465CF8CEDD}">
      <dsp:nvSpPr>
        <dsp:cNvPr id="0" name=""/>
        <dsp:cNvSpPr/>
      </dsp:nvSpPr>
      <dsp:spPr>
        <a:xfrm>
          <a:off x="3445636" y="1733494"/>
          <a:ext cx="313311" cy="298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655" y="0"/>
              </a:lnTo>
              <a:lnTo>
                <a:pt x="156655" y="298505"/>
              </a:lnTo>
              <a:lnTo>
                <a:pt x="313311" y="29850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1473" y="1871928"/>
        <a:ext cx="21637" cy="21637"/>
      </dsp:txXfrm>
    </dsp:sp>
    <dsp:sp modelId="{F2A1F6B6-B7FC-49A0-A425-8C98DA81ACE0}">
      <dsp:nvSpPr>
        <dsp:cNvPr id="0" name=""/>
        <dsp:cNvSpPr/>
      </dsp:nvSpPr>
      <dsp:spPr>
        <a:xfrm>
          <a:off x="3445636" y="1434989"/>
          <a:ext cx="313311" cy="298505"/>
        </a:xfrm>
        <a:custGeom>
          <a:avLst/>
          <a:gdLst/>
          <a:ahLst/>
          <a:cxnLst/>
          <a:rect l="0" t="0" r="0" b="0"/>
          <a:pathLst>
            <a:path>
              <a:moveTo>
                <a:pt x="0" y="298505"/>
              </a:moveTo>
              <a:lnTo>
                <a:pt x="156655" y="298505"/>
              </a:lnTo>
              <a:lnTo>
                <a:pt x="156655" y="0"/>
              </a:lnTo>
              <a:lnTo>
                <a:pt x="313311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1473" y="1573423"/>
        <a:ext cx="21637" cy="21637"/>
      </dsp:txXfrm>
    </dsp:sp>
    <dsp:sp modelId="{5B56B3CE-BB89-41AB-A135-F2DE8DD8BF26}">
      <dsp:nvSpPr>
        <dsp:cNvPr id="0" name=""/>
        <dsp:cNvSpPr/>
      </dsp:nvSpPr>
      <dsp:spPr>
        <a:xfrm>
          <a:off x="1525463" y="1687774"/>
          <a:ext cx="3536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6247"/>
              </a:moveTo>
              <a:lnTo>
                <a:pt x="176808" y="126247"/>
              </a:lnTo>
              <a:lnTo>
                <a:pt x="176808" y="45720"/>
              </a:lnTo>
              <a:lnTo>
                <a:pt x="353617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93204" y="1724427"/>
        <a:ext cx="18133" cy="18133"/>
      </dsp:txXfrm>
    </dsp:sp>
    <dsp:sp modelId="{7AAB4B11-AE3D-4B50-AADC-75DC22DDE25A}">
      <dsp:nvSpPr>
        <dsp:cNvPr id="0" name=""/>
        <dsp:cNvSpPr/>
      </dsp:nvSpPr>
      <dsp:spPr>
        <a:xfrm>
          <a:off x="3445636" y="539472"/>
          <a:ext cx="313311" cy="298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655" y="0"/>
              </a:lnTo>
              <a:lnTo>
                <a:pt x="156655" y="298505"/>
              </a:lnTo>
              <a:lnTo>
                <a:pt x="313311" y="29850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1473" y="677906"/>
        <a:ext cx="21637" cy="21637"/>
      </dsp:txXfrm>
    </dsp:sp>
    <dsp:sp modelId="{3629C91A-C1EE-43F1-957A-41114723552D}">
      <dsp:nvSpPr>
        <dsp:cNvPr id="0" name=""/>
        <dsp:cNvSpPr/>
      </dsp:nvSpPr>
      <dsp:spPr>
        <a:xfrm>
          <a:off x="3445636" y="240967"/>
          <a:ext cx="313311" cy="298505"/>
        </a:xfrm>
        <a:custGeom>
          <a:avLst/>
          <a:gdLst/>
          <a:ahLst/>
          <a:cxnLst/>
          <a:rect l="0" t="0" r="0" b="0"/>
          <a:pathLst>
            <a:path>
              <a:moveTo>
                <a:pt x="0" y="298505"/>
              </a:moveTo>
              <a:lnTo>
                <a:pt x="156655" y="298505"/>
              </a:lnTo>
              <a:lnTo>
                <a:pt x="156655" y="0"/>
              </a:lnTo>
              <a:lnTo>
                <a:pt x="313311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1473" y="379401"/>
        <a:ext cx="21637" cy="21637"/>
      </dsp:txXfrm>
    </dsp:sp>
    <dsp:sp modelId="{E0E8751D-25B0-49F6-8BD6-1AE720FE00F2}">
      <dsp:nvSpPr>
        <dsp:cNvPr id="0" name=""/>
        <dsp:cNvSpPr/>
      </dsp:nvSpPr>
      <dsp:spPr>
        <a:xfrm>
          <a:off x="1525463" y="539472"/>
          <a:ext cx="353617" cy="1274549"/>
        </a:xfrm>
        <a:custGeom>
          <a:avLst/>
          <a:gdLst/>
          <a:ahLst/>
          <a:cxnLst/>
          <a:rect l="0" t="0" r="0" b="0"/>
          <a:pathLst>
            <a:path>
              <a:moveTo>
                <a:pt x="0" y="1274549"/>
              </a:moveTo>
              <a:lnTo>
                <a:pt x="176808" y="1274549"/>
              </a:lnTo>
              <a:lnTo>
                <a:pt x="176808" y="0"/>
              </a:lnTo>
              <a:lnTo>
                <a:pt x="353617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69204" y="1143679"/>
        <a:ext cx="66134" cy="66134"/>
      </dsp:txXfrm>
    </dsp:sp>
    <dsp:sp modelId="{31701DDF-4BA4-40CD-93CE-A42E291FC80F}">
      <dsp:nvSpPr>
        <dsp:cNvPr id="0" name=""/>
        <dsp:cNvSpPr/>
      </dsp:nvSpPr>
      <dsp:spPr>
        <a:xfrm flipH="1">
          <a:off x="0" y="1044512"/>
          <a:ext cx="1511908" cy="1539017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Participate in a meaningful way in service within and outside of the institution.</a:t>
          </a:r>
        </a:p>
      </dsp:txBody>
      <dsp:txXfrm>
        <a:off x="73805" y="1118317"/>
        <a:ext cx="1364298" cy="1391407"/>
      </dsp:txXfrm>
    </dsp:sp>
    <dsp:sp modelId="{CF5CEE62-B934-4D9E-84CB-152EE3946C13}">
      <dsp:nvSpPr>
        <dsp:cNvPr id="0" name=""/>
        <dsp:cNvSpPr/>
      </dsp:nvSpPr>
      <dsp:spPr>
        <a:xfrm>
          <a:off x="1879080" y="300668"/>
          <a:ext cx="1566556" cy="47760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Application of nursing expertise to needs at the state, regional or national level</a:t>
          </a:r>
        </a:p>
      </dsp:txBody>
      <dsp:txXfrm>
        <a:off x="1902395" y="323983"/>
        <a:ext cx="1519926" cy="430978"/>
      </dsp:txXfrm>
    </dsp:sp>
    <dsp:sp modelId="{698C40A9-F66D-45B9-83BD-8C24309EC503}">
      <dsp:nvSpPr>
        <dsp:cNvPr id="0" name=""/>
        <dsp:cNvSpPr/>
      </dsp:nvSpPr>
      <dsp:spPr>
        <a:xfrm>
          <a:off x="3758948" y="2162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Creates education-community partnerships</a:t>
          </a:r>
        </a:p>
      </dsp:txBody>
      <dsp:txXfrm>
        <a:off x="3782263" y="25477"/>
        <a:ext cx="1519926" cy="430978"/>
      </dsp:txXfrm>
    </dsp:sp>
    <dsp:sp modelId="{97840B70-0E03-4132-82DB-88C558FB9245}">
      <dsp:nvSpPr>
        <dsp:cNvPr id="0" name=""/>
        <dsp:cNvSpPr/>
      </dsp:nvSpPr>
      <dsp:spPr>
        <a:xfrm>
          <a:off x="3758948" y="599173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Serves on committees or boards of organizations concerned with health</a:t>
          </a:r>
        </a:p>
      </dsp:txBody>
      <dsp:txXfrm>
        <a:off x="3782263" y="622488"/>
        <a:ext cx="1519926" cy="430978"/>
      </dsp:txXfrm>
    </dsp:sp>
    <dsp:sp modelId="{C95986DA-6B69-43E6-8BED-646E4A63B317}">
      <dsp:nvSpPr>
        <dsp:cNvPr id="0" name=""/>
        <dsp:cNvSpPr/>
      </dsp:nvSpPr>
      <dsp:spPr>
        <a:xfrm>
          <a:off x="1879080" y="1494690"/>
          <a:ext cx="1566556" cy="47760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Directs activities that strengthen nursing practice at the local, regional, and national level</a:t>
          </a:r>
        </a:p>
      </dsp:txBody>
      <dsp:txXfrm>
        <a:off x="1902395" y="1518005"/>
        <a:ext cx="1519926" cy="430978"/>
      </dsp:txXfrm>
    </dsp:sp>
    <dsp:sp modelId="{95440F24-3AA8-499B-B7D6-91ECBF47812A}">
      <dsp:nvSpPr>
        <dsp:cNvPr id="0" name=""/>
        <dsp:cNvSpPr/>
      </dsp:nvSpPr>
      <dsp:spPr>
        <a:xfrm>
          <a:off x="3758948" y="1196184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Provides professional consultation and public service</a:t>
          </a:r>
        </a:p>
      </dsp:txBody>
      <dsp:txXfrm>
        <a:off x="3782263" y="1219499"/>
        <a:ext cx="1519926" cy="430978"/>
      </dsp:txXfrm>
    </dsp:sp>
    <dsp:sp modelId="{83D12D3C-5D5F-4B3E-96D8-ACA58243AF26}">
      <dsp:nvSpPr>
        <dsp:cNvPr id="0" name=""/>
        <dsp:cNvSpPr/>
      </dsp:nvSpPr>
      <dsp:spPr>
        <a:xfrm>
          <a:off x="3758948" y="1793195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Demonstrates active participation and leadership of professional organizations</a:t>
          </a:r>
        </a:p>
      </dsp:txBody>
      <dsp:txXfrm>
        <a:off x="3782263" y="1816510"/>
        <a:ext cx="1519926" cy="430978"/>
      </dsp:txXfrm>
    </dsp:sp>
    <dsp:sp modelId="{1110CBB3-4B48-487E-9300-6E98CBB10B27}">
      <dsp:nvSpPr>
        <dsp:cNvPr id="0" name=""/>
        <dsp:cNvSpPr/>
      </dsp:nvSpPr>
      <dsp:spPr>
        <a:xfrm>
          <a:off x="1879080" y="2987217"/>
          <a:ext cx="1566556" cy="47760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Leadership in academic program(s), School, within and outside of the University</a:t>
          </a:r>
        </a:p>
      </dsp:txBody>
      <dsp:txXfrm>
        <a:off x="1902395" y="3010532"/>
        <a:ext cx="1519926" cy="430978"/>
      </dsp:txXfrm>
    </dsp:sp>
    <dsp:sp modelId="{E79EFC4D-05C3-4A7A-9331-834E6CB1134D}">
      <dsp:nvSpPr>
        <dsp:cNvPr id="0" name=""/>
        <dsp:cNvSpPr/>
      </dsp:nvSpPr>
      <dsp:spPr>
        <a:xfrm>
          <a:off x="3758948" y="2390206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Chairs or provides substantive contributions to </a:t>
          </a:r>
          <a:r>
            <a:rPr lang="en-GB" sz="800" kern="1200" dirty="0" smtClean="0"/>
            <a:t>school </a:t>
          </a:r>
          <a:r>
            <a:rPr lang="en-GB" sz="800" kern="1200" dirty="0"/>
            <a:t>committee</a:t>
          </a:r>
        </a:p>
      </dsp:txBody>
      <dsp:txXfrm>
        <a:off x="3782263" y="2413521"/>
        <a:ext cx="1519926" cy="430978"/>
      </dsp:txXfrm>
    </dsp:sp>
    <dsp:sp modelId="{DA7D1885-EB0F-416A-987C-800F695E561A}">
      <dsp:nvSpPr>
        <dsp:cNvPr id="0" name=""/>
        <dsp:cNvSpPr/>
      </dsp:nvSpPr>
      <dsp:spPr>
        <a:xfrm>
          <a:off x="3758948" y="2987217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Service on doctoral committees for students</a:t>
          </a:r>
        </a:p>
      </dsp:txBody>
      <dsp:txXfrm>
        <a:off x="3782263" y="3010532"/>
        <a:ext cx="1519926" cy="430978"/>
      </dsp:txXfrm>
    </dsp:sp>
    <dsp:sp modelId="{A1FEAE19-2331-4365-A7C3-99EAD99EA235}">
      <dsp:nvSpPr>
        <dsp:cNvPr id="0" name=""/>
        <dsp:cNvSpPr/>
      </dsp:nvSpPr>
      <dsp:spPr>
        <a:xfrm>
          <a:off x="3758948" y="3584228"/>
          <a:ext cx="1566556" cy="477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Assist in developing grants and contracts to provide service</a:t>
          </a:r>
        </a:p>
      </dsp:txBody>
      <dsp:txXfrm>
        <a:off x="3782263" y="3607543"/>
        <a:ext cx="1519926" cy="430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8BEF7-85B9-4C1B-9A05-159BD68DD98E}">
      <dsp:nvSpPr>
        <dsp:cNvPr id="0" name=""/>
        <dsp:cNvSpPr/>
      </dsp:nvSpPr>
      <dsp:spPr>
        <a:xfrm>
          <a:off x="3860710" y="4034356"/>
          <a:ext cx="358834" cy="341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417" y="0"/>
              </a:lnTo>
              <a:lnTo>
                <a:pt x="179417" y="341877"/>
              </a:lnTo>
              <a:lnTo>
                <a:pt x="358834" y="341877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7736" y="4192904"/>
        <a:ext cx="24781" cy="24781"/>
      </dsp:txXfrm>
    </dsp:sp>
    <dsp:sp modelId="{B8292535-C910-4111-9DD2-6EEB64D9B1E0}">
      <dsp:nvSpPr>
        <dsp:cNvPr id="0" name=""/>
        <dsp:cNvSpPr/>
      </dsp:nvSpPr>
      <dsp:spPr>
        <a:xfrm>
          <a:off x="3860710" y="3692479"/>
          <a:ext cx="358834" cy="341877"/>
        </a:xfrm>
        <a:custGeom>
          <a:avLst/>
          <a:gdLst/>
          <a:ahLst/>
          <a:cxnLst/>
          <a:rect l="0" t="0" r="0" b="0"/>
          <a:pathLst>
            <a:path>
              <a:moveTo>
                <a:pt x="0" y="341877"/>
              </a:moveTo>
              <a:lnTo>
                <a:pt x="179417" y="341877"/>
              </a:lnTo>
              <a:lnTo>
                <a:pt x="179417" y="0"/>
              </a:lnTo>
              <a:lnTo>
                <a:pt x="358834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7736" y="3851027"/>
        <a:ext cx="24781" cy="24781"/>
      </dsp:txXfrm>
    </dsp:sp>
    <dsp:sp modelId="{0B042CAF-2C41-485B-866C-7CDE78BA3BA6}">
      <dsp:nvSpPr>
        <dsp:cNvPr id="0" name=""/>
        <dsp:cNvSpPr/>
      </dsp:nvSpPr>
      <dsp:spPr>
        <a:xfrm>
          <a:off x="1658467" y="2326438"/>
          <a:ext cx="408070" cy="1707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035" y="0"/>
              </a:lnTo>
              <a:lnTo>
                <a:pt x="204035" y="1707918"/>
              </a:lnTo>
              <a:lnTo>
                <a:pt x="408070" y="1707918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18603" y="3136497"/>
        <a:ext cx="87799" cy="87799"/>
      </dsp:txXfrm>
    </dsp:sp>
    <dsp:sp modelId="{9030041E-1ABA-4FEB-8F18-05465CF8CEDD}">
      <dsp:nvSpPr>
        <dsp:cNvPr id="0" name=""/>
        <dsp:cNvSpPr/>
      </dsp:nvSpPr>
      <dsp:spPr>
        <a:xfrm>
          <a:off x="3860710" y="2324969"/>
          <a:ext cx="358834" cy="68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417" y="0"/>
              </a:lnTo>
              <a:lnTo>
                <a:pt x="179417" y="683754"/>
              </a:lnTo>
              <a:lnTo>
                <a:pt x="358834" y="68375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0822" y="2647542"/>
        <a:ext cx="38609" cy="38609"/>
      </dsp:txXfrm>
    </dsp:sp>
    <dsp:sp modelId="{F2A1F6B6-B7FC-49A0-A425-8C98DA81ACE0}">
      <dsp:nvSpPr>
        <dsp:cNvPr id="0" name=""/>
        <dsp:cNvSpPr/>
      </dsp:nvSpPr>
      <dsp:spPr>
        <a:xfrm>
          <a:off x="3860710" y="2279249"/>
          <a:ext cx="3588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8834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31156" y="2315999"/>
        <a:ext cx="17941" cy="17941"/>
      </dsp:txXfrm>
    </dsp:sp>
    <dsp:sp modelId="{35DED027-643F-47C2-9971-0E6715391CCD}">
      <dsp:nvSpPr>
        <dsp:cNvPr id="0" name=""/>
        <dsp:cNvSpPr/>
      </dsp:nvSpPr>
      <dsp:spPr>
        <a:xfrm>
          <a:off x="3860710" y="1641215"/>
          <a:ext cx="358834" cy="683754"/>
        </a:xfrm>
        <a:custGeom>
          <a:avLst/>
          <a:gdLst/>
          <a:ahLst/>
          <a:cxnLst/>
          <a:rect l="0" t="0" r="0" b="0"/>
          <a:pathLst>
            <a:path>
              <a:moveTo>
                <a:pt x="0" y="683754"/>
              </a:moveTo>
              <a:lnTo>
                <a:pt x="179417" y="683754"/>
              </a:lnTo>
              <a:lnTo>
                <a:pt x="179417" y="0"/>
              </a:lnTo>
              <a:lnTo>
                <a:pt x="358834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0822" y="1963787"/>
        <a:ext cx="38609" cy="38609"/>
      </dsp:txXfrm>
    </dsp:sp>
    <dsp:sp modelId="{5B56B3CE-BB89-41AB-A135-F2DE8DD8BF26}">
      <dsp:nvSpPr>
        <dsp:cNvPr id="0" name=""/>
        <dsp:cNvSpPr/>
      </dsp:nvSpPr>
      <dsp:spPr>
        <a:xfrm>
          <a:off x="1658467" y="2279249"/>
          <a:ext cx="4080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188"/>
              </a:moveTo>
              <a:lnTo>
                <a:pt x="204035" y="47188"/>
              </a:lnTo>
              <a:lnTo>
                <a:pt x="204035" y="45720"/>
              </a:lnTo>
              <a:lnTo>
                <a:pt x="408070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52301" y="2314768"/>
        <a:ext cx="20403" cy="20403"/>
      </dsp:txXfrm>
    </dsp:sp>
    <dsp:sp modelId="{7AAB4B11-AE3D-4B50-AADC-75DC22DDE25A}">
      <dsp:nvSpPr>
        <dsp:cNvPr id="0" name=""/>
        <dsp:cNvSpPr/>
      </dsp:nvSpPr>
      <dsp:spPr>
        <a:xfrm>
          <a:off x="3860710" y="615583"/>
          <a:ext cx="358834" cy="341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417" y="0"/>
              </a:lnTo>
              <a:lnTo>
                <a:pt x="179417" y="341877"/>
              </a:lnTo>
              <a:lnTo>
                <a:pt x="358834" y="341877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7736" y="774131"/>
        <a:ext cx="24781" cy="24781"/>
      </dsp:txXfrm>
    </dsp:sp>
    <dsp:sp modelId="{3629C91A-C1EE-43F1-957A-41114723552D}">
      <dsp:nvSpPr>
        <dsp:cNvPr id="0" name=""/>
        <dsp:cNvSpPr/>
      </dsp:nvSpPr>
      <dsp:spPr>
        <a:xfrm>
          <a:off x="3860710" y="273706"/>
          <a:ext cx="358834" cy="341877"/>
        </a:xfrm>
        <a:custGeom>
          <a:avLst/>
          <a:gdLst/>
          <a:ahLst/>
          <a:cxnLst/>
          <a:rect l="0" t="0" r="0" b="0"/>
          <a:pathLst>
            <a:path>
              <a:moveTo>
                <a:pt x="0" y="341877"/>
              </a:moveTo>
              <a:lnTo>
                <a:pt x="179417" y="341877"/>
              </a:lnTo>
              <a:lnTo>
                <a:pt x="179417" y="0"/>
              </a:lnTo>
              <a:lnTo>
                <a:pt x="358834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7736" y="432254"/>
        <a:ext cx="24781" cy="24781"/>
      </dsp:txXfrm>
    </dsp:sp>
    <dsp:sp modelId="{E0E8751D-25B0-49F6-8BD6-1AE720FE00F2}">
      <dsp:nvSpPr>
        <dsp:cNvPr id="0" name=""/>
        <dsp:cNvSpPr/>
      </dsp:nvSpPr>
      <dsp:spPr>
        <a:xfrm>
          <a:off x="1658467" y="615583"/>
          <a:ext cx="408070" cy="1710854"/>
        </a:xfrm>
        <a:custGeom>
          <a:avLst/>
          <a:gdLst/>
          <a:ahLst/>
          <a:cxnLst/>
          <a:rect l="0" t="0" r="0" b="0"/>
          <a:pathLst>
            <a:path>
              <a:moveTo>
                <a:pt x="0" y="1710854"/>
              </a:moveTo>
              <a:lnTo>
                <a:pt x="204035" y="1710854"/>
              </a:lnTo>
              <a:lnTo>
                <a:pt x="204035" y="0"/>
              </a:lnTo>
              <a:lnTo>
                <a:pt x="408070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18531" y="1427039"/>
        <a:ext cx="87942" cy="87942"/>
      </dsp:txXfrm>
    </dsp:sp>
    <dsp:sp modelId="{31701DDF-4BA4-40CD-93CE-A42E291FC80F}">
      <dsp:nvSpPr>
        <dsp:cNvPr id="0" name=""/>
        <dsp:cNvSpPr/>
      </dsp:nvSpPr>
      <dsp:spPr>
        <a:xfrm flipH="1">
          <a:off x="2" y="1526366"/>
          <a:ext cx="1716785" cy="1600144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Nursing scholarship is the generation, synthesis, translation, application, and dissemination of practice and pedagogical knowledge with the ultimate aim to improve health and transform healthcare.</a:t>
          </a:r>
        </a:p>
      </dsp:txBody>
      <dsp:txXfrm>
        <a:off x="78115" y="1604479"/>
        <a:ext cx="1560559" cy="1443918"/>
      </dsp:txXfrm>
    </dsp:sp>
    <dsp:sp modelId="{CF5CEE62-B934-4D9E-84CB-152EE3946C13}">
      <dsp:nvSpPr>
        <dsp:cNvPr id="0" name=""/>
        <dsp:cNvSpPr/>
      </dsp:nvSpPr>
      <dsp:spPr>
        <a:xfrm>
          <a:off x="2066538" y="342081"/>
          <a:ext cx="1794172" cy="54700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Independently shows leadership in scholarship and/or discovery and processes</a:t>
          </a:r>
        </a:p>
      </dsp:txBody>
      <dsp:txXfrm>
        <a:off x="2093240" y="368783"/>
        <a:ext cx="1740768" cy="493599"/>
      </dsp:txXfrm>
    </dsp:sp>
    <dsp:sp modelId="{698C40A9-F66D-45B9-83BD-8C24309EC503}">
      <dsp:nvSpPr>
        <dsp:cNvPr id="0" name=""/>
        <dsp:cNvSpPr/>
      </dsp:nvSpPr>
      <dsp:spPr>
        <a:xfrm>
          <a:off x="4219544" y="204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Has well-developed and nationally recognized program of discovery and scholarship</a:t>
          </a:r>
        </a:p>
      </dsp:txBody>
      <dsp:txXfrm>
        <a:off x="4246246" y="26906"/>
        <a:ext cx="1740768" cy="493599"/>
      </dsp:txXfrm>
    </dsp:sp>
    <dsp:sp modelId="{97840B70-0E03-4132-82DB-88C558FB9245}">
      <dsp:nvSpPr>
        <dsp:cNvPr id="0" name=""/>
        <dsp:cNvSpPr/>
      </dsp:nvSpPr>
      <dsp:spPr>
        <a:xfrm>
          <a:off x="4219544" y="683958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Receives external recognition for leadership in scholarship of discovery</a:t>
          </a:r>
        </a:p>
      </dsp:txBody>
      <dsp:txXfrm>
        <a:off x="4246246" y="710660"/>
        <a:ext cx="1740768" cy="493599"/>
      </dsp:txXfrm>
    </dsp:sp>
    <dsp:sp modelId="{C95986DA-6B69-43E6-8BED-646E4A63B317}">
      <dsp:nvSpPr>
        <dsp:cNvPr id="0" name=""/>
        <dsp:cNvSpPr/>
      </dsp:nvSpPr>
      <dsp:spPr>
        <a:xfrm>
          <a:off x="2066538" y="2051468"/>
          <a:ext cx="1794172" cy="54700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Leads peers and other members of scholarly community in process of discovery</a:t>
          </a:r>
        </a:p>
      </dsp:txBody>
      <dsp:txXfrm>
        <a:off x="2093240" y="2078170"/>
        <a:ext cx="1740768" cy="493599"/>
      </dsp:txXfrm>
    </dsp:sp>
    <dsp:sp modelId="{576BB80C-775C-4C2D-910C-A34DDF54FB5B}">
      <dsp:nvSpPr>
        <dsp:cNvPr id="0" name=""/>
        <dsp:cNvSpPr/>
      </dsp:nvSpPr>
      <dsp:spPr>
        <a:xfrm>
          <a:off x="4219544" y="1367713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Mentors colleagues in scholarship of discovery</a:t>
          </a:r>
        </a:p>
      </dsp:txBody>
      <dsp:txXfrm>
        <a:off x="4246246" y="1394415"/>
        <a:ext cx="1740768" cy="493599"/>
      </dsp:txXfrm>
    </dsp:sp>
    <dsp:sp modelId="{95440F24-3AA8-499B-B7D6-91ECBF47812A}">
      <dsp:nvSpPr>
        <dsp:cNvPr id="0" name=""/>
        <dsp:cNvSpPr/>
      </dsp:nvSpPr>
      <dsp:spPr>
        <a:xfrm>
          <a:off x="4219544" y="2051468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Assists peers in translating science into education/practice</a:t>
          </a:r>
        </a:p>
      </dsp:txBody>
      <dsp:txXfrm>
        <a:off x="4246246" y="2078170"/>
        <a:ext cx="1740768" cy="493599"/>
      </dsp:txXfrm>
    </dsp:sp>
    <dsp:sp modelId="{83D12D3C-5D5F-4B3E-96D8-ACA58243AF26}">
      <dsp:nvSpPr>
        <dsp:cNvPr id="0" name=""/>
        <dsp:cNvSpPr/>
      </dsp:nvSpPr>
      <dsp:spPr>
        <a:xfrm>
          <a:off x="4219544" y="2735222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Chairs VU committees that promote scholarship and discovery</a:t>
          </a:r>
        </a:p>
      </dsp:txBody>
      <dsp:txXfrm>
        <a:off x="4246246" y="2761924"/>
        <a:ext cx="1740768" cy="493599"/>
      </dsp:txXfrm>
    </dsp:sp>
    <dsp:sp modelId="{1110CBB3-4B48-487E-9300-6E98CBB10B27}">
      <dsp:nvSpPr>
        <dsp:cNvPr id="0" name=""/>
        <dsp:cNvSpPr/>
      </dsp:nvSpPr>
      <dsp:spPr>
        <a:xfrm>
          <a:off x="2066538" y="3760854"/>
          <a:ext cx="1794172" cy="54700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Assumes leadership role in ongoing dissemination of discovery</a:t>
          </a:r>
        </a:p>
      </dsp:txBody>
      <dsp:txXfrm>
        <a:off x="2093240" y="3787556"/>
        <a:ext cx="1740768" cy="493599"/>
      </dsp:txXfrm>
    </dsp:sp>
    <dsp:sp modelId="{E79EFC4D-05C3-4A7A-9331-834E6CB1134D}">
      <dsp:nvSpPr>
        <dsp:cNvPr id="0" name=""/>
        <dsp:cNvSpPr/>
      </dsp:nvSpPr>
      <dsp:spPr>
        <a:xfrm>
          <a:off x="4219544" y="3418977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Over three-year period, publishes at least two manuscripts a year and includes peers and new faculty as contributors</a:t>
          </a:r>
        </a:p>
      </dsp:txBody>
      <dsp:txXfrm>
        <a:off x="4246246" y="3445679"/>
        <a:ext cx="1740768" cy="493599"/>
      </dsp:txXfrm>
    </dsp:sp>
    <dsp:sp modelId="{DA7D1885-EB0F-416A-987C-800F695E561A}">
      <dsp:nvSpPr>
        <dsp:cNvPr id="0" name=""/>
        <dsp:cNvSpPr/>
      </dsp:nvSpPr>
      <dsp:spPr>
        <a:xfrm>
          <a:off x="4219544" y="4102731"/>
          <a:ext cx="1794172" cy="547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Annually presents data-based and scholarly products at regional, national, and international professional conferences</a:t>
          </a:r>
        </a:p>
      </dsp:txBody>
      <dsp:txXfrm>
        <a:off x="4246246" y="4129433"/>
        <a:ext cx="1740768" cy="493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44D9B-4AD8-4E71-859B-0BB01DC5C37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C7AEE-72D9-4B0D-9410-5ED2C747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</a:t>
            </a:r>
            <a:r>
              <a:rPr lang="en-US" baseline="0" dirty="0"/>
              <a:t> orientation for VUSN faculty.</a:t>
            </a:r>
          </a:p>
          <a:p>
            <a:r>
              <a:rPr lang="en-US" baseline="0" dirty="0"/>
              <a:t>Design faculty development; needs assessment completed 6/2019.</a:t>
            </a:r>
          </a:p>
          <a:p>
            <a:r>
              <a:rPr lang="en-US" baseline="0" dirty="0"/>
              <a:t>Create orientation to lab environment for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C7AEE-72D9-4B0D-9410-5ED2C74742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Join professional organization.</a:t>
            </a:r>
          </a:p>
          <a:p>
            <a:r>
              <a:rPr lang="en-US" dirty="0"/>
              <a:t>Volunteer.</a:t>
            </a:r>
          </a:p>
          <a:p>
            <a:r>
              <a:rPr lang="en-US" dirty="0"/>
              <a:t>Join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C7AEE-72D9-4B0D-9410-5ED2C74742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 mobile simulation</a:t>
            </a:r>
            <a:r>
              <a:rPr lang="en-US" baseline="0" dirty="0"/>
              <a:t> unit.</a:t>
            </a:r>
          </a:p>
          <a:p>
            <a:r>
              <a:rPr lang="en-US" baseline="0" dirty="0"/>
              <a:t>Grow community partners with the ECMO scholarship simulation.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C7AEE-72D9-4B0D-9410-5ED2C74742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8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4008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5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3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356F-7518-41BD-9508-1DFBB563BF7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92655272"/>
              </p:ext>
            </p:extLst>
          </p:nvPr>
        </p:nvGraphicFramePr>
        <p:xfrm>
          <a:off x="395536" y="1628800"/>
          <a:ext cx="5352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857517" y="1644659"/>
            <a:ext cx="3096344" cy="57468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orientation/lab guide for Faculty in simulation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314945" y="1274769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</a:rPr>
              <a:t>FOCUS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194548" y="1273175"/>
            <a:ext cx="17287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3923332" y="1274769"/>
            <a:ext cx="17287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5857516" y="1274769"/>
            <a:ext cx="3096344" cy="3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</a:rPr>
              <a:t>IDEAS/Progress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68144" y="2292731"/>
            <a:ext cx="3096344" cy="57468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electronic resource for the lab (website for policies/procedures/trainers available/calendar/scheduling/supply ordering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68144" y="3588875"/>
            <a:ext cx="3096344" cy="57468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Lead integration of telehealth in curriculum including EHR, telepresence competencies and simulated experiences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68144" y="2940803"/>
            <a:ext cx="3096344" cy="57468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Become more involved in DNP curriculum </a:t>
              </a:r>
              <a:r>
                <a:rPr lang="en-GB" sz="900" dirty="0" smtClean="0">
                  <a:solidFill>
                    <a:prstClr val="black"/>
                  </a:solidFill>
                </a:rPr>
                <a:t>with integration of </a:t>
              </a:r>
              <a:r>
                <a:rPr lang="en-GB" sz="900" dirty="0">
                  <a:solidFill>
                    <a:prstClr val="black"/>
                  </a:solidFill>
                </a:rPr>
                <a:t>improvement science.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68144" y="4236028"/>
            <a:ext cx="3096344" cy="710546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8"/>
              <a:ext cx="1173867" cy="3483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April 2019: completed Faculty needs assessment for development in Simulation</a:t>
              </a:r>
            </a:p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Fall 2019: planning offerings for faculty development in simulation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8144" y="5749115"/>
            <a:ext cx="3096344" cy="574684"/>
            <a:chOff x="3827219" y="55973"/>
            <a:chExt cx="1365275" cy="41624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55973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5865" y="76292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June 2019: received Dean’s Award for Faculty Achievement in Informatics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68144" y="5030416"/>
            <a:ext cx="3096344" cy="57468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Fall 2019: work on becoming CHSE certified and gather a group of interested faculty to pursue critical mass in school; collaborate with colleague in leading a review course at the school.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6"/>
            <a:ext cx="7343775" cy="87312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Teaching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3548" y="6395642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Primary goal: advance to associate professor by 2023 with evidence in scholarship, teaching, and professional service behaviors.</a:t>
            </a:r>
          </a:p>
        </p:txBody>
      </p:sp>
    </p:spTree>
    <p:extLst>
      <p:ext uri="{BB962C8B-B14F-4D97-AF65-F5344CB8AC3E}">
        <p14:creationId xmlns:p14="http://schemas.microsoft.com/office/powerpoint/2010/main" val="28776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26853443"/>
              </p:ext>
            </p:extLst>
          </p:nvPr>
        </p:nvGraphicFramePr>
        <p:xfrm>
          <a:off x="611560" y="1705260"/>
          <a:ext cx="5352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74137" y="1672578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7/23/19: Partnered with </a:t>
              </a:r>
              <a:r>
                <a:rPr lang="en-GB" sz="900" dirty="0" smtClean="0">
                  <a:solidFill>
                    <a:prstClr val="black"/>
                  </a:solidFill>
                </a:rPr>
                <a:t>local health department to </a:t>
              </a:r>
              <a:r>
                <a:rPr lang="en-GB" sz="900" dirty="0">
                  <a:solidFill>
                    <a:prstClr val="black"/>
                  </a:solidFill>
                </a:rPr>
                <a:t>offer simulation training in situ as part of their emergency response competencies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747589" y="982322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</a:rPr>
              <a:t>FOCUS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627192" y="980728"/>
            <a:ext cx="17287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355976" y="982322"/>
            <a:ext cx="17287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341942" y="982322"/>
            <a:ext cx="17287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prstClr val="black"/>
                </a:solidFill>
              </a:rPr>
              <a:t>IDEAS/Progress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84764" y="2184738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8/2/19: Partnering with local organizations to raise awareness of human trafficking by way of hosting Red Sand Project event at school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84764" y="3233147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2019: HRSA SANE grant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2019: HRSA FNP Rural Community grant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84764" y="2721012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a committee to oversee simulation at the school (currently approved by Senior Leadership, 2019).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77267" y="4272822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9/2019: Apply </a:t>
              </a:r>
              <a:r>
                <a:rPr lang="en-GB" sz="900" dirty="0" smtClean="0">
                  <a:solidFill>
                    <a:prstClr val="black"/>
                  </a:solidFill>
                </a:rPr>
                <a:t>for </a:t>
              </a:r>
              <a:r>
                <a:rPr lang="en-GB" sz="900" dirty="0">
                  <a:solidFill>
                    <a:prstClr val="black"/>
                  </a:solidFill>
                </a:rPr>
                <a:t>grant to promote simulation training in the community setting w/mobile sim unit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84764" y="3781129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2019: Serving on 2 DNP committees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74135" y="4792737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idea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6"/>
            <a:ext cx="7343775" cy="48889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Professional Service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077267" y="5313453"/>
            <a:ext cx="2663700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idea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03548" y="6395642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Primary goal: advance to associate professor by 2023 with evidence in scholarship, teaching, and professional service behaviors.</a:t>
            </a:r>
          </a:p>
        </p:txBody>
      </p:sp>
    </p:spTree>
    <p:extLst>
      <p:ext uri="{BB962C8B-B14F-4D97-AF65-F5344CB8AC3E}">
        <p14:creationId xmlns:p14="http://schemas.microsoft.com/office/powerpoint/2010/main" val="255097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7549346"/>
              </p:ext>
            </p:extLst>
          </p:nvPr>
        </p:nvGraphicFramePr>
        <p:xfrm>
          <a:off x="179512" y="1437348"/>
          <a:ext cx="6121276" cy="4649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290162" y="1190744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Apply for Society for Simulation in Healthcare accreditation by 2023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323528" y="908721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Focus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195736" y="908720"/>
            <a:ext cx="17287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419980" y="908721"/>
            <a:ext cx="17287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557966" y="908721"/>
            <a:ext cx="17287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IDEAS/Progress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300789" y="1702904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Spring 2019: Debriefing study using DML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□manuscript?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300789" y="2751313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a recycle/repurpose stream for phased out sim equipment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00789" y="2239178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Fall 2019: Mock Code IPE sim group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93292" y="3790988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1359" y="28080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a Faculty Development dashboard highlighting current metrics.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00789" y="3299295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and Chair simulation advisory committee.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90160" y="4310903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Create a simulation lab dashboard.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7"/>
            <a:ext cx="7343775" cy="4925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Scholarship of Discovery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293292" y="4797152"/>
            <a:ext cx="2735708" cy="416242"/>
            <a:chOff x="3827219" y="-31650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3827219" y="-31650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922922" y="-6711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Collaborate with health department to present mobile sim unit and in situ simulations regionally and further as the mobile sim unit grows.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90158" y="5280543"/>
            <a:ext cx="2735708" cy="526213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3" name="Rounded Rectangle 4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3922923" y="13172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Participate in the undergraduate Immersion program hosting undergraduate students in healthcare simulation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00789" y="5893078"/>
            <a:ext cx="273570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6" name="Rounded Rectangle 45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Design and host Implicit </a:t>
              </a:r>
              <a:r>
                <a:rPr lang="en-GB" sz="900" dirty="0" smtClean="0">
                  <a:solidFill>
                    <a:prstClr val="black"/>
                  </a:solidFill>
                </a:rPr>
                <a:t>bias </a:t>
              </a:r>
              <a:r>
                <a:rPr lang="en-GB" sz="900" dirty="0">
                  <a:solidFill>
                    <a:prstClr val="black"/>
                  </a:solidFill>
                </a:rPr>
                <a:t>in healthcare </a:t>
              </a:r>
              <a:r>
                <a:rPr lang="en-GB" sz="900" dirty="0" smtClean="0">
                  <a:solidFill>
                    <a:prstClr val="black"/>
                  </a:solidFill>
                </a:rPr>
                <a:t>as simulation-based experience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3548" y="6395642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Primary goal: advance to associate professor by 2023 with evidence in scholarship, teaching, and professional service behaviors.</a:t>
            </a:r>
          </a:p>
        </p:txBody>
      </p:sp>
    </p:spTree>
    <p:extLst>
      <p:ext uri="{BB962C8B-B14F-4D97-AF65-F5344CB8AC3E}">
        <p14:creationId xmlns:p14="http://schemas.microsoft.com/office/powerpoint/2010/main" val="207834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13235</TotalTime>
  <Words>773</Words>
  <Application>Microsoft Office PowerPoint</Application>
  <PresentationFormat>On-screen Show (4:3)</PresentationFormat>
  <Paragraphs>89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Gill</dc:creator>
  <cp:lastModifiedBy>Holt, Jo E</cp:lastModifiedBy>
  <cp:revision>38</cp:revision>
  <dcterms:created xsi:type="dcterms:W3CDTF">2015-01-12T13:18:10Z</dcterms:created>
  <dcterms:modified xsi:type="dcterms:W3CDTF">2019-10-08T16:52:30Z</dcterms:modified>
</cp:coreProperties>
</file>