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68" r:id="rId2"/>
    <p:sldId id="256" r:id="rId3"/>
    <p:sldId id="257" r:id="rId4"/>
    <p:sldId id="258" r:id="rId5"/>
    <p:sldId id="259" r:id="rId6"/>
    <p:sldId id="260" r:id="rId7"/>
    <p:sldId id="261" r:id="rId8"/>
    <p:sldId id="262" r:id="rId9"/>
    <p:sldId id="266" r:id="rId10"/>
    <p:sldId id="263" r:id="rId11"/>
    <p:sldId id="264" r:id="rId12"/>
    <p:sldId id="26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5654" autoAdjust="0"/>
  </p:normalViewPr>
  <p:slideViewPr>
    <p:cSldViewPr snapToGrid="0">
      <p:cViewPr varScale="1">
        <p:scale>
          <a:sx n="52" d="100"/>
          <a:sy n="52" d="100"/>
        </p:scale>
        <p:origin x="11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841A6-8907-4B57-A01F-CDC4D84A72A5}" type="datetimeFigureOut">
              <a:rPr lang="en-US" smtClean="0"/>
              <a:t>12/11/2019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1F722-F0A5-466B-8174-E304533912F4}" type="slidenum">
              <a:rPr lang="en-US" smtClean="0"/>
              <a:t>‹#›</a:t>
            </a:fld>
            <a:endParaRPr lang="en-US"/>
          </a:p>
        </p:txBody>
      </p:sp>
    </p:spTree>
    <p:extLst>
      <p:ext uri="{BB962C8B-B14F-4D97-AF65-F5344CB8AC3E}">
        <p14:creationId xmlns:p14="http://schemas.microsoft.com/office/powerpoint/2010/main" val="870300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owl.purdue.edu/owl/research_and_citation/apa_style/apa_formatting_and_style_guide/reference_list_basic_rules.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1</a:t>
            </a:fld>
            <a:endParaRPr lang="en-US"/>
          </a:p>
        </p:txBody>
      </p:sp>
    </p:spTree>
    <p:extLst>
      <p:ext uri="{BB962C8B-B14F-4D97-AF65-F5344CB8AC3E}">
        <p14:creationId xmlns:p14="http://schemas.microsoft.com/office/powerpoint/2010/main" val="31427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  State a conclusion</a:t>
            </a:r>
            <a:r>
              <a:rPr lang="en-US" baseline="0" dirty="0" smtClean="0"/>
              <a:t> for your case study.  Ask the students what went well and list opportunities for improvement. Ask students to list their take aways that they will implement in their own practice after completing this case study.</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11</a:t>
            </a:fld>
            <a:endParaRPr lang="en-US"/>
          </a:p>
        </p:txBody>
      </p:sp>
    </p:spTree>
    <p:extLst>
      <p:ext uri="{BB962C8B-B14F-4D97-AF65-F5344CB8AC3E}">
        <p14:creationId xmlns:p14="http://schemas.microsoft.com/office/powerpoint/2010/main" val="691740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Include a list of at least 5 credible resources, including at least 2 journal articles, listed in APA format.  Journal articles should be no more than 5 years old.</a:t>
            </a:r>
          </a:p>
          <a:p>
            <a:endParaRPr lang="en-US" baseline="0" dirty="0" smtClean="0"/>
          </a:p>
          <a:p>
            <a:r>
              <a:rPr lang="en-US" dirty="0" smtClean="0">
                <a:hlinkClick r:id="rId3"/>
              </a:rPr>
              <a:t>https://owl.purdue.edu/owl/research_and_citation/apa_style/apa_formatting_and_style_guide/reference_list_basic_rules.html</a:t>
            </a:r>
            <a:r>
              <a:rPr lang="en-US" dirty="0" smtClean="0"/>
              <a:t> </a:t>
            </a:r>
            <a:endParaRPr lang="en-US" baseline="0" dirty="0" smtClean="0"/>
          </a:p>
        </p:txBody>
      </p:sp>
      <p:sp>
        <p:nvSpPr>
          <p:cNvPr id="4" name="Slide Number Placeholder 3"/>
          <p:cNvSpPr>
            <a:spLocks noGrp="1"/>
          </p:cNvSpPr>
          <p:nvPr>
            <p:ph type="sldNum" sz="quarter" idx="10"/>
          </p:nvPr>
        </p:nvSpPr>
        <p:spPr/>
        <p:txBody>
          <a:bodyPr/>
          <a:lstStyle/>
          <a:p>
            <a:fld id="{BED1F722-F0A5-466B-8174-E304533912F4}" type="slidenum">
              <a:rPr lang="en-US" smtClean="0"/>
              <a:t>12</a:t>
            </a:fld>
            <a:endParaRPr lang="en-US"/>
          </a:p>
        </p:txBody>
      </p:sp>
    </p:spTree>
    <p:extLst>
      <p:ext uri="{BB962C8B-B14F-4D97-AF65-F5344CB8AC3E}">
        <p14:creationId xmlns:p14="http://schemas.microsoft.com/office/powerpoint/2010/main" val="2342826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What can you add to your presentation to increase engagement and show creativity?  This element does not need to happen at the end of the case study.  </a:t>
            </a:r>
          </a:p>
          <a:p>
            <a:r>
              <a:rPr lang="en-US" baseline="0" dirty="0" smtClean="0"/>
              <a:t>For example, you may choose to add a video, skit, role play, NCLEX questions, classroom survey, game, etc. at any point during the presentation, or include it here at the end.</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13</a:t>
            </a:fld>
            <a:endParaRPr lang="en-US"/>
          </a:p>
        </p:txBody>
      </p:sp>
    </p:spTree>
    <p:extLst>
      <p:ext uri="{BB962C8B-B14F-4D97-AF65-F5344CB8AC3E}">
        <p14:creationId xmlns:p14="http://schemas.microsoft.com/office/powerpoint/2010/main" val="262025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Create a detailed patient scenario. Include enough information that cues can be gathered and classified as relevant or irrelevant.  Adding plenty of context to the scenario allows for a more realistic picture of what nurses will face as they use clinical judgment in patient care.  Patient conditions are not always straightforward, or cut and dry.</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3</a:t>
            </a:fld>
            <a:endParaRPr lang="en-US"/>
          </a:p>
        </p:txBody>
      </p:sp>
    </p:spTree>
    <p:extLst>
      <p:ext uri="{BB962C8B-B14F-4D97-AF65-F5344CB8AC3E}">
        <p14:creationId xmlns:p14="http://schemas.microsoft.com/office/powerpoint/2010/main" val="165000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 Lead</a:t>
            </a:r>
            <a:r>
              <a:rPr lang="en-US" baseline="0" dirty="0" smtClean="0"/>
              <a:t> the class to determine cues from the patient scenario by asking the above questions.  Discuss which cues are relevant, and which are irrelevant.  These cues may be gathered from different sources such as medical history, vital signs, patient subjective data, or family member input from slide 1.  Another way to discover the answer is to ask yourself which information is most important.  Of all important information, which is of immediate concern?  This may include thinking about ABC priority as well as Maslow's Hierarchy. </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4</a:t>
            </a:fld>
            <a:endParaRPr lang="en-US"/>
          </a:p>
        </p:txBody>
      </p:sp>
    </p:spTree>
    <p:extLst>
      <p:ext uri="{BB962C8B-B14F-4D97-AF65-F5344CB8AC3E}">
        <p14:creationId xmlns:p14="http://schemas.microsoft.com/office/powerpoint/2010/main" val="15245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Assist students with linking and organizing cues- recognizing which potential client conditions or diagnoses may be possible with the cues that are present.  Ask some or all of the above questions. Would any cues contraindicate or rule out other conditions or diagnoses?</a:t>
            </a:r>
          </a:p>
          <a:p>
            <a:endParaRPr lang="en-US" baseline="0" dirty="0" smtClean="0"/>
          </a:p>
          <a:p>
            <a:r>
              <a:rPr lang="en-US" baseline="0" dirty="0" smtClean="0"/>
              <a:t>In the previous section, the most important cues were pointed out.  </a:t>
            </a:r>
            <a:r>
              <a:rPr lang="en-US" i="1" baseline="0" dirty="0" smtClean="0"/>
              <a:t>Why</a:t>
            </a:r>
            <a:r>
              <a:rPr lang="en-US" baseline="0" dirty="0" smtClean="0"/>
              <a:t> is a particular cue or set of cues concerning?</a:t>
            </a:r>
          </a:p>
          <a:p>
            <a:endParaRPr lang="en-US" baseline="0" dirty="0" smtClean="0"/>
          </a:p>
          <a:p>
            <a:r>
              <a:rPr lang="en-US" baseline="0" dirty="0" smtClean="0"/>
              <a:t>Is there any client information that is missing that the students would like more information regarding?</a:t>
            </a:r>
          </a:p>
          <a:p>
            <a:endParaRPr lang="en-US" baseline="0" dirty="0" smtClean="0"/>
          </a:p>
          <a:p>
            <a:r>
              <a:rPr lang="en-US" baseline="0" dirty="0" smtClean="0"/>
              <a:t>Consider all possible scenarios of what might be happening and list them.</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5</a:t>
            </a:fld>
            <a:endParaRPr lang="en-US"/>
          </a:p>
        </p:txBody>
      </p:sp>
    </p:spTree>
    <p:extLst>
      <p:ext uri="{BB962C8B-B14F-4D97-AF65-F5344CB8AC3E}">
        <p14:creationId xmlns:p14="http://schemas.microsoft.com/office/powerpoint/2010/main" val="23119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  Ask students, of the list</a:t>
            </a:r>
            <a:r>
              <a:rPr lang="en-US" baseline="0" dirty="0" smtClean="0"/>
              <a:t> of potential conditions/diagnoses, which are most likely?  What do the students think is happening? Which hypothesis are most critical: rank the hypothesis according to urgency, risk, likelihood, difficulty, and/or time.  Have students include the why, or the justification for their answers.</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6</a:t>
            </a:fld>
            <a:endParaRPr lang="en-US"/>
          </a:p>
        </p:txBody>
      </p:sp>
    </p:spTree>
    <p:extLst>
      <p:ext uri="{BB962C8B-B14F-4D97-AF65-F5344CB8AC3E}">
        <p14:creationId xmlns:p14="http://schemas.microsoft.com/office/powerpoint/2010/main" val="101768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a:t>
            </a:r>
            <a:r>
              <a:rPr lang="en-US" dirty="0" smtClean="0"/>
              <a:t>Now focus on goals as</a:t>
            </a:r>
            <a:r>
              <a:rPr lang="en-US" baseline="0" dirty="0" smtClean="0"/>
              <a:t> well as</a:t>
            </a:r>
            <a:r>
              <a:rPr lang="en-US" dirty="0" smtClean="0"/>
              <a:t> interventions that will</a:t>
            </a:r>
            <a:r>
              <a:rPr lang="en-US" baseline="0" dirty="0" smtClean="0"/>
              <a:t> help</a:t>
            </a:r>
            <a:r>
              <a:rPr lang="en-US" dirty="0" smtClean="0"/>
              <a:t> achieve these goals.  What do the students want to include in this list?  If the students were in charge of this patient,</a:t>
            </a:r>
            <a:r>
              <a:rPr lang="en-US" baseline="0" dirty="0" smtClean="0"/>
              <a:t> what would their interventions be?  What provider orders do they expect?  Which interventions are most important to accomplish first?</a:t>
            </a:r>
          </a:p>
          <a:p>
            <a:endParaRPr lang="en-US" baseline="0" dirty="0" smtClean="0"/>
          </a:p>
          <a:p>
            <a:r>
              <a:rPr lang="en-US" baseline="0" dirty="0" smtClean="0"/>
              <a:t>You may include here the</a:t>
            </a:r>
            <a:r>
              <a:rPr lang="en-US" dirty="0" smtClean="0"/>
              <a:t> evidence based solutions found in your research. What is the current best practice?</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7</a:t>
            </a:fld>
            <a:endParaRPr lang="en-US"/>
          </a:p>
        </p:txBody>
      </p:sp>
    </p:spTree>
    <p:extLst>
      <p:ext uri="{BB962C8B-B14F-4D97-AF65-F5344CB8AC3E}">
        <p14:creationId xmlns:p14="http://schemas.microsoft.com/office/powerpoint/2010/main" val="1383535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a:t>
            </a:r>
            <a:r>
              <a:rPr lang="en-US" baseline="0" dirty="0" smtClean="0"/>
              <a:t>  Continue the scenario here.  What actions were taken in the scenario?  What were the provider orders? Which interventions were accomplished? </a:t>
            </a:r>
          </a:p>
        </p:txBody>
      </p:sp>
      <p:sp>
        <p:nvSpPr>
          <p:cNvPr id="4" name="Slide Number Placeholder 3"/>
          <p:cNvSpPr>
            <a:spLocks noGrp="1"/>
          </p:cNvSpPr>
          <p:nvPr>
            <p:ph type="sldNum" sz="quarter" idx="10"/>
          </p:nvPr>
        </p:nvSpPr>
        <p:spPr/>
        <p:txBody>
          <a:bodyPr/>
          <a:lstStyle/>
          <a:p>
            <a:fld id="{BED1F722-F0A5-466B-8174-E304533912F4}" type="slidenum">
              <a:rPr lang="en-US" smtClean="0"/>
              <a:t>8</a:t>
            </a:fld>
            <a:endParaRPr lang="en-US"/>
          </a:p>
        </p:txBody>
      </p:sp>
    </p:spTree>
    <p:extLst>
      <p:ext uri="{BB962C8B-B14F-4D97-AF65-F5344CB8AC3E}">
        <p14:creationId xmlns:p14="http://schemas.microsoft.com/office/powerpoint/2010/main" val="278296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 Continue the patient</a:t>
            </a:r>
            <a:r>
              <a:rPr lang="en-US" baseline="0" dirty="0" smtClean="0"/>
              <a:t> scenario.  Include patient response to the interventions. </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9</a:t>
            </a:fld>
            <a:endParaRPr lang="en-US"/>
          </a:p>
        </p:txBody>
      </p:sp>
    </p:spTree>
    <p:extLst>
      <p:ext uri="{BB962C8B-B14F-4D97-AF65-F5344CB8AC3E}">
        <p14:creationId xmlns:p14="http://schemas.microsoft.com/office/powerpoint/2010/main" val="3696514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Instructions</a:t>
            </a:r>
            <a:r>
              <a:rPr lang="en-US" dirty="0" smtClean="0"/>
              <a:t>:  Have the students evaluate the effectiveness</a:t>
            </a:r>
            <a:r>
              <a:rPr lang="en-US" baseline="0" dirty="0" smtClean="0"/>
              <a:t> of interventions taken according to the patient responses and outcomes that were discovered on the last slide.  List what signs pointed to improvement.  Did the actual patient outcomes match the expected outcomes? Consider if any other interventions would have been effective.</a:t>
            </a:r>
            <a:endParaRPr lang="en-US" dirty="0"/>
          </a:p>
        </p:txBody>
      </p:sp>
      <p:sp>
        <p:nvSpPr>
          <p:cNvPr id="4" name="Slide Number Placeholder 3"/>
          <p:cNvSpPr>
            <a:spLocks noGrp="1"/>
          </p:cNvSpPr>
          <p:nvPr>
            <p:ph type="sldNum" sz="quarter" idx="10"/>
          </p:nvPr>
        </p:nvSpPr>
        <p:spPr/>
        <p:txBody>
          <a:bodyPr/>
          <a:lstStyle/>
          <a:p>
            <a:fld id="{BED1F722-F0A5-466B-8174-E304533912F4}" type="slidenum">
              <a:rPr lang="en-US" smtClean="0"/>
              <a:t>10</a:t>
            </a:fld>
            <a:endParaRPr lang="en-US"/>
          </a:p>
        </p:txBody>
      </p:sp>
    </p:spTree>
    <p:extLst>
      <p:ext uri="{BB962C8B-B14F-4D97-AF65-F5344CB8AC3E}">
        <p14:creationId xmlns:p14="http://schemas.microsoft.com/office/powerpoint/2010/main" val="3307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12/11/2019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12/11/2019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12/11/2019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Evidence Based Practice Case-Study Template</a:t>
            </a:r>
            <a:endParaRPr lang="en-US" sz="5400" dirty="0"/>
          </a:p>
        </p:txBody>
      </p:sp>
      <p:sp>
        <p:nvSpPr>
          <p:cNvPr id="3" name="Subtitle 2"/>
          <p:cNvSpPr>
            <a:spLocks noGrp="1"/>
          </p:cNvSpPr>
          <p:nvPr>
            <p:ph type="subTitle" idx="1"/>
          </p:nvPr>
        </p:nvSpPr>
        <p:spPr/>
        <p:txBody>
          <a:bodyPr/>
          <a:lstStyle/>
          <a:p>
            <a:r>
              <a:rPr lang="en-US" dirty="0"/>
              <a:t>Copyright by Jaylynn Bryson, December 10, 2019. Reprinted by permission Jaylynn Bryson.</a:t>
            </a:r>
            <a:endParaRPr lang="en-US" dirty="0"/>
          </a:p>
        </p:txBody>
      </p:sp>
    </p:spTree>
    <p:extLst>
      <p:ext uri="{BB962C8B-B14F-4D97-AF65-F5344CB8AC3E}">
        <p14:creationId xmlns:p14="http://schemas.microsoft.com/office/powerpoint/2010/main" val="105771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Evaluate Outcomes</a:t>
            </a:r>
            <a:br>
              <a:rPr lang="en-US" dirty="0" smtClean="0"/>
            </a:br>
            <a:r>
              <a:rPr lang="en-US" sz="3200" dirty="0" smtClean="0"/>
              <a:t>Comparing observed outcomes against expected outcomes. </a:t>
            </a:r>
            <a:endParaRPr lang="en-US" dirty="0"/>
          </a:p>
        </p:txBody>
      </p:sp>
      <p:sp>
        <p:nvSpPr>
          <p:cNvPr id="3" name="Content Placeholder 2"/>
          <p:cNvSpPr>
            <a:spLocks noGrp="1"/>
          </p:cNvSpPr>
          <p:nvPr>
            <p:ph idx="1"/>
          </p:nvPr>
        </p:nvSpPr>
        <p:spPr/>
        <p:txBody>
          <a:bodyPr/>
          <a:lstStyle/>
          <a:p>
            <a:r>
              <a:rPr lang="en-US" dirty="0" smtClean="0"/>
              <a:t>What signs point to improving/declining/unchanged status?</a:t>
            </a:r>
          </a:p>
          <a:p>
            <a:r>
              <a:rPr lang="en-US" dirty="0" smtClean="0"/>
              <a:t>Were the interventions effective?</a:t>
            </a:r>
          </a:p>
          <a:p>
            <a:r>
              <a:rPr lang="en-US" dirty="0" smtClean="0"/>
              <a:t>Would other interventions have been more effective?</a:t>
            </a:r>
          </a:p>
          <a:p>
            <a:r>
              <a:rPr lang="en-US" dirty="0" smtClean="0"/>
              <a:t>Item development should focus on the efficacy of the interventions from the previous items.</a:t>
            </a:r>
            <a:endParaRPr lang="en-US" dirty="0"/>
          </a:p>
        </p:txBody>
      </p:sp>
    </p:spTree>
    <p:extLst>
      <p:ext uri="{BB962C8B-B14F-4D97-AF65-F5344CB8AC3E}">
        <p14:creationId xmlns:p14="http://schemas.microsoft.com/office/powerpoint/2010/main" val="1342024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br>
              <a:rPr lang="en-US" dirty="0" smtClean="0"/>
            </a:br>
            <a:endParaRPr lang="en-US" dirty="0"/>
          </a:p>
        </p:txBody>
      </p:sp>
      <p:sp>
        <p:nvSpPr>
          <p:cNvPr id="3" name="Content Placeholder 2"/>
          <p:cNvSpPr>
            <a:spLocks noGrp="1"/>
          </p:cNvSpPr>
          <p:nvPr>
            <p:ph idx="1"/>
          </p:nvPr>
        </p:nvSpPr>
        <p:spPr/>
        <p:txBody>
          <a:bodyPr/>
          <a:lstStyle/>
          <a:p>
            <a:r>
              <a:rPr lang="en-US" dirty="0" smtClean="0"/>
              <a:t>What went well?</a:t>
            </a:r>
          </a:p>
          <a:p>
            <a:r>
              <a:rPr lang="en-US" dirty="0" smtClean="0"/>
              <a:t>List opportunities for improvement.</a:t>
            </a:r>
          </a:p>
          <a:p>
            <a:r>
              <a:rPr lang="en-US" dirty="0" smtClean="0"/>
              <a:t>Take aways for clinical practice.</a:t>
            </a:r>
            <a:endParaRPr lang="en-US" dirty="0"/>
          </a:p>
        </p:txBody>
      </p:sp>
    </p:spTree>
    <p:extLst>
      <p:ext uri="{BB962C8B-B14F-4D97-AF65-F5344CB8AC3E}">
        <p14:creationId xmlns:p14="http://schemas.microsoft.com/office/powerpoint/2010/main" val="2015435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br>
              <a:rPr lang="en-US" dirty="0" smtClean="0"/>
            </a:br>
            <a:r>
              <a:rPr lang="en-US" dirty="0" smtClean="0"/>
              <a:t>(APA format)</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77696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Creativity and Engagement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9092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a:t>
            </a:r>
            <a:endParaRPr lang="en-US" dirty="0"/>
          </a:p>
        </p:txBody>
      </p:sp>
      <p:sp>
        <p:nvSpPr>
          <p:cNvPr id="3" name="Subtitle 2"/>
          <p:cNvSpPr>
            <a:spLocks noGrp="1"/>
          </p:cNvSpPr>
          <p:nvPr>
            <p:ph type="subTitle" idx="1"/>
          </p:nvPr>
        </p:nvSpPr>
        <p:spPr/>
        <p:txBody>
          <a:bodyPr/>
          <a:lstStyle/>
          <a:p>
            <a:r>
              <a:rPr lang="en-US" dirty="0" smtClean="0"/>
              <a:t>Name</a:t>
            </a:r>
          </a:p>
          <a:p>
            <a:r>
              <a:rPr lang="en-US" dirty="0" smtClean="0"/>
              <a:t>Date</a:t>
            </a:r>
            <a:endParaRPr lang="en-US" dirty="0"/>
          </a:p>
        </p:txBody>
      </p:sp>
    </p:spTree>
    <p:extLst>
      <p:ext uri="{BB962C8B-B14F-4D97-AF65-F5344CB8AC3E}">
        <p14:creationId xmlns:p14="http://schemas.microsoft.com/office/powerpoint/2010/main" val="149619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(create)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82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Recognize Cues</a:t>
            </a:r>
            <a:br>
              <a:rPr lang="en-US" dirty="0" smtClean="0"/>
            </a:br>
            <a:r>
              <a:rPr lang="en-US" sz="3600" dirty="0" smtClean="0"/>
              <a:t>Identify relevant and important information from different sources</a:t>
            </a:r>
            <a:endParaRPr lang="en-US" sz="3600" dirty="0"/>
          </a:p>
        </p:txBody>
      </p:sp>
      <p:sp>
        <p:nvSpPr>
          <p:cNvPr id="3" name="Content Placeholder 2"/>
          <p:cNvSpPr>
            <a:spLocks noGrp="1"/>
          </p:cNvSpPr>
          <p:nvPr>
            <p:ph idx="1"/>
          </p:nvPr>
        </p:nvSpPr>
        <p:spPr/>
        <p:txBody>
          <a:bodyPr/>
          <a:lstStyle/>
          <a:p>
            <a:r>
              <a:rPr lang="en-US" dirty="0" smtClean="0"/>
              <a:t>What information is relevant/irrelevant?</a:t>
            </a:r>
          </a:p>
          <a:p>
            <a:r>
              <a:rPr lang="en-US" dirty="0" smtClean="0"/>
              <a:t>What information is most important / What is of immediate concern?</a:t>
            </a:r>
          </a:p>
          <a:p>
            <a:pPr marL="0" indent="0">
              <a:buNone/>
            </a:pPr>
            <a:r>
              <a:rPr lang="en-US" dirty="0" smtClean="0"/>
              <a:t>(Do not connect cues with hypotheses just yet)</a:t>
            </a:r>
            <a:endParaRPr lang="en-US" dirty="0"/>
          </a:p>
        </p:txBody>
      </p:sp>
    </p:spTree>
    <p:extLst>
      <p:ext uri="{BB962C8B-B14F-4D97-AF65-F5344CB8AC3E}">
        <p14:creationId xmlns:p14="http://schemas.microsoft.com/office/powerpoint/2010/main" val="273473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Analyze Cues</a:t>
            </a:r>
            <a:br>
              <a:rPr lang="en-US" dirty="0" smtClean="0"/>
            </a:br>
            <a:r>
              <a:rPr lang="en-US" sz="3200" dirty="0" smtClean="0"/>
              <a:t>Organizing and linking the recognized cues to the client’s clinical presentation</a:t>
            </a:r>
            <a:endParaRPr lang="en-US" dirty="0"/>
          </a:p>
        </p:txBody>
      </p:sp>
      <p:sp>
        <p:nvSpPr>
          <p:cNvPr id="3" name="Content Placeholder 2"/>
          <p:cNvSpPr>
            <a:spLocks noGrp="1"/>
          </p:cNvSpPr>
          <p:nvPr>
            <p:ph idx="1"/>
          </p:nvPr>
        </p:nvSpPr>
        <p:spPr/>
        <p:txBody>
          <a:bodyPr/>
          <a:lstStyle/>
          <a:p>
            <a:r>
              <a:rPr lang="en-US" dirty="0" smtClean="0"/>
              <a:t>What client conditions are consistent with the cues?</a:t>
            </a:r>
          </a:p>
          <a:p>
            <a:r>
              <a:rPr lang="en-US" dirty="0" smtClean="0"/>
              <a:t>Are there cues that support or contraindicate a particular condition?</a:t>
            </a:r>
          </a:p>
          <a:p>
            <a:r>
              <a:rPr lang="en-US" dirty="0" smtClean="0"/>
              <a:t>Why is a particular cue or subset of cues of concern?</a:t>
            </a:r>
          </a:p>
          <a:p>
            <a:r>
              <a:rPr lang="en-US" dirty="0" smtClean="0"/>
              <a:t>What other information would help establish the significance of a cue or set of cues?</a:t>
            </a:r>
          </a:p>
          <a:p>
            <a:r>
              <a:rPr lang="en-US" dirty="0" smtClean="0"/>
              <a:t>Consider multiple things that could be happening. Narrowing things down comes at the next step.</a:t>
            </a:r>
            <a:endParaRPr lang="en-US" dirty="0"/>
          </a:p>
        </p:txBody>
      </p:sp>
    </p:spTree>
    <p:extLst>
      <p:ext uri="{BB962C8B-B14F-4D97-AF65-F5344CB8AC3E}">
        <p14:creationId xmlns:p14="http://schemas.microsoft.com/office/powerpoint/2010/main" val="266137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Prioritize Hypothesis</a:t>
            </a:r>
            <a:br>
              <a:rPr lang="en-US" dirty="0" smtClean="0"/>
            </a:br>
            <a:r>
              <a:rPr lang="en-US" sz="3200" dirty="0" smtClean="0"/>
              <a:t>Evaluate and ranking hypotheses according to priority (urgency, likelihood, risk, difficulty, time, etc.).</a:t>
            </a:r>
            <a:endParaRPr lang="en-US" dirty="0"/>
          </a:p>
        </p:txBody>
      </p:sp>
      <p:sp>
        <p:nvSpPr>
          <p:cNvPr id="3" name="Content Placeholder 2"/>
          <p:cNvSpPr>
            <a:spLocks noGrp="1"/>
          </p:cNvSpPr>
          <p:nvPr>
            <p:ph idx="1"/>
          </p:nvPr>
        </p:nvSpPr>
        <p:spPr/>
        <p:txBody>
          <a:bodyPr/>
          <a:lstStyle/>
          <a:p>
            <a:r>
              <a:rPr lang="en-US" dirty="0" smtClean="0"/>
              <a:t>Which explanations are most/least likely?</a:t>
            </a:r>
          </a:p>
          <a:p>
            <a:r>
              <a:rPr lang="en-US" dirty="0" smtClean="0"/>
              <a:t>Which possible explanations are the most serious/critical?</a:t>
            </a:r>
          </a:p>
          <a:p>
            <a:r>
              <a:rPr lang="en-US" dirty="0" smtClean="0"/>
              <a:t>Evaluating a hypothesis should include justification (i.e., the why). Ranking will typically uses phrases like “most likely.”</a:t>
            </a:r>
          </a:p>
          <a:p>
            <a:endParaRPr lang="en-US" dirty="0"/>
          </a:p>
        </p:txBody>
      </p:sp>
    </p:spTree>
    <p:extLst>
      <p:ext uri="{BB962C8B-B14F-4D97-AF65-F5344CB8AC3E}">
        <p14:creationId xmlns:p14="http://schemas.microsoft.com/office/powerpoint/2010/main" val="241549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Generate Solutions</a:t>
            </a:r>
            <a:br>
              <a:rPr lang="en-US" dirty="0" smtClean="0"/>
            </a:br>
            <a:r>
              <a:rPr lang="en-US" sz="3200" dirty="0" smtClean="0"/>
              <a:t>Identifying expected outcomes and using hypotheses to define a set of interventions for the expected outcomes.</a:t>
            </a:r>
            <a:endParaRPr lang="en-US" dirty="0"/>
          </a:p>
        </p:txBody>
      </p:sp>
      <p:sp>
        <p:nvSpPr>
          <p:cNvPr id="3" name="Content Placeholder 2"/>
          <p:cNvSpPr>
            <a:spLocks noGrp="1"/>
          </p:cNvSpPr>
          <p:nvPr>
            <p:ph idx="1"/>
          </p:nvPr>
        </p:nvSpPr>
        <p:spPr/>
        <p:txBody>
          <a:bodyPr/>
          <a:lstStyle/>
          <a:p>
            <a:r>
              <a:rPr lang="en-US" dirty="0" smtClean="0"/>
              <a:t>What are the desirable outcomes?</a:t>
            </a:r>
          </a:p>
          <a:p>
            <a:r>
              <a:rPr lang="en-US" dirty="0" smtClean="0"/>
              <a:t>What interventions can achieve those outcomes?</a:t>
            </a:r>
          </a:p>
          <a:p>
            <a:r>
              <a:rPr lang="en-US" dirty="0" smtClean="0"/>
              <a:t>What should be avoided?</a:t>
            </a:r>
          </a:p>
          <a:p>
            <a:r>
              <a:rPr lang="en-US" dirty="0" smtClean="0"/>
              <a:t>Focus on goals and multiple potential interventions – not just the best ones – that connect to those goals. Potential solutions could include collecting additional information. </a:t>
            </a:r>
            <a:endParaRPr lang="en-US" dirty="0"/>
          </a:p>
        </p:txBody>
      </p:sp>
    </p:spTree>
    <p:extLst>
      <p:ext uri="{BB962C8B-B14F-4D97-AF65-F5344CB8AC3E}">
        <p14:creationId xmlns:p14="http://schemas.microsoft.com/office/powerpoint/2010/main" val="64734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Actions</a:t>
            </a:r>
            <a:br>
              <a:rPr lang="en-US" dirty="0" smtClean="0"/>
            </a:br>
            <a:r>
              <a:rPr lang="en-US" sz="3600" dirty="0" smtClean="0"/>
              <a:t>Implementing the solution(s) that addresses the highest priorities</a:t>
            </a:r>
            <a:endParaRPr lang="en-US" sz="3600"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712210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Scenario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585744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113</TotalTime>
  <Words>929</Words>
  <Application>Microsoft Office PowerPoint</Application>
  <PresentationFormat>Widescreen</PresentationFormat>
  <Paragraphs>72</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Evidence Based Practice Case-Study Template</vt:lpstr>
      <vt:lpstr>Title</vt:lpstr>
      <vt:lpstr>Scenario (create)</vt:lpstr>
      <vt:lpstr>Recognize Cues Identify relevant and important information from different sources</vt:lpstr>
      <vt:lpstr>Analyze Cues Organizing and linking the recognized cues to the client’s clinical presentation</vt:lpstr>
      <vt:lpstr>Prioritize Hypothesis Evaluate and ranking hypotheses according to priority (urgency, likelihood, risk, difficulty, time, etc.).</vt:lpstr>
      <vt:lpstr>Generate Solutions Identifying expected outcomes and using hypotheses to define a set of interventions for the expected outcomes.</vt:lpstr>
      <vt:lpstr>Take Actions Implementing the solution(s) that addresses the highest priorities</vt:lpstr>
      <vt:lpstr>Continue Scenario</vt:lpstr>
      <vt:lpstr>Evaluate Outcomes Comparing observed outcomes against expected outcomes. </vt:lpstr>
      <vt:lpstr>Conclusion </vt:lpstr>
      <vt:lpstr>References (APA format)</vt:lpstr>
      <vt:lpstr>Creativity and Engagement</vt:lpstr>
    </vt:vector>
  </TitlesOfParts>
  <Company>Weber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Pamela Anderson</dc:creator>
  <cp:lastModifiedBy>Administrator</cp:lastModifiedBy>
  <cp:revision>15</cp:revision>
  <dcterms:created xsi:type="dcterms:W3CDTF">2019-04-16T21:09:11Z</dcterms:created>
  <dcterms:modified xsi:type="dcterms:W3CDTF">2019-12-12T00:10:20Z</dcterms:modified>
</cp:coreProperties>
</file>