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57CB1-5583-4A8A-AEA4-A34BEFB9FA77}">
  <a:tblStyle styleId="{01F57CB1-5583-4A8A-AEA4-A34BEFB9FA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3" y="54"/>
      </p:cViewPr>
      <p:guideLst>
        <p:guide orient="horz" pos="2160"/>
        <p:guide pos="2880"/>
        <p:guide pos="27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0213" cy="460375"/>
          </a:xfrm>
          <a:prstGeom prst="rect">
            <a:avLst/>
          </a:prstGeom>
          <a:noFill/>
          <a:ln>
            <a:noFill/>
          </a:ln>
        </p:spPr>
        <p:txBody>
          <a:bodyPr spcFirstLastPara="1" wrap="square" lIns="94200" tIns="46300" rIns="94200" bIns="463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7788" y="0"/>
            <a:ext cx="2970212" cy="460375"/>
          </a:xfrm>
          <a:prstGeom prst="rect">
            <a:avLst/>
          </a:prstGeom>
          <a:noFill/>
          <a:ln>
            <a:noFill/>
          </a:ln>
        </p:spPr>
        <p:txBody>
          <a:bodyPr spcFirstLastPara="1" wrap="square" lIns="94200" tIns="46300" rIns="94200" bIns="463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38200" y="4343400"/>
            <a:ext cx="5029200" cy="4144963"/>
          </a:xfrm>
          <a:prstGeom prst="rect">
            <a:avLst/>
          </a:prstGeom>
          <a:noFill/>
          <a:ln>
            <a:noFill/>
          </a:ln>
        </p:spPr>
        <p:txBody>
          <a:bodyPr spcFirstLastPara="1" wrap="square" lIns="94200" tIns="46300" rIns="94200" bIns="46300" anchor="t" anchorCtr="0">
            <a:noAutofit/>
          </a:bodyPr>
          <a:lstStyle>
            <a:lvl1pPr marL="457200" marR="0" lvl="0"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39188"/>
            <a:ext cx="2970213" cy="460375"/>
          </a:xfrm>
          <a:prstGeom prst="rect">
            <a:avLst/>
          </a:prstGeom>
          <a:noFill/>
          <a:ln>
            <a:noFill/>
          </a:ln>
        </p:spPr>
        <p:txBody>
          <a:bodyPr spcFirstLastPara="1" wrap="square" lIns="94200" tIns="46300" rIns="94200" bIns="463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7788" y="8739188"/>
            <a:ext cx="2970212" cy="460375"/>
          </a:xfrm>
          <a:prstGeom prst="rect">
            <a:avLst/>
          </a:prstGeom>
          <a:noFill/>
          <a:ln>
            <a:noFill/>
          </a:ln>
        </p:spPr>
        <p:txBody>
          <a:bodyPr spcFirstLastPara="1" wrap="square" lIns="94200" tIns="46300" rIns="94200" bIns="463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7e1685252_0_80: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7e1685252_0_80: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endParaRPr/>
          </a:p>
        </p:txBody>
      </p:sp>
      <p:sp>
        <p:nvSpPr>
          <p:cNvPr id="57" name="Google Shape;57;g97e1685252_0_80: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b08b1f39_0_40: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b08b1f39_0_40: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Drawing Slide </a:t>
            </a:r>
            <a:endParaRPr/>
          </a:p>
          <a:p>
            <a:pPr marL="0" lvl="0" indent="0" algn="l" rtl="0">
              <a:spcBef>
                <a:spcPts val="420"/>
              </a:spcBef>
              <a:spcAft>
                <a:spcPts val="0"/>
              </a:spcAft>
              <a:buNone/>
            </a:pPr>
            <a:r>
              <a:rPr lang="en-US"/>
              <a:t>🍐 To edit the type of question, go back to the "Ask Students a Question" in the Pear Deck sidebar.</a:t>
            </a:r>
            <a:endParaRPr/>
          </a:p>
          <a:p>
            <a:pPr marL="0" lvl="0" indent="0" algn="l" rtl="0">
              <a:spcBef>
                <a:spcPts val="420"/>
              </a:spcBef>
              <a:spcAft>
                <a:spcPts val="0"/>
              </a:spcAft>
              <a:buNone/>
            </a:pPr>
            <a:endParaRPr/>
          </a:p>
        </p:txBody>
      </p:sp>
      <p:sp>
        <p:nvSpPr>
          <p:cNvPr id="153" name="Google Shape;153;g9db08b1f39_0_40: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db08b1f39_0_58: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db08b1f39_0_58: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Multiple Choice Slide. Your current options are: A: Evaluate for signs of DIC and prepare to perform CPR, B: Lift the presenting part, do not remove hand, and call for help, C: Obtain type and cross and prepare for a cesarean section, D: Apply suprapubic pressure while another nurse performs McRobert's Maneuver, </a:t>
            </a:r>
            <a:endParaRPr/>
          </a:p>
          <a:p>
            <a:pPr marL="0" lvl="0" indent="0" algn="l" rtl="0">
              <a:spcBef>
                <a:spcPts val="420"/>
              </a:spcBef>
              <a:spcAft>
                <a:spcPts val="0"/>
              </a:spcAft>
              <a:buNone/>
            </a:pPr>
            <a:r>
              <a:rPr lang="en-US"/>
              <a:t>🍐  To edit the type of question or choices, go back to the "Ask Students a Question" in the Pear Deck sidebar.</a:t>
            </a:r>
            <a:endParaRPr/>
          </a:p>
          <a:p>
            <a:pPr marL="0" lvl="0" indent="0" algn="l" rtl="0">
              <a:spcBef>
                <a:spcPts val="420"/>
              </a:spcBef>
              <a:spcAft>
                <a:spcPts val="0"/>
              </a:spcAft>
              <a:buNone/>
            </a:pPr>
            <a:endParaRPr/>
          </a:p>
        </p:txBody>
      </p:sp>
      <p:sp>
        <p:nvSpPr>
          <p:cNvPr id="167" name="Google Shape;167;g9db08b1f39_0_58: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4e4085e05_0_52: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4e4085e05_0_52: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Multiple Choice Slide. Your current options are: A: Risk for Hemorrhage, B: Risk for Infection, C: Acute Pain, D: Posttraumatic Syndrome, </a:t>
            </a:r>
            <a:endParaRPr/>
          </a:p>
          <a:p>
            <a:pPr marL="0" lvl="0" indent="0" algn="l" rtl="0">
              <a:spcBef>
                <a:spcPts val="420"/>
              </a:spcBef>
              <a:spcAft>
                <a:spcPts val="0"/>
              </a:spcAft>
              <a:buNone/>
            </a:pPr>
            <a:r>
              <a:rPr lang="en-US"/>
              <a:t>🍐  To edit the type of question or choices, go back to the "Ask Students a Question" in the Pear Deck sidebar.</a:t>
            </a:r>
            <a:endParaRPr/>
          </a:p>
          <a:p>
            <a:pPr marL="0" lvl="0" indent="0" algn="l" rtl="0">
              <a:spcBef>
                <a:spcPts val="420"/>
              </a:spcBef>
              <a:spcAft>
                <a:spcPts val="0"/>
              </a:spcAft>
              <a:buNone/>
            </a:pPr>
            <a:endParaRPr/>
          </a:p>
        </p:txBody>
      </p:sp>
      <p:sp>
        <p:nvSpPr>
          <p:cNvPr id="181" name="Google Shape;181;gb4e4085e05_0_52: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5bda247f8_0_0: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5bda247f8_0_0: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endParaRPr/>
          </a:p>
        </p:txBody>
      </p:sp>
      <p:sp>
        <p:nvSpPr>
          <p:cNvPr id="67" name="Google Shape;67;gd5bda247f8_0_0: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4e4085e05_0_26: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4e4085e05_0_26: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endParaRPr/>
          </a:p>
        </p:txBody>
      </p:sp>
      <p:sp>
        <p:nvSpPr>
          <p:cNvPr id="74" name="Google Shape;74;gb4e4085e05_0_26: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cd7463f62_1_1: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cd7463f62_1_1: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Drawing Slide </a:t>
            </a:r>
            <a:endParaRPr/>
          </a:p>
          <a:p>
            <a:pPr marL="0" lvl="0" indent="0" algn="l" rtl="0">
              <a:spcBef>
                <a:spcPts val="420"/>
              </a:spcBef>
              <a:spcAft>
                <a:spcPts val="0"/>
              </a:spcAft>
              <a:buNone/>
            </a:pPr>
            <a:r>
              <a:rPr lang="en-US"/>
              <a:t>🍐 To edit the type of question, go back to the "Ask Students a Question" in the Pear Deck sidebar.</a:t>
            </a:r>
            <a:endParaRPr/>
          </a:p>
          <a:p>
            <a:pPr marL="0" lvl="0" indent="0" algn="l" rtl="0">
              <a:spcBef>
                <a:spcPts val="420"/>
              </a:spcBef>
              <a:spcAft>
                <a:spcPts val="0"/>
              </a:spcAft>
              <a:buNone/>
            </a:pPr>
            <a:endParaRPr/>
          </a:p>
        </p:txBody>
      </p:sp>
      <p:sp>
        <p:nvSpPr>
          <p:cNvPr id="81" name="Google Shape;81;g9cd7463f62_1_1: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cd7463f62_1_15: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cd7463f62_1_15: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Drawing Slide </a:t>
            </a:r>
            <a:endParaRPr/>
          </a:p>
          <a:p>
            <a:pPr marL="0" lvl="0" indent="0" algn="l" rtl="0">
              <a:spcBef>
                <a:spcPts val="420"/>
              </a:spcBef>
              <a:spcAft>
                <a:spcPts val="0"/>
              </a:spcAft>
              <a:buNone/>
            </a:pPr>
            <a:r>
              <a:rPr lang="en-US"/>
              <a:t>🍐 To edit the type of question, go back to the "Ask Students a Question" in the Pear Deck sidebar.</a:t>
            </a:r>
            <a:endParaRPr/>
          </a:p>
          <a:p>
            <a:pPr marL="0" lvl="0" indent="0" algn="l" rtl="0">
              <a:spcBef>
                <a:spcPts val="420"/>
              </a:spcBef>
              <a:spcAft>
                <a:spcPts val="0"/>
              </a:spcAft>
              <a:buNone/>
            </a:pPr>
            <a:endParaRPr/>
          </a:p>
        </p:txBody>
      </p:sp>
      <p:sp>
        <p:nvSpPr>
          <p:cNvPr id="94" name="Google Shape;94;g9cd7463f62_1_15: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cd7463f62_1_25: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cd7463f62_1_25: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Multiple Choice Slide. Your current options are: A: Obtain another set of vital signs, B: Send sample to lab for analysis, C: Place client back on continuous fetal monitoring, D: Monitor for leakage of amniotic fluid, </a:t>
            </a:r>
            <a:endParaRPr/>
          </a:p>
          <a:p>
            <a:pPr marL="0" lvl="0" indent="0" algn="l" rtl="0">
              <a:spcBef>
                <a:spcPts val="420"/>
              </a:spcBef>
              <a:spcAft>
                <a:spcPts val="0"/>
              </a:spcAft>
              <a:buNone/>
            </a:pPr>
            <a:r>
              <a:rPr lang="en-US"/>
              <a:t>🍐  To edit the type of question or choices, go back to the "Ask Students a Question" in the Pear Deck sidebar.</a:t>
            </a:r>
            <a:endParaRPr/>
          </a:p>
          <a:p>
            <a:pPr marL="0" lvl="0" indent="0" algn="l" rtl="0">
              <a:spcBef>
                <a:spcPts val="420"/>
              </a:spcBef>
              <a:spcAft>
                <a:spcPts val="0"/>
              </a:spcAft>
              <a:buNone/>
            </a:pPr>
            <a:endParaRPr/>
          </a:p>
        </p:txBody>
      </p:sp>
      <p:sp>
        <p:nvSpPr>
          <p:cNvPr id="107" name="Google Shape;107;g9cd7463f62_1_25: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cd7463f62_1_52: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cd7463f62_1_52: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Drawing Slide </a:t>
            </a:r>
            <a:endParaRPr/>
          </a:p>
          <a:p>
            <a:pPr marL="0" lvl="0" indent="0" algn="l" rtl="0">
              <a:spcBef>
                <a:spcPts val="420"/>
              </a:spcBef>
              <a:spcAft>
                <a:spcPts val="0"/>
              </a:spcAft>
              <a:buNone/>
            </a:pPr>
            <a:r>
              <a:rPr lang="en-US"/>
              <a:t>🍐 To edit the type of question, go back to the "Ask Students a Question" in the Pear Deck sidebar.</a:t>
            </a:r>
            <a:endParaRPr/>
          </a:p>
          <a:p>
            <a:pPr marL="0" lvl="0" indent="0" algn="l" rtl="0">
              <a:spcBef>
                <a:spcPts val="420"/>
              </a:spcBef>
              <a:spcAft>
                <a:spcPts val="0"/>
              </a:spcAft>
              <a:buNone/>
            </a:pPr>
            <a:endParaRPr/>
          </a:p>
          <a:p>
            <a:pPr marL="0" lvl="0" indent="0" algn="l" rtl="0">
              <a:spcBef>
                <a:spcPts val="420"/>
              </a:spcBef>
              <a:spcAft>
                <a:spcPts val="0"/>
              </a:spcAft>
              <a:buNone/>
            </a:pPr>
            <a:endParaRPr/>
          </a:p>
        </p:txBody>
      </p:sp>
      <p:sp>
        <p:nvSpPr>
          <p:cNvPr id="119" name="Google Shape;119;g9cd7463f62_1_52: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4e4085e05_0_33: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4e4085e05_0_33: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endParaRPr/>
          </a:p>
        </p:txBody>
      </p:sp>
      <p:sp>
        <p:nvSpPr>
          <p:cNvPr id="134" name="Google Shape;134;gb4e4085e05_0_33: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db08b1f39_0_28:notes"/>
          <p:cNvSpPr>
            <a:spLocks noGrp="1" noRot="1" noChangeAspect="1"/>
          </p:cNvSpPr>
          <p:nvPr>
            <p:ph type="sldImg" idx="2"/>
          </p:nvPr>
        </p:nvSpPr>
        <p:spPr>
          <a:xfrm>
            <a:off x="1135063" y="688975"/>
            <a:ext cx="4595812" cy="3446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db08b1f39_0_28:notes"/>
          <p:cNvSpPr txBox="1">
            <a:spLocks noGrp="1"/>
          </p:cNvSpPr>
          <p:nvPr>
            <p:ph type="body" idx="1"/>
          </p:nvPr>
        </p:nvSpPr>
        <p:spPr>
          <a:xfrm>
            <a:off x="838200" y="4343400"/>
            <a:ext cx="5029200" cy="4145100"/>
          </a:xfrm>
          <a:prstGeom prst="rect">
            <a:avLst/>
          </a:prstGeom>
        </p:spPr>
        <p:txBody>
          <a:bodyPr spcFirstLastPara="1" wrap="square" lIns="94200" tIns="46300" rIns="94200" bIns="46300" anchor="t" anchorCtr="0">
            <a:noAutofit/>
          </a:bodyPr>
          <a:lstStyle/>
          <a:p>
            <a:pPr marL="0" lvl="0" indent="0" algn="l" rtl="0">
              <a:spcBef>
                <a:spcPts val="420"/>
              </a:spcBef>
              <a:spcAft>
                <a:spcPts val="0"/>
              </a:spcAft>
              <a:buNone/>
            </a:pPr>
            <a:r>
              <a:rPr lang="en-US"/>
              <a:t>🍐 This is a Pear Deck Multiple Choice Slide. Your current options are: A: Shoulder Dystocia, B: Cord Prolapse, C: Uterine Rupture, D: Amniotic Fluid Embolus, </a:t>
            </a:r>
            <a:endParaRPr/>
          </a:p>
          <a:p>
            <a:pPr marL="0" lvl="0" indent="0" algn="l" rtl="0">
              <a:spcBef>
                <a:spcPts val="420"/>
              </a:spcBef>
              <a:spcAft>
                <a:spcPts val="0"/>
              </a:spcAft>
              <a:buNone/>
            </a:pPr>
            <a:r>
              <a:rPr lang="en-US"/>
              <a:t>🍐  To edit the type of question or choices, go back to the "Ask Students a Question" in the Pear Deck sidebar.</a:t>
            </a:r>
            <a:endParaRPr/>
          </a:p>
          <a:p>
            <a:pPr marL="0" lvl="0" indent="0" algn="l" rtl="0">
              <a:spcBef>
                <a:spcPts val="420"/>
              </a:spcBef>
              <a:spcAft>
                <a:spcPts val="0"/>
              </a:spcAft>
              <a:buNone/>
            </a:pPr>
            <a:endParaRPr/>
          </a:p>
        </p:txBody>
      </p:sp>
      <p:sp>
        <p:nvSpPr>
          <p:cNvPr id="141" name="Google Shape;141;g9db08b1f39_0_28:notes"/>
          <p:cNvSpPr txBox="1">
            <a:spLocks noGrp="1"/>
          </p:cNvSpPr>
          <p:nvPr>
            <p:ph type="sldNum" idx="12"/>
          </p:nvPr>
        </p:nvSpPr>
        <p:spPr>
          <a:xfrm>
            <a:off x="3887788" y="8739188"/>
            <a:ext cx="2970300" cy="460500"/>
          </a:xfrm>
          <a:prstGeom prst="rect">
            <a:avLst/>
          </a:prstGeom>
        </p:spPr>
        <p:txBody>
          <a:bodyPr spcFirstLastPara="1" wrap="square" lIns="94200" tIns="46300" rIns="94200" bIns="46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F540-3E7A-C39C-7E7D-D3F748C39E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94D6D3-5467-1A03-63C3-C9FAFD4EC3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55AC715-1845-16A2-5A91-271B2E3745F1}"/>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AB289B43-D873-9580-6376-EEA83F0A9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95A3A-F7C0-D58E-1516-38225DB4D7F8}"/>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239565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8BE0-CDB4-2A18-80E8-7320610D2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1BCA4-0A59-7B0E-D522-515502301F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8F103-4351-D18A-6E52-236BE4D56819}"/>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5D39DC06-A898-2B0D-B722-A7C61F332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70BCB-B21E-50B6-FD5D-E2EF9428D686}"/>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34280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BA18D-B385-3EC8-D9EF-3A49B22806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16E0E-4E5B-1933-4380-3CDACC847D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E3E78-0502-3F6F-AE4C-B044AF640EA0}"/>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0B38BE81-E981-8BF7-6EAF-F2C78CD5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B2349-5730-FFFB-8763-D613BEA302E2}"/>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211200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F292-048B-3C78-4712-CDBE37A08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745BB-754D-A0C9-C634-BC43FC526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0F15F-03A8-B227-CE9A-6C6B588AA40B}"/>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753943B4-294F-BBEA-6CE6-CC7106C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3BE8D-0D53-444F-56C3-EF51E383EAD1}"/>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189535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AB58-F6E1-FA1C-1616-E6986D3483C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57B028-F3C4-F8EB-C832-1702E830B9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FA687-DD7B-CF69-C517-936B48F420D4}"/>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D2EB2A29-6CD5-F751-D75E-3B809E9DF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42DDF-3B21-652F-A637-C9E67A9103AF}"/>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374101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3970-BE7D-24A8-36B2-E787648650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B1D25-59AF-953F-AD1E-913C5DE265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8B3E6-68AE-65BF-FA8F-CD7D7C0B54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F9C79-C956-CDC0-066E-A7F9F927E029}"/>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6" name="Footer Placeholder 5">
            <a:extLst>
              <a:ext uri="{FF2B5EF4-FFF2-40B4-BE49-F238E27FC236}">
                <a16:creationId xmlns:a16="http://schemas.microsoft.com/office/drawing/2014/main" id="{93CCAA56-D736-3BCA-DDE5-D30A16D99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2B08C-36D3-BE0F-3626-3871E6B9AB77}"/>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305549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0E86-0663-58CD-1965-03BE96EBF27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F95205-C60E-37AB-F74F-77A5D4CBB93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1BA70-3504-4F66-F109-60DDDBFD565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6DBF2-185C-84B1-DED5-B254712517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5B214-51D5-5E5E-F28C-4F8C6A565A9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C61DC2-B8F5-8A93-D455-ACC3BC52496C}"/>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8" name="Footer Placeholder 7">
            <a:extLst>
              <a:ext uri="{FF2B5EF4-FFF2-40B4-BE49-F238E27FC236}">
                <a16:creationId xmlns:a16="http://schemas.microsoft.com/office/drawing/2014/main" id="{D60E6969-647E-481A-F48A-4C3CFC709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8B9EA5-3553-A2CE-78A8-460104C80D93}"/>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330038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CC0B-2F66-D38A-66C1-E56E49BAD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241BE-B75D-D39B-C86B-0D41D96F292C}"/>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4" name="Footer Placeholder 3">
            <a:extLst>
              <a:ext uri="{FF2B5EF4-FFF2-40B4-BE49-F238E27FC236}">
                <a16:creationId xmlns:a16="http://schemas.microsoft.com/office/drawing/2014/main" id="{31732A76-810E-C1D5-444C-52935F1380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4AA7E-E13C-E5BB-8869-F57E209AA485}"/>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5404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4965C-78E2-29B5-1625-9BE9D0587057}"/>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3" name="Footer Placeholder 2">
            <a:extLst>
              <a:ext uri="{FF2B5EF4-FFF2-40B4-BE49-F238E27FC236}">
                <a16:creationId xmlns:a16="http://schemas.microsoft.com/office/drawing/2014/main" id="{06215928-FD85-F726-2CEF-5C861D098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AC1E2-C310-8A08-2391-9DA03A7DB55E}"/>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281370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C38C-8C9D-5161-93CD-66F1322A2B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B169EB-8019-4B89-926A-19F2065CD00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23D02-8511-A546-47C9-8E6D42B807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BBF107-2A1A-420C-34CF-AD2EFB4B078F}"/>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6" name="Footer Placeholder 5">
            <a:extLst>
              <a:ext uri="{FF2B5EF4-FFF2-40B4-BE49-F238E27FC236}">
                <a16:creationId xmlns:a16="http://schemas.microsoft.com/office/drawing/2014/main" id="{144B3639-F075-E561-AD78-A64755B0A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FB868-5710-7D80-88FD-891BB4BB9B39}"/>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325461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6070-AB7D-F01D-5221-041FA8C945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169062A-F9F7-E51E-AF9F-A78E92419BA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E5586C2-E861-1571-72EE-6A59E5403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22279B-ECC0-E45D-3566-D39F63E78485}"/>
              </a:ext>
            </a:extLst>
          </p:cNvPr>
          <p:cNvSpPr>
            <a:spLocks noGrp="1"/>
          </p:cNvSpPr>
          <p:nvPr>
            <p:ph type="dt" sz="half" idx="10"/>
          </p:nvPr>
        </p:nvSpPr>
        <p:spPr/>
        <p:txBody>
          <a:bodyPr/>
          <a:lstStyle/>
          <a:p>
            <a:fld id="{914E8866-C0AF-4ECD-8413-DB693481C0EC}" type="datetimeFigureOut">
              <a:rPr lang="en-US" smtClean="0"/>
              <a:t>6/21/2022</a:t>
            </a:fld>
            <a:endParaRPr lang="en-US"/>
          </a:p>
        </p:txBody>
      </p:sp>
      <p:sp>
        <p:nvSpPr>
          <p:cNvPr id="6" name="Footer Placeholder 5">
            <a:extLst>
              <a:ext uri="{FF2B5EF4-FFF2-40B4-BE49-F238E27FC236}">
                <a16:creationId xmlns:a16="http://schemas.microsoft.com/office/drawing/2014/main" id="{9C632C65-39BD-C545-D02D-A219B092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20C55-D061-649D-2341-76DB605D9B3B}"/>
              </a:ext>
            </a:extLst>
          </p:cNvPr>
          <p:cNvSpPr>
            <a:spLocks noGrp="1"/>
          </p:cNvSpPr>
          <p:nvPr>
            <p:ph type="sldNum" sz="quarter" idx="12"/>
          </p:nvPr>
        </p:nvSpPr>
        <p:spPr/>
        <p:txBody>
          <a:bodyPr/>
          <a:lstStyle/>
          <a:p>
            <a:fld id="{456614A6-58D7-463A-86BC-2ED1F8616407}" type="slidenum">
              <a:rPr lang="en-US" smtClean="0"/>
              <a:t>‹#›</a:t>
            </a:fld>
            <a:endParaRPr lang="en-US"/>
          </a:p>
        </p:txBody>
      </p:sp>
    </p:spTree>
    <p:extLst>
      <p:ext uri="{BB962C8B-B14F-4D97-AF65-F5344CB8AC3E}">
        <p14:creationId xmlns:p14="http://schemas.microsoft.com/office/powerpoint/2010/main" val="17244231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7FB64-43DC-52FC-3C69-9F90CE819B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36A155-4E8E-90B0-AD85-22BBC8C3E2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BE63-0991-B081-87F1-D42E254571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4E8866-C0AF-4ECD-8413-DB693481C0EC}" type="datetimeFigureOut">
              <a:rPr lang="en-US" smtClean="0"/>
              <a:t>6/21/2022</a:t>
            </a:fld>
            <a:endParaRPr lang="en-US"/>
          </a:p>
        </p:txBody>
      </p:sp>
      <p:sp>
        <p:nvSpPr>
          <p:cNvPr id="5" name="Footer Placeholder 4">
            <a:extLst>
              <a:ext uri="{FF2B5EF4-FFF2-40B4-BE49-F238E27FC236}">
                <a16:creationId xmlns:a16="http://schemas.microsoft.com/office/drawing/2014/main" id="{4CBF219E-E81B-1E71-67C3-185E008A5C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965FE4-F5F8-BA96-6555-C39FA868E3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6614A6-58D7-463A-86BC-2ED1F8616407}" type="slidenum">
              <a:rPr lang="en-US" smtClean="0"/>
              <a:t>‹#›</a:t>
            </a:fld>
            <a:endParaRPr lang="en-US"/>
          </a:p>
        </p:txBody>
      </p:sp>
    </p:spTree>
    <p:extLst>
      <p:ext uri="{BB962C8B-B14F-4D97-AF65-F5344CB8AC3E}">
        <p14:creationId xmlns:p14="http://schemas.microsoft.com/office/powerpoint/2010/main" val="1648434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ontchangethislink.peardeckmagic.zone?eyJ0eXBlIjoiZ29vZ2xlLXNsaWRlcy1hZGRvbi1yZXNwb25zZS1mb290ZXIiLCJsYXN0RWRpdGVkQnkiOiIxMTExNDQ0MDI1MDUzNzkyNjAwOTkiLCJwcmVzZW50YXRpb25JZCI6IjFNekVOVlhrSDJFWmZGOUxoRENnZG1Ud3U2MV9FUkFNTDlYTmx3ZFlHanFJIiwiY29udGVudElkIjoiY3VzdG9tLXJlc3BvbnNlLWZyZWVoYW5kRHJhd2luZyIsInNsaWRlSWQiOiJnOWRiMDhiMWYzOV8wXzQwIiwiY29udGVudEluc3RhbmNlSWQiOiIxTXpFTlZYa0gyRVpmRjlMaERDZ2RtVHd1NjFfRVJBTUw5WE5sd2RZR2pxSS8wYTA4Y2E0My04YTVkLTRkNTEtYjNiNi1iMGRiNzVjZjQyZDUifQ==pearId=magic-pear-metadata-identifier" TargetMode="External"/><Relationship Id="rId5" Type="http://schemas.openxmlformats.org/officeDocument/2006/relationships/image" Target="../media/image5.png"/><Relationship Id="rId4"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V2YWx1YXRlIGZvciBzaWducyBvZiBESUMgYW5kIHByZXBhcmUgdG8gcGVyZm9ybSBDUFIiLCJMaWZ0IHRoZSBwcmVzZW50aW5nIHBhcnQsIGRvIG5vdCByZW1vdmUgaGFuZCwgYW5kIGNhbGwgZm9yIGhlbHAiLCJPYnRhaW4gdHlwZSBhbmQgY3Jvc3MgYW5kIHByZXBhcmUgZm9yIGEgY2VzYXJlYW4gc2VjdGlvbiIsIkFwcGx5IHN1cHJhcHViaWMgcHJlc3N1cmUgd2hpbGUgYW5vdGhlciBudXJzZSBwZXJmb3JtcyBNY1JvYmVydCdzIE1hbmV1dmVyIl19pearId=magic-pear-shape-identifi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11bHRpcGxlQ2hvaWNlIiwic2xpZGVJZCI6Imc5ZGIwOGIxZjM5XzBfNTgiLCJjb250ZW50SW5zdGFuY2VJZCI6IjEyOVg3TGpLNnBYRmpPTElHMkk1ZGl1S1BxTWNONFN2LVN2bE1lbjUzXzU4LzQyZDJkM2QwLWViYTYtNDg5NC04MmRiLWEzNGIzZWJmMDQzNCJ9pearId=magic-pear-metadata-identifi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11bHRpcGxlQ2hvaWNlIiwic2xpZGVJZCI6ImdiNGU0MDg1ZTA1XzBfNTIiLCJjb250ZW50SW5zdGFuY2VJZCI6IjEyOVg3TGpLNnBYRmpPTElHMkk1ZGl1S1BxTWNONFN2LVN2bE1lbjUzXzU4LzNiOTI4MTk2LTZjMDMtNDg1MS1hZjRhLTg5MThkYjE1ZjBkZiJ9pearId=magic-pear-metadata-identifier" TargetMode="External"/><Relationship Id="rId5" Type="http://schemas.openxmlformats.org/officeDocument/2006/relationships/image" Target="../media/image10.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Jpc2sgZm9yIEhlbW9ycmhhZ2UiLCJSaXNrIGZvciBJbmZlY3Rpb24iLCJBY3V0ZSBQYWluIiwiUG9zdHRyYXVtYXRpYyBTeW5kcm9tZSJdfQ==pearId=magic-pear-shape-identifi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ZyZWVoYW5kRHJhd2luZyIsInNsaWRlSWQiOiJnOWNkNzQ2M2Y2Ml8xXzEiLCJjb250ZW50SW5zdGFuY2VJZCI6IjEyOVg3TGpLNnBYRmpPTElHMkk1ZGl1S1BxTWNONFN2LVN2bE1lbjUzXzU4LzcxZWIxZWY2LWFmODYtNGE3Ny1iZDhjLTlmMGM2YzYzZDAwZiJ9pearId=magic-pear-metadata-identifier" TargetMode="External"/><Relationship Id="rId5" Type="http://schemas.openxmlformats.org/officeDocument/2006/relationships/image" Target="../media/image5.png"/><Relationship Id="rId4"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TExNDQ0MDI1MDUzNzkyNjAwOTkiLCJwcmVzZW50YXRpb25JZCI6IjFNekVOVlhrSDJFWmZGOUxoRENnZG1Ud3U2MV9FUkFNTDlYTmx3ZFlHanFJIiwiY29udGVudElkIjoiY3VzdG9tLXJlc3BvbnNlLWZyZWVoYW5kRHJhd2luZyIsInNsaWRlSWQiOiJnOWNkNzQ2M2Y2Ml8xXzE1IiwiY29udGVudEluc3RhbmNlSWQiOiIxTXpFTlZYa0gyRVpmRjlMaERDZ2RtVHd1NjFfRVJBTUw5WE5sd2RZR2pxSS9kYjI0ZDkxMy00YTU1LTQ0NjUtYTYwNi1iMGQ5NDAxYjE2NTMifQ==pearId=magic-pear-metadata-identifier"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11bHRpcGxlQ2hvaWNlIiwic2xpZGVJZCI6Imc5Y2Q3NDYzZjYyXzFfMjUiLCJjb250ZW50SW5zdGFuY2VJZCI6IjEyOVg3TGpLNnBYRmpPTElHMkk1ZGl1S1BxTWNONFN2LVN2bE1lbjUzXzU4LzRmZDc1NmMzLTFkNTItNDhkYy04NjUzLTE2OTg3ZWYxYzFiMCJ9pearId=magic-pear-metadata-identifier"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9idGFpbiBhbm90aGVyIHNldCBvZiB2aXRhbCBzaWducyIsIlNlbmQgc2FtcGxlIHRvIGxhYiBmb3IgYW5hbHlzaXMiLCJQbGFjZSBjbGllbnQgYmFjayBvbiBjb250aW51b3VzIGZldGFsIG1vbml0b3JpbmciLCJNb25pdG9yIGZvciBsZWFrYWdlIG9mIGFtbmlvdGljIGZsdWlkIl19pearId=magic-pear-shape-identifier"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ZyZWVoYW5kRHJhd2luZyIsInNsaWRlSWQiOiJnOWNkNzQ2M2Y2Ml8xXzUyIiwiY29udGVudEluc3RhbmNlSWQiOiIxMjlYN0xqSzZwWEZqT0xJRzJJNWRpdUtQcU1jTjRTdi1TdmxNZW41M181OC9iODdmNTJlYi0yOGQzLTQxMGMtYTVkNy0xNDI0YzU1YjAxNGUifQ==pearId=magic-pear-metadata-identifier" TargetMode="External"/><Relationship Id="rId4" Type="http://schemas.openxmlformats.org/officeDocument/2006/relationships/image" Target="../media/image1.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yZXNwb25zZS1mb290ZXIiLCJsYXN0RWRpdGVkQnkiOiIxMTExNDQ0MDI1MDUzNzkyNjAwOTkiLCJwcmVzZW50YXRpb25JZCI6IjEyOVg3TGpLNnBYRmpPTElHMkk1ZGl1S1BxTWNONFN2LVN2bE1lbjUzXzU4IiwiY29udGVudElkIjoiY3VzdG9tLXJlc3BvbnNlLW11bHRpcGxlQ2hvaWNlIiwic2xpZGVJZCI6Imc5ZGIwOGIxZjM5XzBfMjgiLCJjb250ZW50SW5zdGFuY2VJZCI6IjEyOVg3TGpLNnBYRmpPTElHMkk1ZGl1S1BxTWNONFN2LVN2bE1lbjUzXzU4LzM2Y2I4ZWNhLTA5OGEtNGYxOC1hYzdhLTg3OGFlMGVlZjdkNSJ9pearId=magic-pear-metadata-identifier"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Nob3VsZGVyIER5c3RvY2lhIiwiQ29yZCBQcm9sYXBzZSIsIlV0ZXJpbmUgUnVwdHVyZSIsIkFtbmlvdGljIEZsdWlkIEVtYm9sdXMiXX0=pearId=magic-pear-shape-identifier"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1042988" y="615675"/>
            <a:ext cx="6948868"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b="1" dirty="0"/>
              <a:t>NCLEX Clinical Judgement: Antenatal Testing, Gestational Conditions, and OB Emergencies</a:t>
            </a:r>
            <a:endParaRPr sz="2300" b="1" dirty="0"/>
          </a:p>
        </p:txBody>
      </p:sp>
      <p:pic>
        <p:nvPicPr>
          <p:cNvPr id="60" name="Google Shape;60;p13"/>
          <p:cNvPicPr preferRelativeResize="0"/>
          <p:nvPr/>
        </p:nvPicPr>
        <p:blipFill>
          <a:blip r:embed="rId3">
            <a:alphaModFix/>
          </a:blip>
          <a:stretch>
            <a:fillRect/>
          </a:stretch>
        </p:blipFill>
        <p:spPr>
          <a:xfrm>
            <a:off x="123075" y="308075"/>
            <a:ext cx="782700" cy="768100"/>
          </a:xfrm>
          <a:prstGeom prst="rect">
            <a:avLst/>
          </a:prstGeom>
          <a:noFill/>
          <a:ln>
            <a:noFill/>
          </a:ln>
        </p:spPr>
      </p:pic>
      <p:sp>
        <p:nvSpPr>
          <p:cNvPr id="61" name="Google Shape;61;p13"/>
          <p:cNvSpPr txBox="1"/>
          <p:nvPr/>
        </p:nvSpPr>
        <p:spPr>
          <a:xfrm>
            <a:off x="6504675" y="1240625"/>
            <a:ext cx="2370900" cy="12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latin typeface="Verdana"/>
                <a:ea typeface="Verdana"/>
                <a:cs typeface="Verdana"/>
                <a:sym typeface="Verdana"/>
              </a:rPr>
              <a:t>Meet </a:t>
            </a:r>
            <a:endParaRPr sz="2000" b="1">
              <a:latin typeface="Verdana"/>
              <a:ea typeface="Verdana"/>
              <a:cs typeface="Verdana"/>
              <a:sym typeface="Verdana"/>
            </a:endParaRPr>
          </a:p>
          <a:p>
            <a:pPr marL="0" lvl="0" indent="0" algn="ctr" rtl="0">
              <a:spcBef>
                <a:spcPts val="0"/>
              </a:spcBef>
              <a:spcAft>
                <a:spcPts val="0"/>
              </a:spcAft>
              <a:buNone/>
            </a:pPr>
            <a:r>
              <a:rPr lang="en-US" sz="2400" b="1">
                <a:latin typeface="Verdana"/>
                <a:ea typeface="Verdana"/>
                <a:cs typeface="Verdana"/>
                <a:sym typeface="Verdana"/>
              </a:rPr>
              <a:t>Layla Abad</a:t>
            </a:r>
            <a:endParaRPr sz="2400" b="1">
              <a:latin typeface="Verdana"/>
              <a:ea typeface="Verdana"/>
              <a:cs typeface="Verdana"/>
              <a:sym typeface="Verdana"/>
            </a:endParaRPr>
          </a:p>
        </p:txBody>
      </p:sp>
      <p:pic>
        <p:nvPicPr>
          <p:cNvPr id="62" name="Google Shape;62;p13"/>
          <p:cNvPicPr preferRelativeResize="0"/>
          <p:nvPr/>
        </p:nvPicPr>
        <p:blipFill rotWithShape="1">
          <a:blip r:embed="rId4">
            <a:alphaModFix/>
          </a:blip>
          <a:srcRect l="30419" t="-6915" r="27857" b="-5343"/>
          <a:stretch/>
        </p:blipFill>
        <p:spPr>
          <a:xfrm>
            <a:off x="6654400" y="1707475"/>
            <a:ext cx="2195112" cy="4779950"/>
          </a:xfrm>
          <a:prstGeom prst="rect">
            <a:avLst/>
          </a:prstGeom>
          <a:noFill/>
          <a:ln>
            <a:noFill/>
          </a:ln>
        </p:spPr>
      </p:pic>
      <p:pic>
        <p:nvPicPr>
          <p:cNvPr id="63" name="Google Shape;63;p13"/>
          <p:cNvPicPr preferRelativeResize="0"/>
          <p:nvPr/>
        </p:nvPicPr>
        <p:blipFill rotWithShape="1">
          <a:blip r:embed="rId5">
            <a:alphaModFix/>
          </a:blip>
          <a:srcRect t="5405"/>
          <a:stretch/>
        </p:blipFill>
        <p:spPr>
          <a:xfrm>
            <a:off x="448050" y="1240625"/>
            <a:ext cx="5486406" cy="5322999"/>
          </a:xfrm>
          <a:prstGeom prst="rect">
            <a:avLst/>
          </a:prstGeom>
          <a:noFill/>
          <a:ln>
            <a:noFill/>
          </a:ln>
          <a:effectLst>
            <a:outerShdw blurRad="57150" dist="76200" dir="21540000" algn="bl" rotWithShape="0">
              <a:srgbClr val="6FA8DC">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1042988" y="615675"/>
            <a:ext cx="7977937"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pic>
        <p:nvPicPr>
          <p:cNvPr id="156" name="Google Shape;156;p22"/>
          <p:cNvPicPr preferRelativeResize="0"/>
          <p:nvPr/>
        </p:nvPicPr>
        <p:blipFill>
          <a:blip r:embed="rId3">
            <a:alphaModFix/>
          </a:blip>
          <a:stretch>
            <a:fillRect/>
          </a:stretch>
        </p:blipFill>
        <p:spPr>
          <a:xfrm>
            <a:off x="123075" y="308075"/>
            <a:ext cx="782700" cy="768100"/>
          </a:xfrm>
          <a:prstGeom prst="rect">
            <a:avLst/>
          </a:prstGeom>
          <a:noFill/>
          <a:ln>
            <a:noFill/>
          </a:ln>
        </p:spPr>
      </p:pic>
      <p:sp>
        <p:nvSpPr>
          <p:cNvPr id="157" name="Google Shape;157;p22"/>
          <p:cNvSpPr txBox="1"/>
          <p:nvPr/>
        </p:nvSpPr>
        <p:spPr>
          <a:xfrm>
            <a:off x="120700" y="4228575"/>
            <a:ext cx="3667800" cy="6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solidFill>
                  <a:schemeClr val="dk1"/>
                </a:solidFill>
              </a:rPr>
              <a:t>T</a:t>
            </a:r>
            <a:r>
              <a:rPr lang="en-US" sz="1400" b="1" dirty="0">
                <a:solidFill>
                  <a:schemeClr val="dk1"/>
                </a:solidFill>
                <a:latin typeface="Verdana"/>
                <a:ea typeface="Verdana"/>
                <a:cs typeface="Verdana"/>
                <a:sym typeface="Verdana"/>
              </a:rPr>
              <a:t>he nurse arrives in the room to find the client in significant distress. Based on the information above and the fetal monitoring strip, indicate whether the data shows an improvement or decline in the client’s condition by highlighting the corresponding bubble. (EVALUATING OUTCOMES) </a:t>
            </a:r>
            <a:endParaRPr sz="1400" b="1" dirty="0">
              <a:solidFill>
                <a:schemeClr val="dk1"/>
              </a:solidFill>
              <a:latin typeface="Verdana"/>
              <a:ea typeface="Verdana"/>
              <a:cs typeface="Verdana"/>
              <a:sym typeface="Verdana"/>
            </a:endParaRPr>
          </a:p>
        </p:txBody>
      </p:sp>
      <p:graphicFrame>
        <p:nvGraphicFramePr>
          <p:cNvPr id="158" name="Google Shape;158;p22"/>
          <p:cNvGraphicFramePr/>
          <p:nvPr/>
        </p:nvGraphicFramePr>
        <p:xfrm>
          <a:off x="4015050" y="4148200"/>
          <a:ext cx="4833150" cy="2346750"/>
        </p:xfrm>
        <a:graphic>
          <a:graphicData uri="http://schemas.openxmlformats.org/drawingml/2006/table">
            <a:tbl>
              <a:tblPr>
                <a:noFill/>
                <a:tableStyleId>{01F57CB1-5583-4A8A-AEA4-A34BEFB9FA77}</a:tableStyleId>
              </a:tblPr>
              <a:tblGrid>
                <a:gridCol w="2329400">
                  <a:extLst>
                    <a:ext uri="{9D8B030D-6E8A-4147-A177-3AD203B41FA5}">
                      <a16:colId xmlns:a16="http://schemas.microsoft.com/office/drawing/2014/main" val="20000"/>
                    </a:ext>
                  </a:extLst>
                </a:gridCol>
                <a:gridCol w="1251875">
                  <a:extLst>
                    <a:ext uri="{9D8B030D-6E8A-4147-A177-3AD203B41FA5}">
                      <a16:colId xmlns:a16="http://schemas.microsoft.com/office/drawing/2014/main" val="20001"/>
                    </a:ext>
                  </a:extLst>
                </a:gridCol>
                <a:gridCol w="1251875">
                  <a:extLst>
                    <a:ext uri="{9D8B030D-6E8A-4147-A177-3AD203B41FA5}">
                      <a16:colId xmlns:a16="http://schemas.microsoft.com/office/drawing/2014/main" val="20002"/>
                    </a:ext>
                  </a:extLst>
                </a:gridCol>
              </a:tblGrid>
              <a:tr h="327225">
                <a:tc>
                  <a:txBody>
                    <a:bodyPr/>
                    <a:lstStyle/>
                    <a:p>
                      <a:pPr marL="0" lvl="0" indent="0" algn="l" rtl="0">
                        <a:spcBef>
                          <a:spcPts val="0"/>
                        </a:spcBef>
                        <a:spcAft>
                          <a:spcPts val="0"/>
                        </a:spcAft>
                        <a:buNone/>
                      </a:pPr>
                      <a:r>
                        <a:rPr lang="en-US" sz="1000" b="1"/>
                        <a:t>Assessment Data</a:t>
                      </a:r>
                      <a:endParaRPr sz="1000" b="1"/>
                    </a:p>
                  </a:txBody>
                  <a:tcPr marL="91425" marR="91425" marT="91425" marB="91425">
                    <a:solidFill>
                      <a:srgbClr val="C9DAF8"/>
                    </a:solidFill>
                  </a:tcPr>
                </a:tc>
                <a:tc>
                  <a:txBody>
                    <a:bodyPr/>
                    <a:lstStyle/>
                    <a:p>
                      <a:pPr marL="0" lvl="0" indent="0" algn="ctr" rtl="0">
                        <a:spcBef>
                          <a:spcPts val="0"/>
                        </a:spcBef>
                        <a:spcAft>
                          <a:spcPts val="0"/>
                        </a:spcAft>
                        <a:buNone/>
                      </a:pPr>
                      <a:r>
                        <a:rPr lang="en-US" sz="1000" b="1"/>
                        <a:t>Improved</a:t>
                      </a:r>
                      <a:endParaRPr sz="1000" b="1"/>
                    </a:p>
                  </a:txBody>
                  <a:tcPr marL="91425" marR="91425" marT="91425" marB="91425">
                    <a:solidFill>
                      <a:srgbClr val="C9DAF8"/>
                    </a:solidFill>
                  </a:tcPr>
                </a:tc>
                <a:tc>
                  <a:txBody>
                    <a:bodyPr/>
                    <a:lstStyle/>
                    <a:p>
                      <a:pPr marL="0" lvl="0" indent="0" algn="ctr" rtl="0">
                        <a:spcBef>
                          <a:spcPts val="0"/>
                        </a:spcBef>
                        <a:spcAft>
                          <a:spcPts val="0"/>
                        </a:spcAft>
                        <a:buNone/>
                      </a:pPr>
                      <a:r>
                        <a:rPr lang="en-US" sz="1000" b="1"/>
                        <a:t>Declined</a:t>
                      </a:r>
                      <a:endParaRPr sz="1000" b="1"/>
                    </a:p>
                  </a:txBody>
                  <a:tcPr marL="91425" marR="91425" marT="91425" marB="91425">
                    <a:solidFill>
                      <a:srgbClr val="C9DAF8"/>
                    </a:solidFill>
                  </a:tcPr>
                </a:tc>
                <a:extLst>
                  <a:ext uri="{0D108BD9-81ED-4DB2-BD59-A6C34878D82A}">
                    <a16:rowId xmlns:a16="http://schemas.microsoft.com/office/drawing/2014/main" val="10000"/>
                  </a:ext>
                </a:extLst>
              </a:tr>
              <a:tr h="268275">
                <a:tc>
                  <a:txBody>
                    <a:bodyPr/>
                    <a:lstStyle/>
                    <a:p>
                      <a:pPr marL="0" lvl="0" indent="0" algn="l" rtl="0">
                        <a:spcBef>
                          <a:spcPts val="0"/>
                        </a:spcBef>
                        <a:spcAft>
                          <a:spcPts val="0"/>
                        </a:spcAft>
                        <a:buNone/>
                      </a:pPr>
                      <a:r>
                        <a:rPr lang="en-US" sz="1000" b="1"/>
                        <a:t>“Ruptured”</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1"/>
                  </a:ext>
                </a:extLst>
              </a:tr>
              <a:tr h="309625">
                <a:tc>
                  <a:txBody>
                    <a:bodyPr/>
                    <a:lstStyle/>
                    <a:p>
                      <a:pPr marL="0" lvl="0" indent="0" algn="l" rtl="0">
                        <a:spcBef>
                          <a:spcPts val="0"/>
                        </a:spcBef>
                        <a:spcAft>
                          <a:spcPts val="0"/>
                        </a:spcAft>
                        <a:buNone/>
                      </a:pPr>
                      <a:r>
                        <a:rPr lang="en-US" sz="1000" b="1"/>
                        <a:t>“Cord noted in cervix”</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2"/>
                  </a:ext>
                </a:extLst>
              </a:tr>
              <a:tr h="309625">
                <a:tc>
                  <a:txBody>
                    <a:bodyPr/>
                    <a:lstStyle/>
                    <a:p>
                      <a:pPr marL="0" lvl="0" indent="0" algn="l" rtl="0">
                        <a:spcBef>
                          <a:spcPts val="0"/>
                        </a:spcBef>
                        <a:spcAft>
                          <a:spcPts val="0"/>
                        </a:spcAft>
                        <a:buNone/>
                      </a:pPr>
                      <a:r>
                        <a:rPr lang="en-US" sz="1000" b="1"/>
                        <a:t>SVE 5/100/-2</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3"/>
                  </a:ext>
                </a:extLst>
              </a:tr>
              <a:tr h="309625">
                <a:tc>
                  <a:txBody>
                    <a:bodyPr/>
                    <a:lstStyle/>
                    <a:p>
                      <a:pPr marL="0" lvl="0" indent="0" algn="l" rtl="0">
                        <a:spcBef>
                          <a:spcPts val="0"/>
                        </a:spcBef>
                        <a:spcAft>
                          <a:spcPts val="0"/>
                        </a:spcAft>
                        <a:buNone/>
                      </a:pPr>
                      <a:r>
                        <a:rPr lang="en-US" sz="1000" b="1"/>
                        <a:t>Deep, variable decelerations</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4"/>
                  </a:ext>
                </a:extLst>
              </a:tr>
              <a:tr h="309625">
                <a:tc>
                  <a:txBody>
                    <a:bodyPr/>
                    <a:lstStyle/>
                    <a:p>
                      <a:pPr marL="0" lvl="0" indent="0" algn="l" rtl="0">
                        <a:spcBef>
                          <a:spcPts val="0"/>
                        </a:spcBef>
                        <a:spcAft>
                          <a:spcPts val="0"/>
                        </a:spcAft>
                        <a:buClr>
                          <a:schemeClr val="dk1"/>
                        </a:buClr>
                        <a:buSzPts val="1100"/>
                        <a:buFont typeface="Arial"/>
                        <a:buNone/>
                      </a:pPr>
                      <a:r>
                        <a:rPr lang="en-US" sz="1000" b="1"/>
                        <a:t>Contractions q 4 minutes</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5"/>
                  </a:ext>
                </a:extLst>
              </a:tr>
              <a:tr h="309625">
                <a:tc>
                  <a:txBody>
                    <a:bodyPr/>
                    <a:lstStyle/>
                    <a:p>
                      <a:pPr marL="0" lvl="0" indent="0" algn="l" rtl="0">
                        <a:spcBef>
                          <a:spcPts val="0"/>
                        </a:spcBef>
                        <a:spcAft>
                          <a:spcPts val="0"/>
                        </a:spcAft>
                        <a:buClr>
                          <a:schemeClr val="dk1"/>
                        </a:buClr>
                        <a:buSzPts val="1100"/>
                        <a:buFont typeface="Arial"/>
                        <a:buNone/>
                      </a:pPr>
                      <a:r>
                        <a:rPr lang="en-US" sz="1000" b="1">
                          <a:solidFill>
                            <a:schemeClr val="dk1"/>
                          </a:solidFill>
                        </a:rPr>
                        <a:t>minimal-moderate variability</a:t>
                      </a:r>
                      <a:endParaRPr sz="1000" b="1">
                        <a:solidFill>
                          <a:schemeClr val="dk1"/>
                        </a:solidFill>
                      </a:endParaRPr>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6"/>
                  </a:ext>
                </a:extLst>
              </a:tr>
            </a:tbl>
          </a:graphicData>
        </a:graphic>
      </p:graphicFrame>
      <p:pic>
        <p:nvPicPr>
          <p:cNvPr id="159" name="Google Shape;159;p22">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60" name="Google Shape;160;p22">
            <a:hlinkClick r:id="rId6"/>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22"/>
          <p:cNvPicPr preferRelativeResize="0"/>
          <p:nvPr/>
        </p:nvPicPr>
        <p:blipFill rotWithShape="1">
          <a:blip r:embed="rId7">
            <a:alphaModFix/>
          </a:blip>
          <a:srcRect l="1431" t="8378" r="2469" b="3978"/>
          <a:stretch/>
        </p:blipFill>
        <p:spPr>
          <a:xfrm>
            <a:off x="111749" y="2331250"/>
            <a:ext cx="7977937" cy="1745025"/>
          </a:xfrm>
          <a:prstGeom prst="rect">
            <a:avLst/>
          </a:prstGeom>
          <a:noFill/>
          <a:ln>
            <a:noFill/>
          </a:ln>
        </p:spPr>
      </p:pic>
      <p:pic>
        <p:nvPicPr>
          <p:cNvPr id="162" name="Google Shape;162;p22"/>
          <p:cNvPicPr preferRelativeResize="0"/>
          <p:nvPr/>
        </p:nvPicPr>
        <p:blipFill>
          <a:blip r:embed="rId8">
            <a:alphaModFix/>
          </a:blip>
          <a:stretch>
            <a:fillRect/>
          </a:stretch>
        </p:blipFill>
        <p:spPr>
          <a:xfrm>
            <a:off x="120700" y="1655325"/>
            <a:ext cx="7924870" cy="714375"/>
          </a:xfrm>
          <a:prstGeom prst="rect">
            <a:avLst/>
          </a:prstGeom>
          <a:noFill/>
          <a:ln>
            <a:noFill/>
          </a:ln>
        </p:spPr>
      </p:pic>
      <p:pic>
        <p:nvPicPr>
          <p:cNvPr id="163" name="Google Shape;163;p22"/>
          <p:cNvPicPr preferRelativeResize="0"/>
          <p:nvPr/>
        </p:nvPicPr>
        <p:blipFill>
          <a:blip r:embed="rId9">
            <a:alphaModFix/>
          </a:blip>
          <a:stretch>
            <a:fillRect/>
          </a:stretch>
        </p:blipFill>
        <p:spPr>
          <a:xfrm>
            <a:off x="123075" y="1235775"/>
            <a:ext cx="7922495" cy="57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1042988" y="615675"/>
            <a:ext cx="7917912"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sp>
        <p:nvSpPr>
          <p:cNvPr id="170" name="Google Shape;170;p23"/>
          <p:cNvSpPr txBox="1"/>
          <p:nvPr/>
        </p:nvSpPr>
        <p:spPr>
          <a:xfrm>
            <a:off x="230600" y="1457400"/>
            <a:ext cx="87303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a:latin typeface="Verdana"/>
              <a:ea typeface="Verdana"/>
              <a:cs typeface="Verdana"/>
              <a:sym typeface="Verdana"/>
            </a:endParaRPr>
          </a:p>
          <a:p>
            <a:pPr marL="0" lvl="0" indent="0" algn="l" rtl="0">
              <a:spcBef>
                <a:spcPts val="420"/>
              </a:spcBef>
              <a:spcAft>
                <a:spcPts val="0"/>
              </a:spcAft>
              <a:buNone/>
            </a:pPr>
            <a:endParaRPr>
              <a:solidFill>
                <a:schemeClr val="dk1"/>
              </a:solidFill>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pic>
        <p:nvPicPr>
          <p:cNvPr id="171" name="Google Shape;171;p23"/>
          <p:cNvPicPr preferRelativeResize="0"/>
          <p:nvPr/>
        </p:nvPicPr>
        <p:blipFill>
          <a:blip r:embed="rId3">
            <a:alphaModFix/>
          </a:blip>
          <a:stretch>
            <a:fillRect/>
          </a:stretch>
        </p:blipFill>
        <p:spPr>
          <a:xfrm>
            <a:off x="123075" y="308075"/>
            <a:ext cx="782700" cy="768100"/>
          </a:xfrm>
          <a:prstGeom prst="rect">
            <a:avLst/>
          </a:prstGeom>
          <a:noFill/>
          <a:ln>
            <a:noFill/>
          </a:ln>
        </p:spPr>
      </p:pic>
      <p:sp>
        <p:nvSpPr>
          <p:cNvPr id="172" name="Google Shape;172;p23"/>
          <p:cNvSpPr txBox="1"/>
          <p:nvPr/>
        </p:nvSpPr>
        <p:spPr>
          <a:xfrm>
            <a:off x="12600" y="4826334"/>
            <a:ext cx="7835700" cy="11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r>
              <a:rPr lang="en-US" sz="1400" b="1" dirty="0">
                <a:latin typeface="Verdana"/>
                <a:ea typeface="Verdana"/>
                <a:cs typeface="Verdana"/>
                <a:sym typeface="Verdana"/>
              </a:rPr>
              <a:t>Based on the above assessment data, what is next most appropriate nursing action? (TAKE ACTIONS)</a:t>
            </a:r>
            <a:endParaRPr sz="1400" b="1" dirty="0">
              <a:latin typeface="Verdana"/>
              <a:ea typeface="Verdana"/>
              <a:cs typeface="Verdana"/>
              <a:sym typeface="Verdana"/>
            </a:endParaRPr>
          </a:p>
        </p:txBody>
      </p:sp>
      <p:pic>
        <p:nvPicPr>
          <p:cNvPr id="173" name="Google Shape;173;p23"/>
          <p:cNvPicPr preferRelativeResize="0"/>
          <p:nvPr/>
        </p:nvPicPr>
        <p:blipFill rotWithShape="1">
          <a:blip r:embed="rId4">
            <a:alphaModFix/>
          </a:blip>
          <a:srcRect l="1431" t="8378" r="2469" b="3978"/>
          <a:stretch/>
        </p:blipFill>
        <p:spPr>
          <a:xfrm>
            <a:off x="68656" y="3150757"/>
            <a:ext cx="8517504" cy="1878179"/>
          </a:xfrm>
          <a:prstGeom prst="rect">
            <a:avLst/>
          </a:prstGeom>
          <a:noFill/>
          <a:ln>
            <a:noFill/>
          </a:ln>
        </p:spPr>
      </p:pic>
      <p:pic>
        <p:nvPicPr>
          <p:cNvPr id="174" name="Google Shape;174;p23"/>
          <p:cNvPicPr preferRelativeResize="0"/>
          <p:nvPr/>
        </p:nvPicPr>
        <p:blipFill>
          <a:blip r:embed="rId5">
            <a:alphaModFix/>
          </a:blip>
          <a:stretch>
            <a:fillRect/>
          </a:stretch>
        </p:blipFill>
        <p:spPr>
          <a:xfrm>
            <a:off x="120701" y="1850859"/>
            <a:ext cx="8465458" cy="1053367"/>
          </a:xfrm>
          <a:prstGeom prst="rect">
            <a:avLst/>
          </a:prstGeom>
          <a:noFill/>
          <a:ln>
            <a:noFill/>
          </a:ln>
        </p:spPr>
      </p:pic>
      <p:pic>
        <p:nvPicPr>
          <p:cNvPr id="175" name="Google Shape;175;p23"/>
          <p:cNvPicPr preferRelativeResize="0"/>
          <p:nvPr/>
        </p:nvPicPr>
        <p:blipFill>
          <a:blip r:embed="rId6">
            <a:alphaModFix/>
          </a:blip>
          <a:stretch>
            <a:fillRect/>
          </a:stretch>
        </p:blipFill>
        <p:spPr>
          <a:xfrm>
            <a:off x="123076" y="1235774"/>
            <a:ext cx="8463084" cy="846067"/>
          </a:xfrm>
          <a:prstGeom prst="rect">
            <a:avLst/>
          </a:prstGeom>
          <a:noFill/>
          <a:ln>
            <a:noFill/>
          </a:ln>
        </p:spPr>
      </p:pic>
      <p:pic>
        <p:nvPicPr>
          <p:cNvPr id="176" name="Google Shape;176;p23">
            <a:hlinkClick r:id="rId7"/>
          </p:cNvPr>
          <p:cNvPicPr preferRelativeResize="0"/>
          <p:nvPr/>
        </p:nvPicPr>
        <p:blipFill>
          <a:blip r:embed="rId8">
            <a:alphaModFix/>
          </a:blip>
          <a:stretch>
            <a:fillRect/>
          </a:stretch>
        </p:blipFill>
        <p:spPr>
          <a:xfrm>
            <a:off x="0" y="6143625"/>
            <a:ext cx="9144000" cy="714375"/>
          </a:xfrm>
          <a:prstGeom prst="rect">
            <a:avLst/>
          </a:prstGeom>
          <a:noFill/>
          <a:ln>
            <a:noFill/>
          </a:ln>
        </p:spPr>
      </p:pic>
      <p:sp>
        <p:nvSpPr>
          <p:cNvPr id="177" name="Google Shape;177;p23">
            <a:hlinkClick r:id="rId9"/>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1042988" y="615675"/>
            <a:ext cx="7977937"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b="1" dirty="0">
                <a:solidFill>
                  <a:schemeClr val="accent1"/>
                </a:solidFill>
              </a:rPr>
              <a:t>NCLEX Clinical Judgement: Antenatal Testing, Gestational Conditions, and OB Emergencies</a:t>
            </a:r>
            <a:endParaRPr sz="2500" b="1" dirty="0"/>
          </a:p>
        </p:txBody>
      </p:sp>
      <p:sp>
        <p:nvSpPr>
          <p:cNvPr id="184" name="Google Shape;184;p24"/>
          <p:cNvSpPr txBox="1"/>
          <p:nvPr/>
        </p:nvSpPr>
        <p:spPr>
          <a:xfrm>
            <a:off x="433400" y="1610500"/>
            <a:ext cx="7801951" cy="13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Verdana"/>
                <a:ea typeface="Verdana"/>
                <a:cs typeface="Verdana"/>
                <a:sym typeface="Verdana"/>
              </a:rPr>
              <a:t>At 12:55 pm, the client was rushed to c-section secondary to cord prolapse. The client was placed under general anesthesia. A viable female infant was delivered at 1:03 pm. Mrs. Abad and her infant are now resting in RR3. VSS. Pain level 5.</a:t>
            </a:r>
            <a:endParaRPr dirty="0">
              <a:latin typeface="Verdana"/>
              <a:ea typeface="Verdana"/>
              <a:cs typeface="Verdana"/>
              <a:sym typeface="Verdana"/>
            </a:endParaRPr>
          </a:p>
          <a:p>
            <a:pPr marL="0" lvl="0" indent="0" algn="l" rtl="0">
              <a:spcBef>
                <a:spcPts val="420"/>
              </a:spcBef>
              <a:spcAft>
                <a:spcPts val="0"/>
              </a:spcAft>
              <a:buNone/>
            </a:pPr>
            <a:endParaRPr dirty="0">
              <a:solidFill>
                <a:schemeClr val="dk1"/>
              </a:solidFill>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pic>
        <p:nvPicPr>
          <p:cNvPr id="185" name="Google Shape;185;p24"/>
          <p:cNvPicPr preferRelativeResize="0"/>
          <p:nvPr/>
        </p:nvPicPr>
        <p:blipFill>
          <a:blip r:embed="rId3">
            <a:alphaModFix/>
          </a:blip>
          <a:stretch>
            <a:fillRect/>
          </a:stretch>
        </p:blipFill>
        <p:spPr>
          <a:xfrm>
            <a:off x="123075" y="308075"/>
            <a:ext cx="782700" cy="768100"/>
          </a:xfrm>
          <a:prstGeom prst="rect">
            <a:avLst/>
          </a:prstGeom>
          <a:noFill/>
          <a:ln>
            <a:noFill/>
          </a:ln>
        </p:spPr>
      </p:pic>
      <p:sp>
        <p:nvSpPr>
          <p:cNvPr id="186" name="Google Shape;186;p24"/>
          <p:cNvSpPr txBox="1"/>
          <p:nvPr/>
        </p:nvSpPr>
        <p:spPr>
          <a:xfrm>
            <a:off x="433400" y="2980222"/>
            <a:ext cx="7941000" cy="13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latin typeface="Verdana"/>
                <a:ea typeface="Verdana"/>
                <a:cs typeface="Verdana"/>
                <a:sym typeface="Verdana"/>
              </a:rPr>
              <a:t>Based on this scenario, what is your priority nursing diagnosis? (PRIORITIZE HYPOTHESES)</a:t>
            </a:r>
            <a:endParaRPr sz="1400" b="1" dirty="0">
              <a:latin typeface="Verdana"/>
              <a:ea typeface="Verdana"/>
              <a:cs typeface="Verdana"/>
              <a:sym typeface="Verdana"/>
            </a:endParaRPr>
          </a:p>
          <a:p>
            <a:pPr marL="0" lvl="0" indent="0" algn="l" rtl="0">
              <a:spcBef>
                <a:spcPts val="420"/>
              </a:spcBef>
              <a:spcAft>
                <a:spcPts val="0"/>
              </a:spcAft>
              <a:buNone/>
            </a:pPr>
            <a:endParaRPr dirty="0">
              <a:solidFill>
                <a:schemeClr val="dk1"/>
              </a:solidFill>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sz="1600"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pic>
        <p:nvPicPr>
          <p:cNvPr id="187" name="Google Shape;187;p24">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188" name="Google Shape;188;p24">
            <a:hlinkClick r:id="rId6"/>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64188" y="642425"/>
            <a:ext cx="8524800"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dirty="0"/>
              <a:t>Objectives</a:t>
            </a:r>
            <a:endParaRPr b="1" dirty="0"/>
          </a:p>
        </p:txBody>
      </p:sp>
      <p:sp>
        <p:nvSpPr>
          <p:cNvPr id="70" name="Google Shape;70;p14"/>
          <p:cNvSpPr txBox="1">
            <a:spLocks noGrp="1"/>
          </p:cNvSpPr>
          <p:nvPr>
            <p:ph idx="1"/>
          </p:nvPr>
        </p:nvSpPr>
        <p:spPr>
          <a:xfrm>
            <a:off x="40438" y="1145225"/>
            <a:ext cx="8613900" cy="3686100"/>
          </a:xfrm>
          <a:prstGeom prst="rect">
            <a:avLst/>
          </a:prstGeom>
        </p:spPr>
        <p:txBody>
          <a:bodyPr spcFirstLastPara="1" wrap="square" lIns="92075" tIns="46025" rIns="92075" bIns="46025" anchor="t" anchorCtr="0">
            <a:noAutofit/>
          </a:bodyPr>
          <a:lstStyle/>
          <a:p>
            <a:pPr marL="457200" lvl="0" indent="-330200" algn="l" rtl="0">
              <a:spcBef>
                <a:spcPts val="1080"/>
              </a:spcBef>
              <a:spcAft>
                <a:spcPts val="0"/>
              </a:spcAft>
              <a:buClr>
                <a:schemeClr val="accent2"/>
              </a:buClr>
              <a:buSzPts val="1600"/>
              <a:buChar char="•"/>
            </a:pPr>
            <a:r>
              <a:rPr lang="en-US" sz="1800" dirty="0"/>
              <a:t>Discuss patient situation or presenting problem for a pregnant patient presenting for high-risk antenatal testing </a:t>
            </a:r>
            <a:endParaRPr sz="1800" dirty="0"/>
          </a:p>
          <a:p>
            <a:pPr marL="457200" lvl="0" indent="-330200" algn="l" rtl="0">
              <a:spcBef>
                <a:spcPts val="0"/>
              </a:spcBef>
              <a:spcAft>
                <a:spcPts val="0"/>
              </a:spcAft>
              <a:buClr>
                <a:schemeClr val="accent2"/>
              </a:buClr>
              <a:buSzPts val="1600"/>
              <a:buChar char="•"/>
            </a:pPr>
            <a:r>
              <a:rPr lang="en-US" sz="1800" dirty="0"/>
              <a:t>Demonstrate awareness of a variety of sources of patient information </a:t>
            </a:r>
            <a:endParaRPr sz="1800" dirty="0"/>
          </a:p>
          <a:p>
            <a:pPr marL="457200" lvl="0" indent="-330200" algn="l" rtl="0">
              <a:spcBef>
                <a:spcPts val="0"/>
              </a:spcBef>
              <a:spcAft>
                <a:spcPts val="0"/>
              </a:spcAft>
              <a:buClr>
                <a:schemeClr val="accent2"/>
              </a:buClr>
              <a:buSzPts val="1600"/>
              <a:buChar char="•"/>
            </a:pPr>
            <a:r>
              <a:rPr lang="en-US" sz="1800" dirty="0"/>
              <a:t>Recognize patient data essential to the patient assessment and diagnosis phases of the nursing process for a pregnant patient during high-risk antenatal testing </a:t>
            </a:r>
            <a:endParaRPr sz="1800" dirty="0"/>
          </a:p>
          <a:p>
            <a:pPr marL="457200" lvl="0" indent="-330200" algn="l" rtl="0">
              <a:spcBef>
                <a:spcPts val="0"/>
              </a:spcBef>
              <a:spcAft>
                <a:spcPts val="0"/>
              </a:spcAft>
              <a:buClr>
                <a:schemeClr val="accent2"/>
              </a:buClr>
              <a:buSzPts val="1600"/>
              <a:buChar char="•"/>
            </a:pPr>
            <a:r>
              <a:rPr lang="en-US" sz="1800" dirty="0"/>
              <a:t>Interpret patient data to determine its relevance to pregnancy and labor </a:t>
            </a:r>
            <a:endParaRPr sz="1800" dirty="0"/>
          </a:p>
          <a:p>
            <a:pPr marL="457200" lvl="0" indent="-330200" algn="l" rtl="0">
              <a:spcBef>
                <a:spcPts val="0"/>
              </a:spcBef>
              <a:spcAft>
                <a:spcPts val="0"/>
              </a:spcAft>
              <a:buClr>
                <a:schemeClr val="accent2"/>
              </a:buClr>
              <a:buSzPts val="1600"/>
              <a:buChar char="•"/>
            </a:pPr>
            <a:r>
              <a:rPr lang="en-US" sz="1800" dirty="0"/>
              <a:t>Discriminate between relevant and irrelevant information high-risk pregnant patient</a:t>
            </a:r>
            <a:endParaRPr sz="1800" dirty="0"/>
          </a:p>
          <a:p>
            <a:pPr marL="457200" lvl="0" indent="-330200" algn="l" rtl="0">
              <a:spcBef>
                <a:spcPts val="0"/>
              </a:spcBef>
              <a:spcAft>
                <a:spcPts val="0"/>
              </a:spcAft>
              <a:buClr>
                <a:schemeClr val="accent2"/>
              </a:buClr>
              <a:buSzPts val="1600"/>
              <a:buChar char="•"/>
            </a:pPr>
            <a:r>
              <a:rPr lang="en-US" sz="1800" dirty="0"/>
              <a:t>Utilize critical thinking skills to develop cue recognition in a pregnant patient post-procedure</a:t>
            </a:r>
            <a:endParaRPr sz="1800" dirty="0"/>
          </a:p>
          <a:p>
            <a:pPr marL="457200" lvl="0" indent="-330200" algn="l" rtl="0">
              <a:spcBef>
                <a:spcPts val="0"/>
              </a:spcBef>
              <a:spcAft>
                <a:spcPts val="0"/>
              </a:spcAft>
              <a:buClr>
                <a:schemeClr val="accent2"/>
              </a:buClr>
              <a:buSzPts val="1600"/>
              <a:buChar char="•"/>
            </a:pPr>
            <a:r>
              <a:rPr lang="en-US" sz="1800" dirty="0"/>
              <a:t>Apply patient data to nursing diagnoses of a laboring patient </a:t>
            </a:r>
            <a:endParaRPr sz="1800" dirty="0"/>
          </a:p>
          <a:p>
            <a:pPr marL="457200" lvl="0" indent="-330200" algn="l" rtl="0">
              <a:spcBef>
                <a:spcPts val="0"/>
              </a:spcBef>
              <a:spcAft>
                <a:spcPts val="0"/>
              </a:spcAft>
              <a:buClr>
                <a:schemeClr val="accent2"/>
              </a:buClr>
              <a:buSzPts val="1600"/>
              <a:buChar char="•"/>
            </a:pPr>
            <a:r>
              <a:rPr lang="en-US" sz="1800" dirty="0"/>
              <a:t>Synthesize information to develop applicable nursing diagnoses in a laboring patient </a:t>
            </a:r>
            <a:endParaRPr sz="1800" dirty="0"/>
          </a:p>
          <a:p>
            <a:pPr marL="457200" lvl="0" indent="-330200" algn="l" rtl="0">
              <a:spcBef>
                <a:spcPts val="0"/>
              </a:spcBef>
              <a:spcAft>
                <a:spcPts val="0"/>
              </a:spcAft>
              <a:buClr>
                <a:schemeClr val="accent2"/>
              </a:buClr>
              <a:buSzPts val="1600"/>
              <a:buChar char="•"/>
            </a:pPr>
            <a:r>
              <a:rPr lang="en-US" sz="1800" dirty="0"/>
              <a:t>Predict nursing and medical interventions for a patient with an obstetrical emergency, based on relevant data gathered </a:t>
            </a:r>
            <a:endParaRPr sz="1800" dirty="0"/>
          </a:p>
          <a:p>
            <a:pPr marL="457200" lvl="0" indent="-330200" algn="l" rtl="0">
              <a:spcBef>
                <a:spcPts val="0"/>
              </a:spcBef>
              <a:spcAft>
                <a:spcPts val="0"/>
              </a:spcAft>
              <a:buClr>
                <a:schemeClr val="accent2"/>
              </a:buClr>
              <a:buSzPts val="1600"/>
              <a:buChar char="•"/>
            </a:pPr>
            <a:r>
              <a:rPr lang="en-US" sz="1800" dirty="0"/>
              <a:t>Prioritize nursing actions based on patient data and available intervention alternatives for a patient in labor</a:t>
            </a:r>
            <a:endParaRPr sz="1800" dirty="0"/>
          </a:p>
          <a:p>
            <a:pPr marL="457200" lvl="0" indent="-330200" algn="l" rtl="0">
              <a:spcBef>
                <a:spcPts val="0"/>
              </a:spcBef>
              <a:spcAft>
                <a:spcPts val="0"/>
              </a:spcAft>
              <a:buClr>
                <a:schemeClr val="accent2"/>
              </a:buClr>
              <a:buSzPts val="1600"/>
              <a:buChar char="•"/>
            </a:pPr>
            <a:r>
              <a:rPr lang="en-US" sz="1800" dirty="0"/>
              <a:t>Select interventions from several alternatives for pregnant patient</a:t>
            </a:r>
            <a:endParaRPr sz="1800" dirty="0"/>
          </a:p>
          <a:p>
            <a:pPr marL="457200" lvl="0" indent="-330200" algn="l" rtl="0">
              <a:spcBef>
                <a:spcPts val="0"/>
              </a:spcBef>
              <a:spcAft>
                <a:spcPts val="0"/>
              </a:spcAft>
              <a:buClr>
                <a:schemeClr val="accent2"/>
              </a:buClr>
              <a:buSzPts val="1600"/>
              <a:buChar char="•"/>
            </a:pPr>
            <a:r>
              <a:rPr lang="en-US" sz="1800" dirty="0"/>
              <a:t>Evaluate the results of nursing interventions based on achievement of patient goals and outcomes for a patient during an obstetrical emergency</a:t>
            </a:r>
            <a:endParaRPr sz="1800" dirty="0"/>
          </a:p>
          <a:p>
            <a:pPr marL="0" lvl="0" indent="0" algn="l" rtl="0">
              <a:spcBef>
                <a:spcPts val="108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1704550" y="1202450"/>
            <a:ext cx="6117474" cy="5449650"/>
          </a:xfrm>
          <a:prstGeom prst="rect">
            <a:avLst/>
          </a:prstGeom>
          <a:noFill/>
          <a:ln>
            <a:noFill/>
          </a:ln>
        </p:spPr>
      </p:pic>
      <p:sp>
        <p:nvSpPr>
          <p:cNvPr id="77" name="Google Shape;77;p15"/>
          <p:cNvSpPr txBox="1">
            <a:spLocks noGrp="1"/>
          </p:cNvSpPr>
          <p:nvPr>
            <p:ph type="title"/>
          </p:nvPr>
        </p:nvSpPr>
        <p:spPr>
          <a:xfrm>
            <a:off x="309600" y="818150"/>
            <a:ext cx="8219049"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dirty="0"/>
              <a:t>Part I: Antenatal Testing and Gestational Conditions</a:t>
            </a:r>
            <a:endParaRPr b="1" dirty="0"/>
          </a:p>
        </p:txBody>
      </p:sp>
      <p:sp>
        <p:nvSpPr>
          <p:cNvPr id="2" name="TextBox 1">
            <a:extLst>
              <a:ext uri="{FF2B5EF4-FFF2-40B4-BE49-F238E27FC236}">
                <a16:creationId xmlns:a16="http://schemas.microsoft.com/office/drawing/2014/main" id="{74B468F9-8195-2BE5-1B48-E43DB66C94EA}"/>
              </a:ext>
            </a:extLst>
          </p:cNvPr>
          <p:cNvSpPr txBox="1"/>
          <p:nvPr/>
        </p:nvSpPr>
        <p:spPr>
          <a:xfrm>
            <a:off x="1961072" y="6405879"/>
            <a:ext cx="5193102" cy="246221"/>
          </a:xfrm>
          <a:prstGeom prst="rect">
            <a:avLst/>
          </a:prstGeom>
          <a:noFill/>
        </p:spPr>
        <p:txBody>
          <a:bodyPr wrap="square" rtlCol="0">
            <a:spAutoFit/>
          </a:bodyPr>
          <a:lstStyle/>
          <a:p>
            <a:r>
              <a:rPr lang="en-US" sz="1000" dirty="0"/>
              <a:t>Image Source: Ricci, S. S., Kyle, T., &amp; Carman, S. (2020). Maternity and pediatric nursing (4th 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042988" y="615675"/>
            <a:ext cx="7881556"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sp>
        <p:nvSpPr>
          <p:cNvPr id="84" name="Google Shape;84;p16"/>
          <p:cNvSpPr txBox="1"/>
          <p:nvPr/>
        </p:nvSpPr>
        <p:spPr>
          <a:xfrm>
            <a:off x="123075" y="4103313"/>
            <a:ext cx="8154600" cy="15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latin typeface="Verdana"/>
                <a:ea typeface="Verdana"/>
                <a:cs typeface="Verdana"/>
                <a:sym typeface="Verdana"/>
              </a:rPr>
              <a:t>A nurse working on a busy LD Unit just receives the client described above. Highlight important information from the initial nursing note and MD order.</a:t>
            </a:r>
            <a:r>
              <a:rPr lang="en-US" sz="1400" dirty="0">
                <a:latin typeface="Verdana"/>
                <a:ea typeface="Verdana"/>
                <a:cs typeface="Verdana"/>
                <a:sym typeface="Verdana"/>
              </a:rPr>
              <a:t> </a:t>
            </a:r>
            <a:r>
              <a:rPr lang="en-US" sz="1400" b="1" dirty="0">
                <a:latin typeface="Verdana"/>
                <a:ea typeface="Verdana"/>
                <a:cs typeface="Verdana"/>
                <a:sym typeface="Verdana"/>
              </a:rPr>
              <a:t> (RECOGNIZE CUES)</a:t>
            </a:r>
            <a:endParaRPr sz="1400" b="1"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pic>
        <p:nvPicPr>
          <p:cNvPr id="85" name="Google Shape;85;p16"/>
          <p:cNvPicPr preferRelativeResize="0"/>
          <p:nvPr/>
        </p:nvPicPr>
        <p:blipFill>
          <a:blip r:embed="rId3">
            <a:alphaModFix/>
          </a:blip>
          <a:stretch>
            <a:fillRect/>
          </a:stretch>
        </p:blipFill>
        <p:spPr>
          <a:xfrm>
            <a:off x="123075" y="308075"/>
            <a:ext cx="782700" cy="768100"/>
          </a:xfrm>
          <a:prstGeom prst="rect">
            <a:avLst/>
          </a:prstGeom>
          <a:noFill/>
          <a:ln>
            <a:noFill/>
          </a:ln>
        </p:spPr>
      </p:pic>
      <p:pic>
        <p:nvPicPr>
          <p:cNvPr id="86" name="Google Shape;86;p16">
            <a:hlinkClick r:id="rId4"/>
          </p:cNvPr>
          <p:cNvPicPr preferRelativeResize="0"/>
          <p:nvPr/>
        </p:nvPicPr>
        <p:blipFill>
          <a:blip r:embed="rId5">
            <a:alphaModFix/>
          </a:blip>
          <a:stretch>
            <a:fillRect/>
          </a:stretch>
        </p:blipFill>
        <p:spPr>
          <a:xfrm>
            <a:off x="0" y="6126525"/>
            <a:ext cx="9144000" cy="714375"/>
          </a:xfrm>
          <a:prstGeom prst="rect">
            <a:avLst/>
          </a:prstGeom>
          <a:noFill/>
          <a:ln>
            <a:noFill/>
          </a:ln>
        </p:spPr>
      </p:pic>
      <p:sp>
        <p:nvSpPr>
          <p:cNvPr id="87" name="Google Shape;87;p16">
            <a:hlinkClick r:id="rId6"/>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6"/>
          <p:cNvGrpSpPr/>
          <p:nvPr/>
        </p:nvGrpSpPr>
        <p:grpSpPr>
          <a:xfrm>
            <a:off x="152400" y="1228575"/>
            <a:ext cx="8873975" cy="2677600"/>
            <a:chOff x="152400" y="1228575"/>
            <a:chExt cx="8873975" cy="2677600"/>
          </a:xfrm>
        </p:grpSpPr>
        <p:pic>
          <p:nvPicPr>
            <p:cNvPr id="89" name="Google Shape;89;p16"/>
            <p:cNvPicPr preferRelativeResize="0"/>
            <p:nvPr/>
          </p:nvPicPr>
          <p:blipFill>
            <a:blip r:embed="rId7">
              <a:alphaModFix/>
            </a:blip>
            <a:stretch>
              <a:fillRect/>
            </a:stretch>
          </p:blipFill>
          <p:spPr>
            <a:xfrm>
              <a:off x="152400" y="1228575"/>
              <a:ext cx="8873975" cy="1184125"/>
            </a:xfrm>
            <a:prstGeom prst="rect">
              <a:avLst/>
            </a:prstGeom>
            <a:noFill/>
            <a:ln>
              <a:noFill/>
            </a:ln>
          </p:spPr>
        </p:pic>
        <p:pic>
          <p:nvPicPr>
            <p:cNvPr id="90" name="Google Shape;90;p16"/>
            <p:cNvPicPr preferRelativeResize="0"/>
            <p:nvPr/>
          </p:nvPicPr>
          <p:blipFill>
            <a:blip r:embed="rId8">
              <a:alphaModFix/>
            </a:blip>
            <a:stretch>
              <a:fillRect/>
            </a:stretch>
          </p:blipFill>
          <p:spPr>
            <a:xfrm>
              <a:off x="152400" y="2443675"/>
              <a:ext cx="8873975" cy="14625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042988" y="615675"/>
            <a:ext cx="7977937"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sp>
        <p:nvSpPr>
          <p:cNvPr id="97" name="Google Shape;97;p17"/>
          <p:cNvSpPr txBox="1"/>
          <p:nvPr/>
        </p:nvSpPr>
        <p:spPr>
          <a:xfrm>
            <a:off x="6349000" y="3521475"/>
            <a:ext cx="2795000" cy="6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latin typeface="Verdana"/>
                <a:ea typeface="Verdana"/>
                <a:cs typeface="Verdana"/>
                <a:sym typeface="Verdana"/>
              </a:rPr>
              <a:t>After receiving orders from the MD, the nurse placed the client in LD Triage Bed 2 and obtains a set of vital signs. For each potential nursing action, indicate whether the action is essential or nonessential by highlighting the corresponding bubble. (ANALYZE CUES)</a:t>
            </a:r>
            <a:endParaRPr sz="1400" b="1" dirty="0">
              <a:latin typeface="Verdana"/>
              <a:ea typeface="Verdana"/>
              <a:cs typeface="Verdana"/>
              <a:sym typeface="Verdana"/>
            </a:endParaRPr>
          </a:p>
        </p:txBody>
      </p:sp>
      <p:pic>
        <p:nvPicPr>
          <p:cNvPr id="98" name="Google Shape;98;p17">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99" name="Google Shape;99;p17">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7"/>
          <p:cNvPicPr preferRelativeResize="0"/>
          <p:nvPr/>
        </p:nvPicPr>
        <p:blipFill>
          <a:blip r:embed="rId6">
            <a:alphaModFix/>
          </a:blip>
          <a:stretch>
            <a:fillRect/>
          </a:stretch>
        </p:blipFill>
        <p:spPr>
          <a:xfrm>
            <a:off x="123075" y="308075"/>
            <a:ext cx="782700" cy="768100"/>
          </a:xfrm>
          <a:prstGeom prst="rect">
            <a:avLst/>
          </a:prstGeom>
          <a:noFill/>
          <a:ln>
            <a:noFill/>
          </a:ln>
        </p:spPr>
      </p:pic>
      <p:graphicFrame>
        <p:nvGraphicFramePr>
          <p:cNvPr id="101" name="Google Shape;101;p17"/>
          <p:cNvGraphicFramePr/>
          <p:nvPr/>
        </p:nvGraphicFramePr>
        <p:xfrm>
          <a:off x="210375" y="3653700"/>
          <a:ext cx="6077700" cy="2650325"/>
        </p:xfrm>
        <a:graphic>
          <a:graphicData uri="http://schemas.openxmlformats.org/drawingml/2006/table">
            <a:tbl>
              <a:tblPr>
                <a:noFill/>
                <a:tableStyleId>{01F57CB1-5583-4A8A-AEA4-A34BEFB9FA77}</a:tableStyleId>
              </a:tblPr>
              <a:tblGrid>
                <a:gridCol w="3606600">
                  <a:extLst>
                    <a:ext uri="{9D8B030D-6E8A-4147-A177-3AD203B41FA5}">
                      <a16:colId xmlns:a16="http://schemas.microsoft.com/office/drawing/2014/main" val="20000"/>
                    </a:ext>
                  </a:extLst>
                </a:gridCol>
                <a:gridCol w="1202850">
                  <a:extLst>
                    <a:ext uri="{9D8B030D-6E8A-4147-A177-3AD203B41FA5}">
                      <a16:colId xmlns:a16="http://schemas.microsoft.com/office/drawing/2014/main" val="20001"/>
                    </a:ext>
                  </a:extLst>
                </a:gridCol>
                <a:gridCol w="1268250">
                  <a:extLst>
                    <a:ext uri="{9D8B030D-6E8A-4147-A177-3AD203B41FA5}">
                      <a16:colId xmlns:a16="http://schemas.microsoft.com/office/drawing/2014/main" val="20002"/>
                    </a:ext>
                  </a:extLst>
                </a:gridCol>
              </a:tblGrid>
              <a:tr h="334400">
                <a:tc>
                  <a:txBody>
                    <a:bodyPr/>
                    <a:lstStyle/>
                    <a:p>
                      <a:pPr marL="0" lvl="0" indent="0" algn="l" rtl="0">
                        <a:spcBef>
                          <a:spcPts val="0"/>
                        </a:spcBef>
                        <a:spcAft>
                          <a:spcPts val="0"/>
                        </a:spcAft>
                        <a:buNone/>
                      </a:pPr>
                      <a:r>
                        <a:rPr lang="en-US" sz="1000" b="1"/>
                        <a:t>Potential Intervention</a:t>
                      </a:r>
                      <a:endParaRPr sz="1000" b="1"/>
                    </a:p>
                  </a:txBody>
                  <a:tcPr marL="91425" marR="91425" marT="91425" marB="91425">
                    <a:solidFill>
                      <a:srgbClr val="C9DAF8"/>
                    </a:solidFill>
                  </a:tcPr>
                </a:tc>
                <a:tc>
                  <a:txBody>
                    <a:bodyPr/>
                    <a:lstStyle/>
                    <a:p>
                      <a:pPr marL="0" lvl="0" indent="0" algn="ctr" rtl="0">
                        <a:spcBef>
                          <a:spcPts val="0"/>
                        </a:spcBef>
                        <a:spcAft>
                          <a:spcPts val="0"/>
                        </a:spcAft>
                        <a:buNone/>
                      </a:pPr>
                      <a:r>
                        <a:rPr lang="en-US" sz="1000" b="1"/>
                        <a:t>Essential</a:t>
                      </a:r>
                      <a:endParaRPr sz="1000" b="1"/>
                    </a:p>
                  </a:txBody>
                  <a:tcPr marL="91425" marR="91425" marT="91425" marB="91425">
                    <a:solidFill>
                      <a:srgbClr val="C9DAF8"/>
                    </a:solidFill>
                  </a:tcPr>
                </a:tc>
                <a:tc>
                  <a:txBody>
                    <a:bodyPr/>
                    <a:lstStyle/>
                    <a:p>
                      <a:pPr marL="0" lvl="0" indent="0" algn="ctr" rtl="0">
                        <a:spcBef>
                          <a:spcPts val="0"/>
                        </a:spcBef>
                        <a:spcAft>
                          <a:spcPts val="0"/>
                        </a:spcAft>
                        <a:buNone/>
                      </a:pPr>
                      <a:r>
                        <a:rPr lang="en-US" sz="1000" b="1"/>
                        <a:t>Nonessential</a:t>
                      </a:r>
                      <a:endParaRPr sz="1000" b="1"/>
                    </a:p>
                  </a:txBody>
                  <a:tcPr marL="91425" marR="91425" marT="91425" marB="91425">
                    <a:solidFill>
                      <a:srgbClr val="C9DAF8"/>
                    </a:solidFill>
                  </a:tcPr>
                </a:tc>
                <a:extLst>
                  <a:ext uri="{0D108BD9-81ED-4DB2-BD59-A6C34878D82A}">
                    <a16:rowId xmlns:a16="http://schemas.microsoft.com/office/drawing/2014/main" val="10000"/>
                  </a:ext>
                </a:extLst>
              </a:tr>
              <a:tr h="334400">
                <a:tc>
                  <a:txBody>
                    <a:bodyPr/>
                    <a:lstStyle/>
                    <a:p>
                      <a:pPr marL="0" lvl="0" indent="0" algn="l" rtl="0">
                        <a:spcBef>
                          <a:spcPts val="0"/>
                        </a:spcBef>
                        <a:spcAft>
                          <a:spcPts val="0"/>
                        </a:spcAft>
                        <a:buNone/>
                      </a:pPr>
                      <a:r>
                        <a:rPr lang="en-US" sz="1000" b="1"/>
                        <a:t>Place client on continuous fetal monitoring</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1"/>
                  </a:ext>
                </a:extLst>
              </a:tr>
              <a:tr h="334400">
                <a:tc>
                  <a:txBody>
                    <a:bodyPr/>
                    <a:lstStyle/>
                    <a:p>
                      <a:pPr marL="0" lvl="0" indent="0" algn="l" rtl="0">
                        <a:spcBef>
                          <a:spcPts val="0"/>
                        </a:spcBef>
                        <a:spcAft>
                          <a:spcPts val="0"/>
                        </a:spcAft>
                        <a:buNone/>
                      </a:pPr>
                      <a:r>
                        <a:rPr lang="en-US" sz="1000" b="1">
                          <a:solidFill>
                            <a:schemeClr val="dk1"/>
                          </a:solidFill>
                        </a:rPr>
                        <a:t>Draw admission labs (CBC, HIV, Type/Screen)</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2"/>
                  </a:ext>
                </a:extLst>
              </a:tr>
              <a:tr h="486425">
                <a:tc>
                  <a:txBody>
                    <a:bodyPr/>
                    <a:lstStyle/>
                    <a:p>
                      <a:pPr marL="0" lvl="0" indent="0" algn="l" rtl="0">
                        <a:spcBef>
                          <a:spcPts val="0"/>
                        </a:spcBef>
                        <a:spcAft>
                          <a:spcPts val="0"/>
                        </a:spcAft>
                        <a:buNone/>
                      </a:pPr>
                      <a:r>
                        <a:rPr lang="en-US" sz="1000" b="1"/>
                        <a:t>Gather supplies for artificial rupture of membranes</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3"/>
                  </a:ext>
                </a:extLst>
              </a:tr>
              <a:tr h="334400">
                <a:tc>
                  <a:txBody>
                    <a:bodyPr/>
                    <a:lstStyle/>
                    <a:p>
                      <a:pPr marL="0" lvl="0" indent="0" algn="l" rtl="0">
                        <a:spcBef>
                          <a:spcPts val="0"/>
                        </a:spcBef>
                        <a:spcAft>
                          <a:spcPts val="0"/>
                        </a:spcAft>
                        <a:buNone/>
                      </a:pPr>
                      <a:r>
                        <a:rPr lang="en-US" sz="1000" b="1"/>
                        <a:t>Bring ultrasound to bedside</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4"/>
                  </a:ext>
                </a:extLst>
              </a:tr>
              <a:tr h="334400">
                <a:tc>
                  <a:txBody>
                    <a:bodyPr/>
                    <a:lstStyle/>
                    <a:p>
                      <a:pPr marL="0" lvl="0" indent="0" algn="l" rtl="0">
                        <a:spcBef>
                          <a:spcPts val="0"/>
                        </a:spcBef>
                        <a:spcAft>
                          <a:spcPts val="0"/>
                        </a:spcAft>
                        <a:buClr>
                          <a:schemeClr val="dk1"/>
                        </a:buClr>
                        <a:buSzPts val="1100"/>
                        <a:buFont typeface="Arial"/>
                        <a:buNone/>
                      </a:pPr>
                      <a:r>
                        <a:rPr lang="en-US" sz="1000" b="1">
                          <a:solidFill>
                            <a:schemeClr val="dk1"/>
                          </a:solidFill>
                        </a:rPr>
                        <a:t>Start an IV of NS and prepare to administer pitocin</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5"/>
                  </a:ext>
                </a:extLst>
              </a:tr>
              <a:tr h="486425">
                <a:tc>
                  <a:txBody>
                    <a:bodyPr/>
                    <a:lstStyle/>
                    <a:p>
                      <a:pPr marL="0" lvl="0" indent="0" algn="l" rtl="0">
                        <a:spcBef>
                          <a:spcPts val="0"/>
                        </a:spcBef>
                        <a:spcAft>
                          <a:spcPts val="0"/>
                        </a:spcAft>
                        <a:buNone/>
                      </a:pPr>
                      <a:r>
                        <a:rPr lang="en-US" sz="1000" b="1">
                          <a:solidFill>
                            <a:schemeClr val="dk1"/>
                          </a:solidFill>
                        </a:rPr>
                        <a:t>Ask client to empty bladder and change into hospital gown</a:t>
                      </a:r>
                      <a:endParaRPr sz="1000" b="1">
                        <a:solidFill>
                          <a:schemeClr val="dk1"/>
                        </a:solidFill>
                      </a:endParaRPr>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tc>
                  <a:txBody>
                    <a:bodyPr/>
                    <a:lstStyle/>
                    <a:p>
                      <a:pPr marL="0" lvl="0" indent="0" algn="ctr" rtl="0">
                        <a:spcBef>
                          <a:spcPts val="0"/>
                        </a:spcBef>
                        <a:spcAft>
                          <a:spcPts val="0"/>
                        </a:spcAft>
                        <a:buNone/>
                      </a:pPr>
                      <a:r>
                        <a:rPr lang="en-US" sz="1000" b="1"/>
                        <a:t>O</a:t>
                      </a:r>
                      <a:endParaRPr sz="1000" b="1"/>
                    </a:p>
                  </a:txBody>
                  <a:tcPr marL="91425" marR="91425" marT="91425" marB="91425"/>
                </a:tc>
                <a:extLst>
                  <a:ext uri="{0D108BD9-81ED-4DB2-BD59-A6C34878D82A}">
                    <a16:rowId xmlns:a16="http://schemas.microsoft.com/office/drawing/2014/main" val="10006"/>
                  </a:ext>
                </a:extLst>
              </a:tr>
            </a:tbl>
          </a:graphicData>
        </a:graphic>
      </p:graphicFrame>
      <p:pic>
        <p:nvPicPr>
          <p:cNvPr id="102" name="Google Shape;102;p17"/>
          <p:cNvPicPr preferRelativeResize="0"/>
          <p:nvPr/>
        </p:nvPicPr>
        <p:blipFill>
          <a:blip r:embed="rId7">
            <a:alphaModFix/>
          </a:blip>
          <a:stretch>
            <a:fillRect/>
          </a:stretch>
        </p:blipFill>
        <p:spPr>
          <a:xfrm>
            <a:off x="152400" y="1228575"/>
            <a:ext cx="7886074" cy="1131325"/>
          </a:xfrm>
          <a:prstGeom prst="rect">
            <a:avLst/>
          </a:prstGeom>
          <a:noFill/>
          <a:ln>
            <a:noFill/>
          </a:ln>
        </p:spPr>
      </p:pic>
      <p:pic>
        <p:nvPicPr>
          <p:cNvPr id="103" name="Google Shape;103;p17"/>
          <p:cNvPicPr preferRelativeResize="0"/>
          <p:nvPr/>
        </p:nvPicPr>
        <p:blipFill>
          <a:blip r:embed="rId8">
            <a:alphaModFix/>
          </a:blip>
          <a:stretch>
            <a:fillRect/>
          </a:stretch>
        </p:blipFill>
        <p:spPr>
          <a:xfrm>
            <a:off x="152400" y="2443675"/>
            <a:ext cx="7912475" cy="118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1042988" y="615675"/>
            <a:ext cx="7977937"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sp>
        <p:nvSpPr>
          <p:cNvPr id="110" name="Google Shape;110;p18"/>
          <p:cNvSpPr txBox="1"/>
          <p:nvPr/>
        </p:nvSpPr>
        <p:spPr>
          <a:xfrm>
            <a:off x="24900" y="4692375"/>
            <a:ext cx="84114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latin typeface="Verdana"/>
              <a:ea typeface="Verdana"/>
              <a:cs typeface="Verdana"/>
              <a:sym typeface="Verdana"/>
            </a:endParaRPr>
          </a:p>
          <a:p>
            <a:pPr marL="0" lvl="0" indent="0" algn="l" rtl="0">
              <a:spcBef>
                <a:spcPts val="0"/>
              </a:spcBef>
              <a:spcAft>
                <a:spcPts val="0"/>
              </a:spcAft>
              <a:buNone/>
            </a:pPr>
            <a:r>
              <a:rPr lang="en-US" sz="1400" b="1" dirty="0">
                <a:solidFill>
                  <a:schemeClr val="dk1"/>
                </a:solidFill>
                <a:latin typeface="Verdana"/>
                <a:ea typeface="Verdana"/>
                <a:cs typeface="Verdana"/>
                <a:sym typeface="Verdana"/>
              </a:rPr>
              <a:t>At 10:35, the MD arrives at the bedside. The amniocentesis is performed. The client tolerated the procedure well. The nurse places a bandage on the client’s abdomen. </a:t>
            </a:r>
            <a:r>
              <a:rPr lang="en-US" sz="1400" b="1" dirty="0">
                <a:latin typeface="Verdana"/>
                <a:ea typeface="Verdana"/>
                <a:cs typeface="Verdana"/>
                <a:sym typeface="Verdana"/>
              </a:rPr>
              <a:t>Based on the data above, what is the nurse’s next best action? (PRIORITIZE HYPOTHESES/GENERATE SOLUTIONS)</a:t>
            </a:r>
            <a:endParaRPr sz="1400" b="1"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pic>
        <p:nvPicPr>
          <p:cNvPr id="111" name="Google Shape;111;p18"/>
          <p:cNvPicPr preferRelativeResize="0"/>
          <p:nvPr/>
        </p:nvPicPr>
        <p:blipFill>
          <a:blip r:embed="rId3">
            <a:alphaModFix/>
          </a:blip>
          <a:stretch>
            <a:fillRect/>
          </a:stretch>
        </p:blipFill>
        <p:spPr>
          <a:xfrm>
            <a:off x="123075" y="308075"/>
            <a:ext cx="782700" cy="768100"/>
          </a:xfrm>
          <a:prstGeom prst="rect">
            <a:avLst/>
          </a:prstGeom>
          <a:noFill/>
          <a:ln>
            <a:noFill/>
          </a:ln>
        </p:spPr>
      </p:pic>
      <p:pic>
        <p:nvPicPr>
          <p:cNvPr id="112" name="Google Shape;112;p18"/>
          <p:cNvPicPr preferRelativeResize="0"/>
          <p:nvPr/>
        </p:nvPicPr>
        <p:blipFill>
          <a:blip r:embed="rId4">
            <a:alphaModFix/>
          </a:blip>
          <a:stretch>
            <a:fillRect/>
          </a:stretch>
        </p:blipFill>
        <p:spPr>
          <a:xfrm>
            <a:off x="123075" y="3309675"/>
            <a:ext cx="8767675" cy="1481075"/>
          </a:xfrm>
          <a:prstGeom prst="rect">
            <a:avLst/>
          </a:prstGeom>
          <a:noFill/>
          <a:ln>
            <a:noFill/>
          </a:ln>
        </p:spPr>
      </p:pic>
      <p:pic>
        <p:nvPicPr>
          <p:cNvPr id="113" name="Google Shape;113;p18"/>
          <p:cNvPicPr preferRelativeResize="0"/>
          <p:nvPr/>
        </p:nvPicPr>
        <p:blipFill>
          <a:blip r:embed="rId5">
            <a:alphaModFix/>
          </a:blip>
          <a:stretch>
            <a:fillRect/>
          </a:stretch>
        </p:blipFill>
        <p:spPr>
          <a:xfrm>
            <a:off x="152400" y="1228575"/>
            <a:ext cx="8738350" cy="2153722"/>
          </a:xfrm>
          <a:prstGeom prst="rect">
            <a:avLst/>
          </a:prstGeom>
          <a:noFill/>
          <a:ln>
            <a:noFill/>
          </a:ln>
        </p:spPr>
      </p:pic>
      <p:pic>
        <p:nvPicPr>
          <p:cNvPr id="114" name="Google Shape;114;p18">
            <a:hlinkClick r:id="rId6"/>
          </p:cNvPr>
          <p:cNvPicPr preferRelativeResize="0"/>
          <p:nvPr/>
        </p:nvPicPr>
        <p:blipFill>
          <a:blip r:embed="rId7">
            <a:alphaModFix/>
          </a:blip>
          <a:stretch>
            <a:fillRect/>
          </a:stretch>
        </p:blipFill>
        <p:spPr>
          <a:xfrm>
            <a:off x="0" y="6143625"/>
            <a:ext cx="9144000" cy="714375"/>
          </a:xfrm>
          <a:prstGeom prst="rect">
            <a:avLst/>
          </a:prstGeom>
          <a:noFill/>
          <a:ln>
            <a:noFill/>
          </a:ln>
        </p:spPr>
      </p:pic>
      <p:sp>
        <p:nvSpPr>
          <p:cNvPr id="115" name="Google Shape;115;p18">
            <a:hlinkClick r:id="rId8"/>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152525" y="1573250"/>
            <a:ext cx="5948450" cy="938740"/>
          </a:xfrm>
          <a:prstGeom prst="rect">
            <a:avLst/>
          </a:prstGeom>
          <a:noFill/>
          <a:ln>
            <a:noFill/>
          </a:ln>
        </p:spPr>
      </p:pic>
      <p:sp>
        <p:nvSpPr>
          <p:cNvPr id="122" name="Google Shape;122;p19"/>
          <p:cNvSpPr txBox="1">
            <a:spLocks noGrp="1"/>
          </p:cNvSpPr>
          <p:nvPr>
            <p:ph type="title"/>
          </p:nvPr>
        </p:nvSpPr>
        <p:spPr>
          <a:xfrm>
            <a:off x="1042988" y="615675"/>
            <a:ext cx="8219884" cy="384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NCLEX Clinical Judgement: Antenatal Testing, Gestational Conditions, and OB Emergencies</a:t>
            </a:r>
            <a:endParaRPr sz="2500" b="1" dirty="0"/>
          </a:p>
        </p:txBody>
      </p:sp>
      <p:pic>
        <p:nvPicPr>
          <p:cNvPr id="123" name="Google Shape;123;p19"/>
          <p:cNvPicPr preferRelativeResize="0"/>
          <p:nvPr/>
        </p:nvPicPr>
        <p:blipFill>
          <a:blip r:embed="rId4">
            <a:alphaModFix/>
          </a:blip>
          <a:stretch>
            <a:fillRect/>
          </a:stretch>
        </p:blipFill>
        <p:spPr>
          <a:xfrm>
            <a:off x="123075" y="308075"/>
            <a:ext cx="782700" cy="768100"/>
          </a:xfrm>
          <a:prstGeom prst="rect">
            <a:avLst/>
          </a:prstGeom>
          <a:noFill/>
          <a:ln>
            <a:noFill/>
          </a:ln>
        </p:spPr>
      </p:pic>
      <p:pic>
        <p:nvPicPr>
          <p:cNvPr id="124" name="Google Shape;124;p19"/>
          <p:cNvPicPr preferRelativeResize="0"/>
          <p:nvPr/>
        </p:nvPicPr>
        <p:blipFill>
          <a:blip r:embed="rId5">
            <a:alphaModFix/>
          </a:blip>
          <a:stretch>
            <a:fillRect/>
          </a:stretch>
        </p:blipFill>
        <p:spPr>
          <a:xfrm>
            <a:off x="46875" y="3333854"/>
            <a:ext cx="6130950" cy="926671"/>
          </a:xfrm>
          <a:prstGeom prst="rect">
            <a:avLst/>
          </a:prstGeom>
          <a:noFill/>
          <a:ln>
            <a:noFill/>
          </a:ln>
        </p:spPr>
      </p:pic>
      <p:sp>
        <p:nvSpPr>
          <p:cNvPr id="125" name="Google Shape;125;p19"/>
          <p:cNvSpPr txBox="1"/>
          <p:nvPr/>
        </p:nvSpPr>
        <p:spPr>
          <a:xfrm>
            <a:off x="6227625" y="1037400"/>
            <a:ext cx="29136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latin typeface="Verdana"/>
              <a:ea typeface="Verdana"/>
              <a:cs typeface="Verdana"/>
              <a:sym typeface="Verdana"/>
            </a:endParaRPr>
          </a:p>
          <a:p>
            <a:pPr marL="0" lvl="0" indent="0" algn="l" rtl="0">
              <a:spcBef>
                <a:spcPts val="0"/>
              </a:spcBef>
              <a:spcAft>
                <a:spcPts val="0"/>
              </a:spcAft>
              <a:buNone/>
            </a:pPr>
            <a:r>
              <a:rPr lang="en-US" sz="1400" b="1" dirty="0">
                <a:solidFill>
                  <a:schemeClr val="dk1"/>
                </a:solidFill>
                <a:latin typeface="Verdana"/>
                <a:ea typeface="Verdana"/>
                <a:cs typeface="Verdana"/>
                <a:sym typeface="Verdana"/>
              </a:rPr>
              <a:t>At 11:00, the nurse placed the client on monitors with plans to discharge the client home. Based on Layla’s assessment data, prepare a plan of care for the client. </a:t>
            </a:r>
            <a:r>
              <a:rPr lang="en-US" sz="1400" b="1" u="sng" dirty="0">
                <a:solidFill>
                  <a:schemeClr val="dk1"/>
                </a:solidFill>
                <a:latin typeface="Verdana"/>
                <a:ea typeface="Verdana"/>
                <a:cs typeface="Verdana"/>
                <a:sym typeface="Verdana"/>
              </a:rPr>
              <a:t>Highlight </a:t>
            </a:r>
            <a:r>
              <a:rPr lang="en-US" sz="1400" b="1" dirty="0">
                <a:solidFill>
                  <a:schemeClr val="dk1"/>
                </a:solidFill>
                <a:latin typeface="Verdana"/>
                <a:ea typeface="Verdana"/>
                <a:cs typeface="Verdana"/>
                <a:sym typeface="Verdana"/>
              </a:rPr>
              <a:t>the most probable diagnosis, and then choose two actions to take and two parameters to monitor by</a:t>
            </a:r>
            <a:r>
              <a:rPr lang="en-US" sz="1400" b="1" u="sng" dirty="0">
                <a:solidFill>
                  <a:schemeClr val="dk1"/>
                </a:solidFill>
                <a:latin typeface="Verdana"/>
                <a:ea typeface="Verdana"/>
                <a:cs typeface="Verdana"/>
                <a:sym typeface="Verdana"/>
              </a:rPr>
              <a:t> highlighting</a:t>
            </a:r>
            <a:r>
              <a:rPr lang="en-US" sz="1400" b="1" dirty="0">
                <a:solidFill>
                  <a:schemeClr val="dk1"/>
                </a:solidFill>
                <a:latin typeface="Verdana"/>
                <a:ea typeface="Verdana"/>
                <a:cs typeface="Verdana"/>
                <a:sym typeface="Verdana"/>
              </a:rPr>
              <a:t> your choices.</a:t>
            </a:r>
            <a:endParaRPr sz="1400" b="1" dirty="0">
              <a:solidFill>
                <a:schemeClr val="dk1"/>
              </a:solidFill>
              <a:latin typeface="Verdana"/>
              <a:ea typeface="Verdana"/>
              <a:cs typeface="Verdana"/>
              <a:sym typeface="Verdana"/>
            </a:endParaRPr>
          </a:p>
          <a:p>
            <a:pPr marL="0" lvl="0" indent="0" algn="l" rtl="0">
              <a:spcBef>
                <a:spcPts val="0"/>
              </a:spcBef>
              <a:spcAft>
                <a:spcPts val="0"/>
              </a:spcAft>
              <a:buNone/>
            </a:pPr>
            <a:r>
              <a:rPr lang="en-US" sz="1400" b="1" dirty="0">
                <a:solidFill>
                  <a:schemeClr val="dk1"/>
                </a:solidFill>
                <a:latin typeface="Verdana"/>
                <a:ea typeface="Verdana"/>
                <a:cs typeface="Verdana"/>
                <a:sym typeface="Verdana"/>
              </a:rPr>
              <a:t>(TAKE ACTIONS)</a:t>
            </a:r>
            <a:endParaRPr sz="1400" b="1" dirty="0">
              <a:solidFill>
                <a:schemeClr val="dk1"/>
              </a:solidFill>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pic>
        <p:nvPicPr>
          <p:cNvPr id="126" name="Google Shape;126;p19"/>
          <p:cNvPicPr preferRelativeResize="0"/>
          <p:nvPr/>
        </p:nvPicPr>
        <p:blipFill>
          <a:blip r:embed="rId6">
            <a:alphaModFix/>
          </a:blip>
          <a:stretch>
            <a:fillRect/>
          </a:stretch>
        </p:blipFill>
        <p:spPr>
          <a:xfrm>
            <a:off x="152527" y="2497424"/>
            <a:ext cx="5948440" cy="821284"/>
          </a:xfrm>
          <a:prstGeom prst="rect">
            <a:avLst/>
          </a:prstGeom>
          <a:noFill/>
          <a:ln>
            <a:noFill/>
          </a:ln>
        </p:spPr>
      </p:pic>
      <p:pic>
        <p:nvPicPr>
          <p:cNvPr id="127" name="Google Shape;127;p19"/>
          <p:cNvPicPr preferRelativeResize="0"/>
          <p:nvPr/>
        </p:nvPicPr>
        <p:blipFill>
          <a:blip r:embed="rId7">
            <a:alphaModFix/>
          </a:blip>
          <a:stretch>
            <a:fillRect/>
          </a:stretch>
        </p:blipFill>
        <p:spPr>
          <a:xfrm>
            <a:off x="152527" y="1228575"/>
            <a:ext cx="5948438" cy="420865"/>
          </a:xfrm>
          <a:prstGeom prst="rect">
            <a:avLst/>
          </a:prstGeom>
          <a:noFill/>
          <a:ln>
            <a:noFill/>
          </a:ln>
        </p:spPr>
      </p:pic>
      <p:graphicFrame>
        <p:nvGraphicFramePr>
          <p:cNvPr id="128" name="Google Shape;128;p19"/>
          <p:cNvGraphicFramePr/>
          <p:nvPr/>
        </p:nvGraphicFramePr>
        <p:xfrm>
          <a:off x="123075" y="4259725"/>
          <a:ext cx="8790600" cy="2067750"/>
        </p:xfrm>
        <a:graphic>
          <a:graphicData uri="http://schemas.openxmlformats.org/drawingml/2006/table">
            <a:tbl>
              <a:tblPr>
                <a:noFill/>
                <a:tableStyleId>{01F57CB1-5583-4A8A-AEA4-A34BEFB9FA77}</a:tableStyleId>
              </a:tblPr>
              <a:tblGrid>
                <a:gridCol w="3200575">
                  <a:extLst>
                    <a:ext uri="{9D8B030D-6E8A-4147-A177-3AD203B41FA5}">
                      <a16:colId xmlns:a16="http://schemas.microsoft.com/office/drawing/2014/main" val="20000"/>
                    </a:ext>
                  </a:extLst>
                </a:gridCol>
                <a:gridCol w="2291000">
                  <a:extLst>
                    <a:ext uri="{9D8B030D-6E8A-4147-A177-3AD203B41FA5}">
                      <a16:colId xmlns:a16="http://schemas.microsoft.com/office/drawing/2014/main" val="20001"/>
                    </a:ext>
                  </a:extLst>
                </a:gridCol>
                <a:gridCol w="3299025">
                  <a:extLst>
                    <a:ext uri="{9D8B030D-6E8A-4147-A177-3AD203B41FA5}">
                      <a16:colId xmlns:a16="http://schemas.microsoft.com/office/drawing/2014/main" val="20002"/>
                    </a:ext>
                  </a:extLst>
                </a:gridCol>
              </a:tblGrid>
              <a:tr h="2067750">
                <a:tc>
                  <a:txBody>
                    <a:bodyPr/>
                    <a:lstStyle/>
                    <a:p>
                      <a:pPr marL="0" lvl="0" indent="0" algn="l" rtl="0">
                        <a:spcBef>
                          <a:spcPts val="0"/>
                        </a:spcBef>
                        <a:spcAft>
                          <a:spcPts val="0"/>
                        </a:spcAft>
                        <a:buNone/>
                      </a:pPr>
                      <a:r>
                        <a:rPr lang="en-US" sz="1200" b="1">
                          <a:latin typeface="Verdana"/>
                          <a:ea typeface="Verdana"/>
                          <a:cs typeface="Verdana"/>
                          <a:sym typeface="Verdana"/>
                        </a:rPr>
                        <a:t>Choose two (2) actions to take based on chosen diagnosis.</a:t>
                      </a:r>
                      <a:endParaRPr sz="1200">
                        <a:latin typeface="Verdana"/>
                        <a:ea typeface="Verdana"/>
                        <a:cs typeface="Verdana"/>
                        <a:sym typeface="Verdana"/>
                      </a:endParaRPr>
                    </a:p>
                    <a:p>
                      <a:pPr marL="457200" lvl="0" indent="-304800" algn="l" rtl="0">
                        <a:spcBef>
                          <a:spcPts val="420"/>
                        </a:spcBef>
                        <a:spcAft>
                          <a:spcPts val="0"/>
                        </a:spcAft>
                        <a:buClr>
                          <a:srgbClr val="000000"/>
                        </a:buClr>
                        <a:buSzPts val="1200"/>
                        <a:buFont typeface="Verdana"/>
                        <a:buChar char="●"/>
                      </a:pPr>
                      <a:r>
                        <a:rPr lang="en-US" sz="1200">
                          <a:solidFill>
                            <a:srgbClr val="000000"/>
                          </a:solidFill>
                          <a:latin typeface="Verdana"/>
                          <a:ea typeface="Verdana"/>
                          <a:cs typeface="Verdana"/>
                          <a:sym typeface="Verdana"/>
                        </a:rPr>
                        <a:t>Prepare to </a:t>
                      </a:r>
                      <a:r>
                        <a:rPr lang="en-US" sz="1200">
                          <a:latin typeface="Verdana"/>
                          <a:ea typeface="Verdana"/>
                          <a:cs typeface="Verdana"/>
                          <a:sym typeface="Verdana"/>
                        </a:rPr>
                        <a:t>D/C</a:t>
                      </a:r>
                      <a:r>
                        <a:rPr lang="en-US" sz="1200">
                          <a:solidFill>
                            <a:srgbClr val="000000"/>
                          </a:solidFill>
                          <a:latin typeface="Verdana"/>
                          <a:ea typeface="Verdana"/>
                          <a:cs typeface="Verdana"/>
                          <a:sym typeface="Verdana"/>
                        </a:rPr>
                        <a:t> the client home </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Call </a:t>
                      </a:r>
                      <a:r>
                        <a:rPr lang="en-US" sz="1200">
                          <a:solidFill>
                            <a:srgbClr val="000000"/>
                          </a:solidFill>
                          <a:latin typeface="Verdana"/>
                          <a:ea typeface="Verdana"/>
                          <a:cs typeface="Verdana"/>
                          <a:sym typeface="Verdana"/>
                        </a:rPr>
                        <a:t>SBAR report to physician</a:t>
                      </a:r>
                      <a:r>
                        <a:rPr lang="en-US" sz="1200">
                          <a:latin typeface="Verdana"/>
                          <a:ea typeface="Verdana"/>
                          <a:cs typeface="Verdana"/>
                          <a:sym typeface="Verdana"/>
                        </a:rPr>
                        <a:t> and continue to monitor FHTs and contraction pattern</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Prepare for a D&amp;C</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Prepare to administer terbutaline</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solidFill>
                            <a:srgbClr val="000000"/>
                          </a:solidFill>
                          <a:latin typeface="Verdana"/>
                          <a:ea typeface="Verdana"/>
                          <a:cs typeface="Verdana"/>
                          <a:sym typeface="Verdana"/>
                        </a:rPr>
                        <a:t>Start IV</a:t>
                      </a:r>
                      <a:r>
                        <a:rPr lang="en-US" sz="1200">
                          <a:latin typeface="Verdana"/>
                          <a:ea typeface="Verdana"/>
                          <a:cs typeface="Verdana"/>
                          <a:sym typeface="Verdana"/>
                        </a:rPr>
                        <a:t> and prepare to administer antibiotics</a:t>
                      </a:r>
                      <a:endParaRPr sz="1200">
                        <a:latin typeface="Verdana"/>
                        <a:ea typeface="Verdana"/>
                        <a:cs typeface="Verdana"/>
                        <a:sym typeface="Verdana"/>
                      </a:endParaRPr>
                    </a:p>
                  </a:txBody>
                  <a:tcPr marL="91425" marR="91425" marT="91425" marB="91425"/>
                </a:tc>
                <a:tc>
                  <a:txBody>
                    <a:bodyPr/>
                    <a:lstStyle/>
                    <a:p>
                      <a:pPr marL="0" lvl="0" indent="0" algn="l" rtl="0">
                        <a:lnSpc>
                          <a:spcPct val="100000"/>
                        </a:lnSpc>
                        <a:spcBef>
                          <a:spcPts val="0"/>
                        </a:spcBef>
                        <a:spcAft>
                          <a:spcPts val="0"/>
                        </a:spcAft>
                        <a:buNone/>
                      </a:pPr>
                      <a:r>
                        <a:rPr lang="en-US" sz="1200" b="1">
                          <a:solidFill>
                            <a:srgbClr val="000000"/>
                          </a:solidFill>
                          <a:latin typeface="Verdana"/>
                          <a:ea typeface="Verdana"/>
                          <a:cs typeface="Verdana"/>
                          <a:sym typeface="Verdana"/>
                        </a:rPr>
                        <a:t>What condition is your client most likely experiencing?</a:t>
                      </a:r>
                      <a:endParaRPr sz="1200" b="1">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sz="1200">
                        <a:solidFill>
                          <a:srgbClr val="000000"/>
                        </a:solidFill>
                        <a:latin typeface="Verdana"/>
                        <a:ea typeface="Verdana"/>
                        <a:cs typeface="Verdana"/>
                        <a:sym typeface="Verdana"/>
                      </a:endParaRPr>
                    </a:p>
                    <a:p>
                      <a:pPr marL="457200" lvl="0" indent="-304800" algn="l" rtl="0">
                        <a:lnSpc>
                          <a:spcPct val="100000"/>
                        </a:lnSpc>
                        <a:spcBef>
                          <a:spcPts val="0"/>
                        </a:spcBef>
                        <a:spcAft>
                          <a:spcPts val="0"/>
                        </a:spcAft>
                        <a:buClr>
                          <a:srgbClr val="000000"/>
                        </a:buClr>
                        <a:buSzPts val="1200"/>
                        <a:buFont typeface="Verdana"/>
                        <a:buChar char="●"/>
                      </a:pPr>
                      <a:r>
                        <a:rPr lang="en-US" sz="1200">
                          <a:latin typeface="Verdana"/>
                          <a:ea typeface="Verdana"/>
                          <a:cs typeface="Verdana"/>
                          <a:sym typeface="Verdana"/>
                        </a:rPr>
                        <a:t>Spontaneous Abortion</a:t>
                      </a:r>
                      <a:endParaRPr sz="1200">
                        <a:solidFill>
                          <a:srgbClr val="000000"/>
                        </a:solidFill>
                        <a:latin typeface="Verdana"/>
                        <a:ea typeface="Verdana"/>
                        <a:cs typeface="Verdana"/>
                        <a:sym typeface="Verdana"/>
                      </a:endParaRPr>
                    </a:p>
                    <a:p>
                      <a:pPr marL="457200" lvl="0" indent="-304800" algn="l" rtl="0">
                        <a:lnSpc>
                          <a:spcPct val="100000"/>
                        </a:lnSpc>
                        <a:spcBef>
                          <a:spcPts val="0"/>
                        </a:spcBef>
                        <a:spcAft>
                          <a:spcPts val="0"/>
                        </a:spcAft>
                        <a:buClr>
                          <a:srgbClr val="000000"/>
                        </a:buClr>
                        <a:buSzPts val="1200"/>
                        <a:buFont typeface="Verdana"/>
                        <a:buChar char="●"/>
                      </a:pPr>
                      <a:r>
                        <a:rPr lang="en-US" sz="1200">
                          <a:latin typeface="Verdana"/>
                          <a:ea typeface="Verdana"/>
                          <a:cs typeface="Verdana"/>
                          <a:sym typeface="Verdana"/>
                        </a:rPr>
                        <a:t>Maternal Hemorrhage</a:t>
                      </a:r>
                      <a:endParaRPr sz="1200">
                        <a:solidFill>
                          <a:srgbClr val="000000"/>
                        </a:solidFill>
                        <a:latin typeface="Verdana"/>
                        <a:ea typeface="Verdana"/>
                        <a:cs typeface="Verdana"/>
                        <a:sym typeface="Verdana"/>
                      </a:endParaRPr>
                    </a:p>
                    <a:p>
                      <a:pPr marL="457200" lvl="0" indent="-304800" algn="l" rtl="0">
                        <a:lnSpc>
                          <a:spcPct val="100000"/>
                        </a:lnSpc>
                        <a:spcBef>
                          <a:spcPts val="0"/>
                        </a:spcBef>
                        <a:spcAft>
                          <a:spcPts val="0"/>
                        </a:spcAft>
                        <a:buClr>
                          <a:srgbClr val="000000"/>
                        </a:buClr>
                        <a:buSzPts val="1200"/>
                        <a:buFont typeface="Verdana"/>
                        <a:buChar char="●"/>
                      </a:pPr>
                      <a:r>
                        <a:rPr lang="en-US" sz="1200">
                          <a:latin typeface="Verdana"/>
                          <a:ea typeface="Verdana"/>
                          <a:cs typeface="Verdana"/>
                          <a:sym typeface="Verdana"/>
                        </a:rPr>
                        <a:t>Preterm</a:t>
                      </a:r>
                      <a:r>
                        <a:rPr lang="en-US" sz="1200">
                          <a:solidFill>
                            <a:srgbClr val="000000"/>
                          </a:solidFill>
                          <a:latin typeface="Verdana"/>
                          <a:ea typeface="Verdana"/>
                          <a:cs typeface="Verdana"/>
                          <a:sym typeface="Verdana"/>
                        </a:rPr>
                        <a:t> Labor</a:t>
                      </a:r>
                      <a:endParaRPr sz="1200">
                        <a:solidFill>
                          <a:srgbClr val="000000"/>
                        </a:solidFill>
                        <a:latin typeface="Verdana"/>
                        <a:ea typeface="Verdana"/>
                        <a:cs typeface="Verdana"/>
                        <a:sym typeface="Verdana"/>
                      </a:endParaRPr>
                    </a:p>
                    <a:p>
                      <a:pPr marL="457200" lvl="0" indent="-304800" algn="l" rtl="0">
                        <a:lnSpc>
                          <a:spcPct val="100000"/>
                        </a:lnSpc>
                        <a:spcBef>
                          <a:spcPts val="0"/>
                        </a:spcBef>
                        <a:spcAft>
                          <a:spcPts val="0"/>
                        </a:spcAft>
                        <a:buClr>
                          <a:srgbClr val="000000"/>
                        </a:buClr>
                        <a:buSzPts val="1200"/>
                        <a:buFont typeface="Verdana"/>
                        <a:buChar char="●"/>
                      </a:pPr>
                      <a:r>
                        <a:rPr lang="en-US" sz="1200">
                          <a:latin typeface="Verdana"/>
                          <a:ea typeface="Verdana"/>
                          <a:cs typeface="Verdana"/>
                          <a:sym typeface="Verdana"/>
                        </a:rPr>
                        <a:t>Chorioamnionitis</a:t>
                      </a:r>
                      <a:endParaRPr sz="1200">
                        <a:solidFill>
                          <a:srgbClr val="000000"/>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US" sz="1200" b="1">
                          <a:latin typeface="Verdana"/>
                          <a:ea typeface="Verdana"/>
                          <a:cs typeface="Verdana"/>
                          <a:sym typeface="Verdana"/>
                        </a:rPr>
                        <a:t>Choose two (2) parameters to monitor based on chosen diagnosis.</a:t>
                      </a:r>
                      <a:endParaRPr sz="1200">
                        <a:latin typeface="Verdana"/>
                        <a:ea typeface="Verdana"/>
                        <a:cs typeface="Verdana"/>
                        <a:sym typeface="Verdana"/>
                      </a:endParaRPr>
                    </a:p>
                    <a:p>
                      <a:pPr marL="457200" lvl="0" indent="-304800" algn="l" rtl="0">
                        <a:spcBef>
                          <a:spcPts val="420"/>
                        </a:spcBef>
                        <a:spcAft>
                          <a:spcPts val="0"/>
                        </a:spcAft>
                        <a:buClr>
                          <a:srgbClr val="000000"/>
                        </a:buClr>
                        <a:buSzPts val="1200"/>
                        <a:buFont typeface="Verdana"/>
                        <a:buChar char="●"/>
                      </a:pPr>
                      <a:r>
                        <a:rPr lang="en-US" sz="1200">
                          <a:latin typeface="Verdana"/>
                          <a:ea typeface="Verdana"/>
                          <a:cs typeface="Verdana"/>
                          <a:sym typeface="Verdana"/>
                        </a:rPr>
                        <a:t>Evaluate FHT and UC pattern q 30 minutes</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Obtain BP q 15 minutes</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Monitor vaginal bleeding with pad counts </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US" sz="1200">
                          <a:latin typeface="Verdana"/>
                          <a:ea typeface="Verdana"/>
                          <a:cs typeface="Verdana"/>
                          <a:sym typeface="Verdana"/>
                        </a:rPr>
                        <a:t>Monitor for leakage of fluid</a:t>
                      </a:r>
                      <a:endParaRPr sz="1200">
                        <a:solidFill>
                          <a:srgbClr val="000000"/>
                        </a:solidFill>
                        <a:latin typeface="Verdana"/>
                        <a:ea typeface="Verdana"/>
                        <a:cs typeface="Verdana"/>
                        <a:sym typeface="Verdana"/>
                      </a:endParaRPr>
                    </a:p>
                    <a:p>
                      <a:pPr marL="457200" lvl="0" indent="-304800" algn="l" rtl="0">
                        <a:spcBef>
                          <a:spcPts val="0"/>
                        </a:spcBef>
                        <a:spcAft>
                          <a:spcPts val="0"/>
                        </a:spcAft>
                        <a:buSzPts val="1200"/>
                        <a:buFont typeface="Verdana"/>
                        <a:buChar char="●"/>
                      </a:pPr>
                      <a:r>
                        <a:rPr lang="en-US" sz="1200">
                          <a:latin typeface="Verdana"/>
                          <a:ea typeface="Verdana"/>
                          <a:cs typeface="Verdana"/>
                          <a:sym typeface="Verdana"/>
                        </a:rPr>
                        <a:t>Obtain CBC for WBC count</a:t>
                      </a:r>
                      <a:endParaRPr sz="1200">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bl>
          </a:graphicData>
        </a:graphic>
      </p:graphicFrame>
      <p:pic>
        <p:nvPicPr>
          <p:cNvPr id="129" name="Google Shape;129;p19">
            <a:hlinkClick r:id="rId8"/>
          </p:cNvPr>
          <p:cNvPicPr preferRelativeResize="0"/>
          <p:nvPr/>
        </p:nvPicPr>
        <p:blipFill>
          <a:blip r:embed="rId9">
            <a:alphaModFix/>
          </a:blip>
          <a:stretch>
            <a:fillRect/>
          </a:stretch>
        </p:blipFill>
        <p:spPr>
          <a:xfrm>
            <a:off x="0" y="6143625"/>
            <a:ext cx="9144000" cy="714375"/>
          </a:xfrm>
          <a:prstGeom prst="rect">
            <a:avLst/>
          </a:prstGeom>
          <a:noFill/>
          <a:ln>
            <a:noFill/>
          </a:ln>
        </p:spPr>
      </p:pic>
      <p:sp>
        <p:nvSpPr>
          <p:cNvPr id="130" name="Google Shape;130;p19">
            <a:hlinkClick r:id="rId10"/>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261263" y="586575"/>
            <a:ext cx="8524800"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dirty="0"/>
              <a:t>Part II: OB Emergencies</a:t>
            </a:r>
            <a:endParaRPr b="1" dirty="0"/>
          </a:p>
        </p:txBody>
      </p:sp>
      <p:pic>
        <p:nvPicPr>
          <p:cNvPr id="137" name="Google Shape;137;p20"/>
          <p:cNvPicPr preferRelativeResize="0"/>
          <p:nvPr/>
        </p:nvPicPr>
        <p:blipFill>
          <a:blip r:embed="rId3">
            <a:alphaModFix/>
          </a:blip>
          <a:stretch>
            <a:fillRect/>
          </a:stretch>
        </p:blipFill>
        <p:spPr>
          <a:xfrm>
            <a:off x="1507100" y="1378550"/>
            <a:ext cx="6477875" cy="4829600"/>
          </a:xfrm>
          <a:prstGeom prst="rect">
            <a:avLst/>
          </a:prstGeom>
          <a:noFill/>
          <a:ln>
            <a:noFill/>
          </a:ln>
        </p:spPr>
      </p:pic>
      <p:sp>
        <p:nvSpPr>
          <p:cNvPr id="4" name="TextBox 3">
            <a:extLst>
              <a:ext uri="{FF2B5EF4-FFF2-40B4-BE49-F238E27FC236}">
                <a16:creationId xmlns:a16="http://schemas.microsoft.com/office/drawing/2014/main" id="{6E81ADFB-23A8-E64D-2D60-5FC1BDFA4ABF}"/>
              </a:ext>
            </a:extLst>
          </p:cNvPr>
          <p:cNvSpPr txBox="1"/>
          <p:nvPr/>
        </p:nvSpPr>
        <p:spPr>
          <a:xfrm>
            <a:off x="1961072" y="6405879"/>
            <a:ext cx="5193102" cy="246221"/>
          </a:xfrm>
          <a:prstGeom prst="rect">
            <a:avLst/>
          </a:prstGeom>
          <a:noFill/>
        </p:spPr>
        <p:txBody>
          <a:bodyPr wrap="square" rtlCol="0">
            <a:spAutoFit/>
          </a:bodyPr>
          <a:lstStyle/>
          <a:p>
            <a:r>
              <a:rPr lang="en-US" sz="1000" dirty="0"/>
              <a:t>Image Source: Ricci, S. S., Kyle, T., &amp; Carman, S. (2020). Maternity and pediatric nursing (4th 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1042989" y="615675"/>
            <a:ext cx="7686944" cy="38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300" b="1" dirty="0">
                <a:solidFill>
                  <a:schemeClr val="accent1"/>
                </a:solidFill>
              </a:rPr>
              <a:t>NCLEX Clinical Judgement: Antenatal Testing, Gestational Conditions, and OB Emergencies</a:t>
            </a:r>
            <a:endParaRPr sz="2400" b="1" dirty="0"/>
          </a:p>
        </p:txBody>
      </p:sp>
      <p:sp>
        <p:nvSpPr>
          <p:cNvPr id="144" name="Google Shape;144;p21"/>
          <p:cNvSpPr txBox="1"/>
          <p:nvPr/>
        </p:nvSpPr>
        <p:spPr>
          <a:xfrm>
            <a:off x="6048894" y="2208825"/>
            <a:ext cx="2992800" cy="11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latin typeface="Verdana"/>
                <a:ea typeface="Verdana"/>
                <a:cs typeface="Verdana"/>
                <a:sym typeface="Verdana"/>
              </a:rPr>
              <a:t>The client is now in preterm labor. Terbutaline has been administered twice, but the client continues to have regular uterine contractions. Based on the above data, what obstetrical emergency should the nurse anticipate? (PRIORITIZE HYPOTHESES)</a:t>
            </a:r>
            <a:endParaRPr sz="1400" b="1" dirty="0">
              <a:latin typeface="Verdana"/>
              <a:ea typeface="Verdana"/>
              <a:cs typeface="Verdana"/>
              <a:sym typeface="Verdana"/>
            </a:endParaRPr>
          </a:p>
          <a:p>
            <a:pPr marL="0" lvl="0" indent="0" algn="l" rtl="0">
              <a:spcBef>
                <a:spcPts val="0"/>
              </a:spcBef>
              <a:spcAft>
                <a:spcPts val="0"/>
              </a:spcAft>
              <a:buNone/>
            </a:pPr>
            <a:endParaRPr sz="1500" b="1" dirty="0">
              <a:latin typeface="Verdana"/>
              <a:ea typeface="Verdana"/>
              <a:cs typeface="Verdana"/>
              <a:sym typeface="Verdana"/>
            </a:endParaRPr>
          </a:p>
        </p:txBody>
      </p:sp>
      <p:pic>
        <p:nvPicPr>
          <p:cNvPr id="145" name="Google Shape;145;p21"/>
          <p:cNvPicPr preferRelativeResize="0"/>
          <p:nvPr/>
        </p:nvPicPr>
        <p:blipFill>
          <a:blip r:embed="rId3">
            <a:alphaModFix/>
          </a:blip>
          <a:stretch>
            <a:fillRect/>
          </a:stretch>
        </p:blipFill>
        <p:spPr>
          <a:xfrm>
            <a:off x="123075" y="308075"/>
            <a:ext cx="782700" cy="768100"/>
          </a:xfrm>
          <a:prstGeom prst="rect">
            <a:avLst/>
          </a:prstGeom>
          <a:noFill/>
          <a:ln>
            <a:noFill/>
          </a:ln>
        </p:spPr>
      </p:pic>
      <p:pic>
        <p:nvPicPr>
          <p:cNvPr id="146" name="Google Shape;146;p21"/>
          <p:cNvPicPr preferRelativeResize="0"/>
          <p:nvPr/>
        </p:nvPicPr>
        <p:blipFill>
          <a:blip r:embed="rId4">
            <a:alphaModFix/>
          </a:blip>
          <a:stretch>
            <a:fillRect/>
          </a:stretch>
        </p:blipFill>
        <p:spPr>
          <a:xfrm>
            <a:off x="187075" y="1304775"/>
            <a:ext cx="5669900" cy="3133125"/>
          </a:xfrm>
          <a:prstGeom prst="rect">
            <a:avLst/>
          </a:prstGeom>
          <a:noFill/>
          <a:ln>
            <a:noFill/>
          </a:ln>
        </p:spPr>
      </p:pic>
      <p:pic>
        <p:nvPicPr>
          <p:cNvPr id="147" name="Google Shape;147;p21"/>
          <p:cNvPicPr preferRelativeResize="0"/>
          <p:nvPr/>
        </p:nvPicPr>
        <p:blipFill>
          <a:blip r:embed="rId5">
            <a:alphaModFix/>
          </a:blip>
          <a:stretch>
            <a:fillRect/>
          </a:stretch>
        </p:blipFill>
        <p:spPr>
          <a:xfrm>
            <a:off x="187075" y="4598175"/>
            <a:ext cx="5718046" cy="1687606"/>
          </a:xfrm>
          <a:prstGeom prst="rect">
            <a:avLst/>
          </a:prstGeom>
          <a:noFill/>
          <a:ln>
            <a:noFill/>
          </a:ln>
        </p:spPr>
      </p:pic>
      <p:pic>
        <p:nvPicPr>
          <p:cNvPr id="148" name="Google Shape;148;p21">
            <a:hlinkClick r:id="rId6"/>
          </p:cNvPr>
          <p:cNvPicPr preferRelativeResize="0"/>
          <p:nvPr/>
        </p:nvPicPr>
        <p:blipFill>
          <a:blip r:embed="rId7">
            <a:alphaModFix/>
          </a:blip>
          <a:stretch>
            <a:fillRect/>
          </a:stretch>
        </p:blipFill>
        <p:spPr>
          <a:xfrm>
            <a:off x="0" y="6143625"/>
            <a:ext cx="9144000" cy="714375"/>
          </a:xfrm>
          <a:prstGeom prst="rect">
            <a:avLst/>
          </a:prstGeom>
          <a:noFill/>
          <a:ln>
            <a:noFill/>
          </a:ln>
        </p:spPr>
      </p:pic>
      <p:sp>
        <p:nvSpPr>
          <p:cNvPr id="149" name="Google Shape;149;p21">
            <a:hlinkClick r:id="rId8"/>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1378</Words>
  <Application>Microsoft Office PowerPoint</Application>
  <PresentationFormat>On-screen Show (4:3)</PresentationFormat>
  <Paragraphs>142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Verdana</vt:lpstr>
      <vt:lpstr>Office Theme</vt:lpstr>
      <vt:lpstr>NCLEX Clinical Judgement: Antenatal Testing, Gestational Conditions, and OB Emergencies</vt:lpstr>
      <vt:lpstr>Objectives</vt:lpstr>
      <vt:lpstr>Part I: Antenatal Testing and Gestational Conditions</vt:lpstr>
      <vt:lpstr>NCLEX Clinical Judgement: Antenatal Testing, Gestational Conditions, and OB Emergencies</vt:lpstr>
      <vt:lpstr>NCLEX Clinical Judgement: Antenatal Testing, Gestational Conditions, and OB Emergencies</vt:lpstr>
      <vt:lpstr>NCLEX Clinical Judgement: Antenatal Testing, Gestational Conditions, and OB Emergencies</vt:lpstr>
      <vt:lpstr>NCLEX Clinical Judgement: Antenatal Testing, Gestational Conditions, and OB Emergencies</vt:lpstr>
      <vt:lpstr>Part II: OB Emergencies</vt:lpstr>
      <vt:lpstr>NCLEX Clinical Judgement: Antenatal Testing, Gestational Conditions, and OB Emergencies</vt:lpstr>
      <vt:lpstr>NCLEX Clinical Judgement: Antenatal Testing, Gestational Conditions, and OB Emergencies</vt:lpstr>
      <vt:lpstr>NCLEX Clinical Judgement: Antenatal Testing, Gestational Conditions, and OB Emergencies</vt:lpstr>
      <vt:lpstr>NCLEX Clinical Judgement: Antenatal Testing, Gestational Conditions, and OB Emergencies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NCLEX Clinical Judgement: Antenatal Testing, Gestational Conditions, and OB Emergencies</dc:title>
  <dc:creator>Rebecca Thomas</dc:creator>
  <cp:lastModifiedBy>Rebecca Thomas</cp:lastModifiedBy>
  <cp:revision>2</cp:revision>
  <dcterms:modified xsi:type="dcterms:W3CDTF">2022-06-21T17:18:27Z</dcterms:modified>
</cp:coreProperties>
</file>