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ta\Desktop\STATISTICA%20PTC\REVISIONE%20FERLINI%2012.01.20\TABELLE%20E%20FIGURE\Copia%20di%20tabella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ta\Desktop\STATISTICA%20PTC\REVISIONE%20FERLINI%2012.01.20\TABELLE%20E%20FIGURE\Copia%20di%20tabella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DELETIONS DISTRIBUTION IN DMD AND BMD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'graph DEL'!$A$2:$A$48</c:f>
              <c:strCache>
                <c:ptCount val="47"/>
                <c:pt idx="0">
                  <c:v>ex 2-26</c:v>
                </c:pt>
                <c:pt idx="1">
                  <c:v>ex 3-7</c:v>
                </c:pt>
                <c:pt idx="2">
                  <c:v>ex 3-24</c:v>
                </c:pt>
                <c:pt idx="3">
                  <c:v>ex 3-28</c:v>
                </c:pt>
                <c:pt idx="4">
                  <c:v>ex 4-7</c:v>
                </c:pt>
                <c:pt idx="5">
                  <c:v>ex 7-12</c:v>
                </c:pt>
                <c:pt idx="6">
                  <c:v>ex 8-9</c:v>
                </c:pt>
                <c:pt idx="7">
                  <c:v>ex 8-19</c:v>
                </c:pt>
                <c:pt idx="8">
                  <c:v>ex 8-25</c:v>
                </c:pt>
                <c:pt idx="9">
                  <c:v>ex 8-28</c:v>
                </c:pt>
                <c:pt idx="10">
                  <c:v>ex 10-11</c:v>
                </c:pt>
                <c:pt idx="11">
                  <c:v>ex 12-13</c:v>
                </c:pt>
                <c:pt idx="12">
                  <c:v>ex 12-16</c:v>
                </c:pt>
                <c:pt idx="13">
                  <c:v>ex 13-17</c:v>
                </c:pt>
                <c:pt idx="14">
                  <c:v>ex 18-19</c:v>
                </c:pt>
                <c:pt idx="15">
                  <c:v>ex 20-25</c:v>
                </c:pt>
                <c:pt idx="16">
                  <c:v>ex 35-37</c:v>
                </c:pt>
                <c:pt idx="17">
                  <c:v>ex 35-43</c:v>
                </c:pt>
                <c:pt idx="18">
                  <c:v>ex 35-45</c:v>
                </c:pt>
                <c:pt idx="19">
                  <c:v>ex 44</c:v>
                </c:pt>
                <c:pt idx="20">
                  <c:v>ex 44-47</c:v>
                </c:pt>
                <c:pt idx="21">
                  <c:v>ex 45</c:v>
                </c:pt>
                <c:pt idx="22">
                  <c:v>ex 45-47</c:v>
                </c:pt>
                <c:pt idx="23">
                  <c:v>ex 45-48</c:v>
                </c:pt>
                <c:pt idx="24">
                  <c:v>ex 45-49</c:v>
                </c:pt>
                <c:pt idx="25">
                  <c:v>ex 45-50</c:v>
                </c:pt>
                <c:pt idx="26">
                  <c:v>ex 45-51</c:v>
                </c:pt>
                <c:pt idx="27">
                  <c:v>ex 45-52</c:v>
                </c:pt>
                <c:pt idx="28">
                  <c:v>ex 46-47</c:v>
                </c:pt>
                <c:pt idx="29">
                  <c:v>ex 46-48</c:v>
                </c:pt>
                <c:pt idx="30">
                  <c:v>ex 46-49</c:v>
                </c:pt>
                <c:pt idx="31">
                  <c:v>ex 46-50</c:v>
                </c:pt>
                <c:pt idx="32">
                  <c:v>ex 46-52</c:v>
                </c:pt>
                <c:pt idx="33">
                  <c:v>ex 46-53</c:v>
                </c:pt>
                <c:pt idx="34">
                  <c:v>ex 47-52</c:v>
                </c:pt>
                <c:pt idx="35">
                  <c:v>ex 48-49</c:v>
                </c:pt>
                <c:pt idx="36">
                  <c:v>ex 48-50</c:v>
                </c:pt>
                <c:pt idx="37">
                  <c:v>ex 48-51</c:v>
                </c:pt>
                <c:pt idx="38">
                  <c:v>ex 49-50</c:v>
                </c:pt>
                <c:pt idx="39">
                  <c:v>ex 49-52</c:v>
                </c:pt>
                <c:pt idx="40">
                  <c:v>ex 50</c:v>
                </c:pt>
                <c:pt idx="41">
                  <c:v>ex 51</c:v>
                </c:pt>
                <c:pt idx="42">
                  <c:v>ex 51-55</c:v>
                </c:pt>
                <c:pt idx="43">
                  <c:v>ex 52</c:v>
                </c:pt>
                <c:pt idx="44">
                  <c:v>ex 52-54</c:v>
                </c:pt>
                <c:pt idx="45">
                  <c:v>ex 53</c:v>
                </c:pt>
                <c:pt idx="46">
                  <c:v>ex 53-54</c:v>
                </c:pt>
              </c:strCache>
            </c:strRef>
          </c:cat>
          <c:val>
            <c:numRef>
              <c:f>'graph DEL'!$B$2:$B$48</c:f>
              <c:numCache>
                <c:formatCode>General</c:formatCode>
                <c:ptCount val="4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5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4</c:v>
                </c:pt>
                <c:pt idx="26">
                  <c:v>2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1</c:v>
                </c:pt>
                <c:pt idx="36">
                  <c:v>6</c:v>
                </c:pt>
                <c:pt idx="37">
                  <c:v>1</c:v>
                </c:pt>
                <c:pt idx="38">
                  <c:v>3</c:v>
                </c:pt>
                <c:pt idx="39">
                  <c:v>1</c:v>
                </c:pt>
                <c:pt idx="40">
                  <c:v>2</c:v>
                </c:pt>
                <c:pt idx="41">
                  <c:v>7</c:v>
                </c:pt>
                <c:pt idx="42">
                  <c:v>2</c:v>
                </c:pt>
                <c:pt idx="43">
                  <c:v>3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0-448D-A5ED-18352088F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355776"/>
        <c:axId val="89357312"/>
      </c:barChart>
      <c:catAx>
        <c:axId val="8935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57312"/>
        <c:crosses val="autoZero"/>
        <c:auto val="1"/>
        <c:lblAlgn val="ctr"/>
        <c:lblOffset val="100"/>
        <c:noMultiLvlLbl val="0"/>
      </c:catAx>
      <c:valAx>
        <c:axId val="8935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5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DUPLICATIONS DISTRIBUTION IN DMD AND BMD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'graph DUP'!$A$3:$A$16</c:f>
              <c:strCache>
                <c:ptCount val="14"/>
                <c:pt idx="0">
                  <c:v>ex 2</c:v>
                </c:pt>
                <c:pt idx="1">
                  <c:v>ex 3-4</c:v>
                </c:pt>
                <c:pt idx="2">
                  <c:v>ex 3-7</c:v>
                </c:pt>
                <c:pt idx="3">
                  <c:v>ex 8-13</c:v>
                </c:pt>
                <c:pt idx="4">
                  <c:v>ex 8-16</c:v>
                </c:pt>
                <c:pt idx="5">
                  <c:v>ex 10-17</c:v>
                </c:pt>
                <c:pt idx="6">
                  <c:v>ex11-22, 38-42 and 51 </c:v>
                </c:pt>
                <c:pt idx="7">
                  <c:v>ex 18</c:v>
                </c:pt>
                <c:pt idx="8">
                  <c:v>ex 43-44 and 61-71</c:v>
                </c:pt>
                <c:pt idx="9">
                  <c:v>ex 50-54</c:v>
                </c:pt>
                <c:pt idx="10">
                  <c:v>ex 51</c:v>
                </c:pt>
                <c:pt idx="11">
                  <c:v>ex 52-62</c:v>
                </c:pt>
                <c:pt idx="12">
                  <c:v>ex 53</c:v>
                </c:pt>
                <c:pt idx="13">
                  <c:v>ex 56</c:v>
                </c:pt>
              </c:strCache>
            </c:strRef>
          </c:cat>
          <c:val>
            <c:numRef>
              <c:f>'graph DUP'!$B$3:$B$16</c:f>
              <c:numCache>
                <c:formatCode>General</c:formatCode>
                <c:ptCount val="1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3-4A50-B61E-B34DFB3BF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390464"/>
        <c:axId val="89261184"/>
      </c:barChart>
      <c:catAx>
        <c:axId val="8939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261184"/>
        <c:crosses val="autoZero"/>
        <c:auto val="0"/>
        <c:lblAlgn val="ctr"/>
        <c:lblOffset val="100"/>
        <c:noMultiLvlLbl val="0"/>
      </c:catAx>
      <c:valAx>
        <c:axId val="8926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9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7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6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39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97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90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36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5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01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76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70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0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8149-0529-44DC-AEE5-EF3BD4737A87}" type="datetimeFigureOut">
              <a:rPr lang="it-IT" smtClean="0"/>
              <a:pPr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060F-A583-4B3A-905C-869364B3474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74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494681" y="0"/>
            <a:ext cx="279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Supplementary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Figure 1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1986044" y="138499"/>
            <a:ext cx="7860493" cy="6638290"/>
            <a:chOff x="2269073" y="140683"/>
            <a:chExt cx="7860493" cy="6638290"/>
          </a:xfrm>
        </p:grpSpPr>
        <p:graphicFrame>
          <p:nvGraphicFramePr>
            <p:cNvPr id="7" name="Grafico 6">
              <a:extLst>
                <a:ext uri="{FF2B5EF4-FFF2-40B4-BE49-F238E27FC236}">
                  <a16:creationId xmlns:a16="http://schemas.microsoft.com/office/drawing/2014/main" id="{ED2B614A-EB7E-45BB-BAA1-BDA2F65ECB3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82236766"/>
                </p:ext>
              </p:extLst>
            </p:nvPr>
          </p:nvGraphicFramePr>
          <p:xfrm>
            <a:off x="2561164" y="140683"/>
            <a:ext cx="7568402" cy="33512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Grafico 8">
              <a:extLst>
                <a:ext uri="{FF2B5EF4-FFF2-40B4-BE49-F238E27FC236}">
                  <a16:creationId xmlns:a16="http://schemas.microsoft.com/office/drawing/2014/main" id="{58AB7109-27C4-4129-BA09-748E12A0DCF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24088147"/>
                </p:ext>
              </p:extLst>
            </p:nvPr>
          </p:nvGraphicFramePr>
          <p:xfrm>
            <a:off x="2891681" y="3786218"/>
            <a:ext cx="6425565" cy="2992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CasellaDiTesto 1"/>
            <p:cNvSpPr txBox="1"/>
            <p:nvPr/>
          </p:nvSpPr>
          <p:spPr>
            <a:xfrm>
              <a:off x="2269073" y="600529"/>
              <a:ext cx="4289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A)</a:t>
              </a: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2269073" y="4117018"/>
              <a:ext cx="4289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latin typeface="Arial" panose="020B0604020202020204" pitchFamily="34" charset="0"/>
                  <a:cs typeface="Arial" panose="020B0604020202020204" pitchFamily="34" charset="0"/>
                </a:rPr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15578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Rita Selvatici</dc:creator>
  <cp:lastModifiedBy>Morgan Sorenson</cp:lastModifiedBy>
  <cp:revision>38</cp:revision>
  <cp:lastPrinted>2020-05-14T10:08:31Z</cp:lastPrinted>
  <dcterms:created xsi:type="dcterms:W3CDTF">2020-05-13T15:37:21Z</dcterms:created>
  <dcterms:modified xsi:type="dcterms:W3CDTF">2020-09-18T16:35:46Z</dcterms:modified>
</cp:coreProperties>
</file>