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/>
    <p:restoredTop sz="94624"/>
  </p:normalViewPr>
  <p:slideViewPr>
    <p:cSldViewPr>
      <p:cViewPr varScale="1">
        <p:scale>
          <a:sx n="54" d="100"/>
          <a:sy n="54" d="100"/>
        </p:scale>
        <p:origin x="242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43B82-C7CC-4C20-8092-40F5106FD782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3C4EC-7D98-4B6D-9956-1FDFF496F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210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76200" y="973552"/>
            <a:ext cx="1399418" cy="3331988"/>
            <a:chOff x="406177" y="609600"/>
            <a:chExt cx="1865891" cy="444265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33" t="12743" r="78658" b="28515"/>
            <a:stretch/>
          </p:blipFill>
          <p:spPr bwMode="auto">
            <a:xfrm>
              <a:off x="729343" y="609600"/>
              <a:ext cx="1326198" cy="39809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 rot="16200000">
              <a:off x="-160432" y="2382034"/>
              <a:ext cx="1440993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b="1" dirty="0"/>
                <a:t>Frequency percent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41246" y="4590585"/>
              <a:ext cx="14367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825" b="1" dirty="0"/>
                <a:t>Mean mitochondria </a:t>
              </a:r>
            </a:p>
            <a:p>
              <a:pPr algn="ctr"/>
              <a:r>
                <a:rPr lang="en-GB" sz="825" b="1" dirty="0"/>
                <a:t>length (µM)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 rot="5400000">
              <a:off x="1727253" y="929515"/>
              <a:ext cx="780556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825" b="1" dirty="0"/>
                <a:t>Control 1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 rot="5400000">
              <a:off x="1727253" y="1912210"/>
              <a:ext cx="780556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825" b="1" dirty="0"/>
                <a:t>Control 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 rot="5400000">
              <a:off x="1815746" y="2864608"/>
              <a:ext cx="620256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825" b="1" dirty="0"/>
                <a:t>Case 1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 rot="5400000">
              <a:off x="1801168" y="3765585"/>
              <a:ext cx="620256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825" b="1" dirty="0"/>
                <a:t>Case 2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6393" y="900603"/>
            <a:ext cx="15220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50" b="1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75281" y="908180"/>
            <a:ext cx="15220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50" b="1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79984" y="953202"/>
            <a:ext cx="38479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25" b="1" dirty="0"/>
              <a:t>(</a:t>
            </a:r>
            <a:r>
              <a:rPr lang="en-GB" sz="825" b="1" dirty="0" err="1"/>
              <a:t>i</a:t>
            </a:r>
            <a:r>
              <a:rPr lang="en-GB" sz="825" b="1" dirty="0"/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38967" y="948577"/>
            <a:ext cx="425241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25" b="1" dirty="0"/>
              <a:t>(ii)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23074" y="2279795"/>
            <a:ext cx="15220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50" b="1" dirty="0"/>
              <a:t>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75280" y="2368333"/>
            <a:ext cx="304703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25" b="1" dirty="0"/>
              <a:t>(</a:t>
            </a:r>
            <a:r>
              <a:rPr lang="en-GB" sz="825" b="1" dirty="0" err="1"/>
              <a:t>i</a:t>
            </a:r>
            <a:r>
              <a:rPr lang="en-GB" sz="825" b="1" dirty="0"/>
              <a:t>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73800" y="2368333"/>
            <a:ext cx="436199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25" b="1" dirty="0"/>
              <a:t>(ii)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39068" y="2368333"/>
            <a:ext cx="40005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25" b="1" dirty="0"/>
              <a:t>(iii)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403434" y="4274104"/>
            <a:ext cx="5374226" cy="1253877"/>
            <a:chOff x="-1933106" y="3722598"/>
            <a:chExt cx="7165635" cy="1671836"/>
          </a:xfrm>
        </p:grpSpPr>
        <p:sp>
          <p:nvSpPr>
            <p:cNvPr id="26" name="TextBox 25"/>
            <p:cNvSpPr txBox="1"/>
            <p:nvPr/>
          </p:nvSpPr>
          <p:spPr>
            <a:xfrm>
              <a:off x="-1933106" y="3722598"/>
              <a:ext cx="202941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350" b="1" dirty="0"/>
                <a:t>D</a:t>
              </a:r>
            </a:p>
          </p:txBody>
        </p:sp>
        <p:pic>
          <p:nvPicPr>
            <p:cNvPr id="1034" name="Picture 10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66" t="43890" r="53774" b="28055"/>
            <a:stretch/>
          </p:blipFill>
          <p:spPr bwMode="auto">
            <a:xfrm>
              <a:off x="2335179" y="3833466"/>
              <a:ext cx="2897350" cy="15609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37" name="Picture 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82" r="13973"/>
          <a:stretch/>
        </p:blipFill>
        <p:spPr bwMode="auto">
          <a:xfrm>
            <a:off x="1592191" y="4380944"/>
            <a:ext cx="2759396" cy="1132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4412002" y="4348911"/>
            <a:ext cx="15220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50" b="1" dirty="0"/>
              <a:t>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99178" y="3774507"/>
            <a:ext cx="6538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bg1"/>
                </a:solidFill>
              </a:rPr>
              <a:t>Control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992995" y="3774508"/>
            <a:ext cx="6538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bg1"/>
                </a:solidFill>
              </a:rPr>
              <a:t>DNM1L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222130"/>
              </p:ext>
            </p:extLst>
          </p:nvPr>
        </p:nvGraphicFramePr>
        <p:xfrm>
          <a:off x="1605828" y="600904"/>
          <a:ext cx="5328372" cy="3132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Prism 7" r:id="rId6" imgW="7255294" imgH="4266025" progId="Prism7.Document">
                  <p:embed/>
                </p:oleObj>
              </mc:Choice>
              <mc:Fallback>
                <p:oleObj name="Prism 7" r:id="rId6" imgW="7255294" imgH="4266025" progId="Prism7.Document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5828" y="600904"/>
                        <a:ext cx="5328372" cy="31328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457200" y="5965210"/>
            <a:ext cx="62484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Figure 1 : Summary of muscle biopsy and mitochondrial findings </a:t>
            </a:r>
          </a:p>
          <a:p>
            <a:endParaRPr lang="en-GB" sz="1200" dirty="0"/>
          </a:p>
          <a:p>
            <a:r>
              <a:rPr lang="en-GB" sz="1000" dirty="0"/>
              <a:t>A: High throughput imaging of patient fibroblasts using IN Cell 1000</a:t>
            </a:r>
            <a:r>
              <a:rPr lang="en-GB" sz="1000" baseline="30000" dirty="0"/>
              <a:t>1</a:t>
            </a:r>
            <a:r>
              <a:rPr lang="en-GB" sz="1000" dirty="0"/>
              <a:t> shows mitochondria are significantly longer in the patients than controls (p&lt;0.01). B: Under energetic stress (reduced culture medium glucose content), (</a:t>
            </a:r>
            <a:r>
              <a:rPr lang="en-GB" sz="1000" dirty="0" err="1"/>
              <a:t>i</a:t>
            </a:r>
            <a:r>
              <a:rPr lang="en-GB" sz="1000" dirty="0"/>
              <a:t>) patient but not control mitochondria shorten and fragment (polarised inner membrane label-TMRM), but (ii) the outer mitochondrial membrane (labelled with antibody to outer membrane protein, TOM20) do not shorten but lengthen.  C: High throughput imaging of case 1 fibroblasts using IN Cell 1000</a:t>
            </a:r>
            <a:r>
              <a:rPr lang="en-GB" sz="1000" baseline="30000" dirty="0"/>
              <a:t>1</a:t>
            </a:r>
            <a:r>
              <a:rPr lang="en-GB" sz="1000" dirty="0"/>
              <a:t> shows that (</a:t>
            </a:r>
            <a:r>
              <a:rPr lang="en-GB" sz="1000" dirty="0" err="1"/>
              <a:t>i</a:t>
            </a:r>
            <a:r>
              <a:rPr lang="en-GB" sz="1000" dirty="0"/>
              <a:t>) mitophagy is increased in DNM1L (measured as co-localisation of mitochondrial fragments with </a:t>
            </a:r>
            <a:r>
              <a:rPr lang="en-GB" sz="1000" dirty="0" err="1"/>
              <a:t>autophagosomes</a:t>
            </a:r>
            <a:r>
              <a:rPr lang="en-GB" sz="1000" dirty="0"/>
              <a:t>) but (ii) Bifurcations and (iii) mtDNA copy number are reduced. </a:t>
            </a:r>
            <a:r>
              <a:rPr lang="en-GB" sz="1000" b="1" dirty="0"/>
              <a:t>D</a:t>
            </a:r>
            <a:r>
              <a:rPr lang="en-GB" sz="1000" dirty="0"/>
              <a:t>: Images of TMRM stained mitochondria from control and DNM1L fibroblasts.  Bar 20µm.  E: Skeletal muscle of Case 1 shows no </a:t>
            </a:r>
            <a:r>
              <a:rPr lang="en-GB" sz="1000" dirty="0">
                <a:solidFill>
                  <a:schemeClr val="bg2">
                    <a:lumMod val="50000"/>
                  </a:schemeClr>
                </a:solidFill>
              </a:rPr>
              <a:t>COX </a:t>
            </a:r>
            <a:r>
              <a:rPr lang="en-GB" sz="1000" dirty="0"/>
              <a:t>negative </a:t>
            </a:r>
            <a:r>
              <a:rPr lang="en-GB" sz="1000" dirty="0">
                <a:solidFill>
                  <a:schemeClr val="accent1">
                    <a:lumMod val="75000"/>
                  </a:schemeClr>
                </a:solidFill>
              </a:rPr>
              <a:t>SDH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1000" dirty="0"/>
              <a:t>positive fibres; however the </a:t>
            </a:r>
            <a:r>
              <a:rPr lang="en-GB" sz="1000" dirty="0">
                <a:solidFill>
                  <a:srgbClr val="FF0000"/>
                </a:solidFill>
              </a:rPr>
              <a:t>lipid</a:t>
            </a:r>
            <a:r>
              <a:rPr lang="en-GB" sz="1000" dirty="0"/>
              <a:t> content is increased (see Oil Red O right panel). Bar 25µm </a:t>
            </a:r>
          </a:p>
          <a:p>
            <a:r>
              <a:rPr lang="en-GB" sz="1000" dirty="0"/>
              <a:t>For B-C error bars are standard errors. * denotes p&lt;0.05, ** p&lt;0.01, *** p&lt;0.001</a:t>
            </a:r>
          </a:p>
          <a:p>
            <a:endParaRPr lang="en-GB" sz="1000" b="1" dirty="0"/>
          </a:p>
          <a:p>
            <a:r>
              <a:rPr lang="en-GB" sz="1000" b="1" dirty="0"/>
              <a:t>References</a:t>
            </a:r>
          </a:p>
          <a:p>
            <a:r>
              <a:rPr lang="en-GB" sz="1000" dirty="0"/>
              <a:t>1. </a:t>
            </a:r>
            <a:r>
              <a:rPr lang="en-GB" sz="1000" dirty="0" err="1"/>
              <a:t>Diot</a:t>
            </a:r>
            <a:r>
              <a:rPr lang="en-GB" sz="1000" dirty="0"/>
              <a:t> A, </a:t>
            </a:r>
            <a:r>
              <a:rPr lang="en-GB" sz="1000" dirty="0" err="1"/>
              <a:t>Hinks</a:t>
            </a:r>
            <a:r>
              <a:rPr lang="en-GB" sz="1000" dirty="0"/>
              <a:t>-Roberts A, Lodge T, Liao C, Dombi E, Morten K, et al. A novel quantitative assay of mitophagy: combining high content analysis fluorescence with mitochondrial DNA mutant load to identify novel pharmacological modulators of mitophagy. Pharmacological Research. 2015;100:24-35.</a:t>
            </a:r>
          </a:p>
        </p:txBody>
      </p:sp>
      <p:sp>
        <p:nvSpPr>
          <p:cNvPr id="29" name="TextBox 28"/>
          <p:cNvSpPr txBox="1"/>
          <p:nvPr/>
        </p:nvSpPr>
        <p:spPr>
          <a:xfrm rot="5400000">
            <a:off x="2607633" y="5154943"/>
            <a:ext cx="29367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>
                <a:solidFill>
                  <a:schemeClr val="bg1"/>
                </a:solidFill>
                <a:latin typeface="Bookman Old Style" panose="02050604050505020204" pitchFamily="18" charset="0"/>
              </a:rPr>
              <a:t>I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76400" y="4340422"/>
            <a:ext cx="871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Control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90614" y="4340423"/>
            <a:ext cx="871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DNM1L</a:t>
            </a:r>
          </a:p>
        </p:txBody>
      </p:sp>
    </p:spTree>
    <p:extLst>
      <p:ext uri="{BB962C8B-B14F-4D97-AF65-F5344CB8AC3E}">
        <p14:creationId xmlns:p14="http://schemas.microsoft.com/office/powerpoint/2010/main" val="3351537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304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Office Theme</vt:lpstr>
      <vt:lpstr>Prism 7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edombi</dc:creator>
  <cp:lastModifiedBy>Miller, Megen</cp:lastModifiedBy>
  <cp:revision>30</cp:revision>
  <dcterms:created xsi:type="dcterms:W3CDTF">2006-08-16T00:00:00Z</dcterms:created>
  <dcterms:modified xsi:type="dcterms:W3CDTF">2018-07-24T15:26:18Z</dcterms:modified>
</cp:coreProperties>
</file>