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144000" type="letter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20" d="100"/>
          <a:sy n="120" d="100"/>
        </p:scale>
        <p:origin x="624" y="-33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4592E-89B6-460C-82DB-2CA56F046B7C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137CD-CAAC-4CDE-B80C-1D47B24D5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756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4592E-89B6-460C-82DB-2CA56F046B7C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137CD-CAAC-4CDE-B80C-1D47B24D5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68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4592E-89B6-460C-82DB-2CA56F046B7C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137CD-CAAC-4CDE-B80C-1D47B24D5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001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4592E-89B6-460C-82DB-2CA56F046B7C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137CD-CAAC-4CDE-B80C-1D47B24D5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716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4592E-89B6-460C-82DB-2CA56F046B7C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137CD-CAAC-4CDE-B80C-1D47B24D5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94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4592E-89B6-460C-82DB-2CA56F046B7C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137CD-CAAC-4CDE-B80C-1D47B24D5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165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4592E-89B6-460C-82DB-2CA56F046B7C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137CD-CAAC-4CDE-B80C-1D47B24D5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243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4592E-89B6-460C-82DB-2CA56F046B7C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137CD-CAAC-4CDE-B80C-1D47B24D5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58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4592E-89B6-460C-82DB-2CA56F046B7C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137CD-CAAC-4CDE-B80C-1D47B24D5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686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4592E-89B6-460C-82DB-2CA56F046B7C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137CD-CAAC-4CDE-B80C-1D47B24D5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962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4592E-89B6-460C-82DB-2CA56F046B7C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137CD-CAAC-4CDE-B80C-1D47B24D5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304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F4592E-89B6-460C-82DB-2CA56F046B7C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5137CD-CAAC-4CDE-B80C-1D47B24D5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772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emf"/><Relationship Id="rId7" Type="http://schemas.openxmlformats.org/officeDocument/2006/relationships/image" Target="../media/image6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10" Type="http://schemas.openxmlformats.org/officeDocument/2006/relationships/image" Target="../media/image9.png"/><Relationship Id="rId4" Type="http://schemas.openxmlformats.org/officeDocument/2006/relationships/image" Target="../media/image3.emf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898" y="396749"/>
            <a:ext cx="6426474" cy="181511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13" y="334965"/>
            <a:ext cx="3767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A.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36084" y="2484977"/>
            <a:ext cx="1656729" cy="2615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u="sng" dirty="0">
                <a:latin typeface="Arial" panose="020B0604020202020204" pitchFamily="34" charset="0"/>
                <a:cs typeface="Arial" panose="020B0604020202020204" pitchFamily="34" charset="0"/>
              </a:rPr>
              <a:t>Total CD4 T-cells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/>
          <a:srcRect l="12508"/>
          <a:stretch/>
        </p:blipFill>
        <p:spPr>
          <a:xfrm>
            <a:off x="498268" y="2719457"/>
            <a:ext cx="1344933" cy="147486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4"/>
          <a:srcRect l="17646"/>
          <a:stretch/>
        </p:blipFill>
        <p:spPr>
          <a:xfrm>
            <a:off x="2261454" y="2694911"/>
            <a:ext cx="1194453" cy="151136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5"/>
          <a:srcRect l="17313"/>
          <a:stretch/>
        </p:blipFill>
        <p:spPr>
          <a:xfrm>
            <a:off x="3513877" y="2694911"/>
            <a:ext cx="1199280" cy="151136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2627691" y="2882333"/>
            <a:ext cx="23916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endParaRPr lang="en-US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888294" y="2882333"/>
            <a:ext cx="23916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endParaRPr lang="en-US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465260" y="2484881"/>
            <a:ext cx="57259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u="sng" dirty="0">
                <a:latin typeface="Arial" panose="020B0604020202020204" pitchFamily="34" charset="0"/>
                <a:cs typeface="Arial" panose="020B0604020202020204" pitchFamily="34" charset="0"/>
              </a:rPr>
              <a:t>IFN</a:t>
            </a:r>
            <a:r>
              <a:rPr lang="el-GR" sz="1100" b="1" u="sng" dirty="0">
                <a:latin typeface="Arial" panose="020B0604020202020204" pitchFamily="34" charset="0"/>
                <a:cs typeface="Arial" panose="020B0604020202020204" pitchFamily="34" charset="0"/>
              </a:rPr>
              <a:t>γ</a:t>
            </a:r>
            <a:r>
              <a:rPr lang="en-US" sz="11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en-US" sz="11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793437" y="2484881"/>
            <a:ext cx="59503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IL-17+</a:t>
            </a:r>
            <a:endParaRPr lang="en-US" sz="11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 rot="16200000">
            <a:off x="-159202" y="3235332"/>
            <a:ext cx="1126822" cy="277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# of cells (10</a:t>
            </a:r>
            <a:r>
              <a:rPr lang="en-US" sz="11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20" name="TextBox 19"/>
          <p:cNvSpPr txBox="1"/>
          <p:nvPr/>
        </p:nvSpPr>
        <p:spPr>
          <a:xfrm rot="16200000">
            <a:off x="1627577" y="3204052"/>
            <a:ext cx="1126822" cy="277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# of cells (10</a:t>
            </a:r>
            <a:r>
              <a:rPr lang="en-US" sz="11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21" name="TextBox 20"/>
          <p:cNvSpPr txBox="1"/>
          <p:nvPr/>
        </p:nvSpPr>
        <p:spPr>
          <a:xfrm rot="16200000">
            <a:off x="2892496" y="3235332"/>
            <a:ext cx="1126822" cy="277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# of cells (10</a:t>
            </a:r>
            <a:r>
              <a:rPr lang="en-US" sz="11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467714" y="4332046"/>
            <a:ext cx="1091155" cy="2615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Plasma cells</a:t>
            </a:r>
            <a:endParaRPr lang="en-US" sz="11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915700" y="4341282"/>
            <a:ext cx="873672" cy="2615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u="sng" dirty="0">
                <a:latin typeface="Arial" panose="020B0604020202020204" pitchFamily="34" charset="0"/>
                <a:cs typeface="Arial" panose="020B0604020202020204" pitchFamily="34" charset="0"/>
              </a:rPr>
              <a:t>Infl. Macs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213332" y="4328016"/>
            <a:ext cx="941635" cy="2615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GC B cells</a:t>
            </a:r>
            <a:endParaRPr lang="en-US" sz="11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3747" y="2434242"/>
            <a:ext cx="3767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B.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1872987" y="2434242"/>
            <a:ext cx="3767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C.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3309705" y="2434242"/>
            <a:ext cx="3767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D.</a:t>
            </a:r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6"/>
          <a:srcRect l="17366"/>
          <a:stretch/>
        </p:blipFill>
        <p:spPr>
          <a:xfrm>
            <a:off x="5817978" y="2733693"/>
            <a:ext cx="1198519" cy="151136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6228046" y="2883158"/>
            <a:ext cx="23916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endParaRPr lang="en-US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801124" y="2484977"/>
            <a:ext cx="1215373" cy="2615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u="sng" dirty="0">
                <a:latin typeface="Arial" panose="020B0604020202020204" pitchFamily="34" charset="0"/>
                <a:cs typeface="Arial" panose="020B0604020202020204" pitchFamily="34" charset="0"/>
              </a:rPr>
              <a:t>GM-CSF+CD4</a:t>
            </a:r>
          </a:p>
        </p:txBody>
      </p:sp>
      <p:sp>
        <p:nvSpPr>
          <p:cNvPr id="22" name="TextBox 21"/>
          <p:cNvSpPr txBox="1"/>
          <p:nvPr/>
        </p:nvSpPr>
        <p:spPr>
          <a:xfrm rot="16200000">
            <a:off x="5187022" y="3254786"/>
            <a:ext cx="1126822" cy="277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# of cells (10</a:t>
            </a:r>
            <a:r>
              <a:rPr lang="en-US" sz="11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4343364" y="2434242"/>
            <a:ext cx="3545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E.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5587215" y="2434242"/>
            <a:ext cx="3264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F.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67310" y="4277738"/>
            <a:ext cx="388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G.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1794881" y="4293041"/>
            <a:ext cx="386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H.</a:t>
            </a:r>
            <a:endParaRPr lang="en-US" dirty="0"/>
          </a:p>
        </p:txBody>
      </p:sp>
      <p:pic>
        <p:nvPicPr>
          <p:cNvPr id="44" name="Picture 43"/>
          <p:cNvPicPr preferRelativeResize="0">
            <a:picLocks/>
          </p:cNvPicPr>
          <p:nvPr/>
        </p:nvPicPr>
        <p:blipFill rotWithShape="1">
          <a:blip r:embed="rId7"/>
          <a:srcRect l="35085" t="7568" r="12978" b="13579"/>
          <a:stretch/>
        </p:blipFill>
        <p:spPr>
          <a:xfrm>
            <a:off x="4730011" y="2810566"/>
            <a:ext cx="768096" cy="1188720"/>
          </a:xfrm>
          <a:prstGeom prst="rect">
            <a:avLst/>
          </a:prstGeom>
        </p:spPr>
      </p:pic>
      <p:sp>
        <p:nvSpPr>
          <p:cNvPr id="45" name="TextBox 44"/>
          <p:cNvSpPr txBox="1"/>
          <p:nvPr/>
        </p:nvSpPr>
        <p:spPr>
          <a:xfrm rot="16200000">
            <a:off x="4018769" y="3243970"/>
            <a:ext cx="1126822" cy="277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# of cells (10</a:t>
            </a:r>
            <a:r>
              <a:rPr lang="en-US" sz="11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4577533" y="2757643"/>
            <a:ext cx="227948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en-US" sz="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577533" y="3128358"/>
            <a:ext cx="227948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en-US" sz="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4577533" y="3488092"/>
            <a:ext cx="227948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US" sz="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4577533" y="3848538"/>
            <a:ext cx="227948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en-US" sz="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872063" y="3043526"/>
            <a:ext cx="32733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NS</a:t>
            </a:r>
            <a:endParaRPr lang="en-US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580162" y="2484881"/>
            <a:ext cx="98296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IL-17+IFN</a:t>
            </a:r>
            <a:r>
              <a:rPr lang="el-GR" sz="11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γ</a:t>
            </a:r>
            <a:r>
              <a:rPr lang="en-US" sz="11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en-US" sz="11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3709601" y="429798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I.</a:t>
            </a:r>
            <a:endParaRPr lang="en-US" dirty="0"/>
          </a:p>
        </p:txBody>
      </p:sp>
      <p:pic>
        <p:nvPicPr>
          <p:cNvPr id="58" name="Picture 5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686163" y="4596405"/>
            <a:ext cx="1749704" cy="1408298"/>
          </a:xfrm>
          <a:prstGeom prst="rect">
            <a:avLst/>
          </a:prstGeom>
        </p:spPr>
      </p:pic>
      <p:pic>
        <p:nvPicPr>
          <p:cNvPr id="59" name="Picture 5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026588" y="4596026"/>
            <a:ext cx="1743607" cy="1408298"/>
          </a:xfrm>
          <a:prstGeom prst="rect">
            <a:avLst/>
          </a:prstGeom>
        </p:spPr>
      </p:pic>
      <p:pic>
        <p:nvPicPr>
          <p:cNvPr id="60" name="Picture 59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30517" y="4533447"/>
            <a:ext cx="1865538" cy="1524132"/>
          </a:xfrm>
          <a:prstGeom prst="rect">
            <a:avLst/>
          </a:prstGeom>
        </p:spPr>
      </p:pic>
      <p:sp>
        <p:nvSpPr>
          <p:cNvPr id="43" name="TextBox 42"/>
          <p:cNvSpPr txBox="1"/>
          <p:nvPr/>
        </p:nvSpPr>
        <p:spPr>
          <a:xfrm>
            <a:off x="769584" y="3089886"/>
            <a:ext cx="23916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endParaRPr lang="en-US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0" y="6208923"/>
            <a:ext cx="6858000" cy="17502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600"/>
              </a:spcAft>
            </a:pPr>
            <a:r>
              <a:rPr lang="en-US" sz="12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e-Figure 2: </a:t>
            </a:r>
            <a:r>
              <a:rPr lang="en-US" sz="1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(A) Spinal cord infiltration of IFN-</a:t>
            </a:r>
            <a:r>
              <a:rPr lang="el-GR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γ</a:t>
            </a:r>
            <a:r>
              <a:rPr lang="el-GR" sz="1200" baseline="30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+</a:t>
            </a:r>
            <a:r>
              <a:rPr lang="el-GR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 IL-17</a:t>
            </a:r>
            <a:r>
              <a:rPr lang="en-US" sz="1200" baseline="30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+</a:t>
            </a:r>
            <a:r>
              <a:rPr lang="en-US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 </a:t>
            </a:r>
            <a:r>
              <a:rPr lang="en-US" sz="1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IL-17</a:t>
            </a:r>
            <a:r>
              <a:rPr lang="en-US" sz="1200" baseline="30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+</a:t>
            </a:r>
            <a:r>
              <a:rPr lang="en-US" sz="1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/IFN-</a:t>
            </a:r>
            <a:r>
              <a:rPr lang="el-GR" sz="1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γ</a:t>
            </a:r>
            <a:r>
              <a:rPr lang="en-US" sz="1200" baseline="30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+ </a:t>
            </a:r>
            <a:r>
              <a:rPr lang="en-US" sz="1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CD4 </a:t>
            </a:r>
            <a:r>
              <a:rPr lang="en-US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 </a:t>
            </a:r>
            <a:r>
              <a:rPr lang="en-US" sz="1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cells in </a:t>
            </a:r>
            <a:r>
              <a:rPr lang="en-US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BCMA</a:t>
            </a:r>
            <a:r>
              <a:rPr lang="en-US" sz="1200" baseline="30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+/+</a:t>
            </a:r>
            <a:r>
              <a:rPr lang="en-US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and BCMA</a:t>
            </a:r>
            <a:r>
              <a:rPr lang="en-US" sz="1200" baseline="30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-/- </a:t>
            </a:r>
            <a:r>
              <a:rPr lang="en-US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mice cells (EAE day 15) were measured by flow cytometry</a:t>
            </a:r>
            <a:r>
              <a:rPr lang="en-US" sz="1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Brain infiltration (B) total </a:t>
            </a:r>
            <a:r>
              <a:rPr lang="en-US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CD4 T cells, </a:t>
            </a:r>
            <a:r>
              <a:rPr lang="en-US" sz="1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(C) </a:t>
            </a:r>
            <a:r>
              <a:rPr lang="en-US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IFN</a:t>
            </a:r>
            <a:r>
              <a:rPr lang="el-GR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γ</a:t>
            </a:r>
            <a:r>
              <a:rPr lang="el-GR" sz="1200" baseline="30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+</a:t>
            </a:r>
            <a:r>
              <a:rPr lang="el-GR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CD4 </a:t>
            </a:r>
            <a:r>
              <a:rPr lang="en-US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 cells, </a:t>
            </a:r>
            <a:r>
              <a:rPr lang="en-US" sz="1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(D) </a:t>
            </a:r>
            <a:r>
              <a:rPr lang="en-US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IL-17</a:t>
            </a:r>
            <a:r>
              <a:rPr lang="en-US" sz="1200" baseline="30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+</a:t>
            </a:r>
            <a:r>
              <a:rPr lang="en-US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CD4 </a:t>
            </a:r>
            <a:r>
              <a:rPr lang="en-US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 cells, </a:t>
            </a:r>
            <a:r>
              <a:rPr lang="en-US" sz="1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(E) </a:t>
            </a:r>
            <a:r>
              <a:rPr lang="en-US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IL-17</a:t>
            </a:r>
            <a:r>
              <a:rPr lang="en-US" sz="1200" baseline="30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+</a:t>
            </a:r>
            <a:r>
              <a:rPr lang="en-US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/IFN-</a:t>
            </a:r>
            <a:r>
              <a:rPr lang="el-GR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γ</a:t>
            </a:r>
            <a:r>
              <a:rPr lang="en-US" sz="1200" baseline="30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+ </a:t>
            </a:r>
            <a:r>
              <a:rPr lang="en-US" sz="1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CD4 </a:t>
            </a:r>
            <a:r>
              <a:rPr lang="en-US" sz="1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 cells, (F) </a:t>
            </a:r>
            <a:r>
              <a:rPr lang="en-US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GM-CSF</a:t>
            </a:r>
            <a:r>
              <a:rPr lang="en-US" sz="1200" baseline="30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+</a:t>
            </a:r>
            <a:r>
              <a:rPr lang="en-US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CD4 T </a:t>
            </a:r>
            <a:r>
              <a:rPr lang="en-US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cells, </a:t>
            </a:r>
            <a:r>
              <a:rPr lang="en-US" sz="1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(G) </a:t>
            </a:r>
            <a:r>
              <a:rPr lang="en-US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inflammatory </a:t>
            </a:r>
            <a:r>
              <a:rPr lang="en-US" sz="1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macrophages (H) CD138</a:t>
            </a:r>
            <a:r>
              <a:rPr lang="en-US" sz="1200" baseline="30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+</a:t>
            </a:r>
            <a:r>
              <a:rPr lang="en-US" sz="1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Plasma cells and (I) germinal center (GC) B cells were measured by flow cytometry. Error </a:t>
            </a:r>
            <a:r>
              <a:rPr lang="en-US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bars represent SEM, and two-tailed Student t tests were used to determine statistical significance (p). </a:t>
            </a:r>
            <a:r>
              <a:rPr lang="en-US" sz="1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*p </a:t>
            </a:r>
            <a:r>
              <a:rPr lang="en-US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&lt; </a:t>
            </a:r>
            <a:r>
              <a:rPr lang="en-US" sz="1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0.05 and ** p &lt;0.01.</a:t>
            </a:r>
            <a:endParaRPr lang="en-US" sz="1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600"/>
              </a:spcAft>
            </a:pPr>
            <a:endParaRPr lang="en-US" sz="1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48152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97</TotalTime>
  <Words>229</Words>
  <Application>Microsoft Office PowerPoint</Application>
  <PresentationFormat>Letter Paper (8.5x11 in)</PresentationFormat>
  <Paragraphs>32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Bob Axtell, PhD</dc:creator>
  <cp:lastModifiedBy>Bob Axtell, PhD</cp:lastModifiedBy>
  <cp:revision>9</cp:revision>
  <dcterms:created xsi:type="dcterms:W3CDTF">2020-12-08T22:46:51Z</dcterms:created>
  <dcterms:modified xsi:type="dcterms:W3CDTF">2020-12-09T22:49:05Z</dcterms:modified>
</cp:coreProperties>
</file>