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1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8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7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2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1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8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1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9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2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1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CF91-0660-4BCF-91A3-2F6862BF9E4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D564-2E97-432F-83D7-AC7DFFE92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8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e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e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e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oup 379"/>
          <p:cNvGrpSpPr/>
          <p:nvPr/>
        </p:nvGrpSpPr>
        <p:grpSpPr>
          <a:xfrm>
            <a:off x="1466655" y="438240"/>
            <a:ext cx="4028808" cy="5752824"/>
            <a:chOff x="368656" y="1409415"/>
            <a:chExt cx="2786215" cy="7056602"/>
          </a:xfrm>
        </p:grpSpPr>
        <p:sp>
          <p:nvSpPr>
            <p:cNvPr id="221" name="TextBox 220"/>
            <p:cNvSpPr txBox="1"/>
            <p:nvPr/>
          </p:nvSpPr>
          <p:spPr>
            <a:xfrm>
              <a:off x="2354145" y="5808768"/>
              <a:ext cx="209746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NS</a:t>
              </a: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809557" y="1466203"/>
              <a:ext cx="867211" cy="268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25" b="1" u="sng" dirty="0"/>
                <a:t>Lymph node</a:t>
              </a: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2283414" y="1466203"/>
              <a:ext cx="852243" cy="268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25" b="1" u="sng" dirty="0"/>
                <a:t>Spleen</a:t>
              </a:r>
            </a:p>
          </p:txBody>
        </p:sp>
        <p:graphicFrame>
          <p:nvGraphicFramePr>
            <p:cNvPr id="250" name="Object 2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9706455"/>
                </p:ext>
              </p:extLst>
            </p:nvPr>
          </p:nvGraphicFramePr>
          <p:xfrm>
            <a:off x="1963738" y="1662113"/>
            <a:ext cx="1069975" cy="1108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6" name="Prism 7" r:id="rId3" imgW="3085643" imgH="2243454" progId="Prism7.Document">
                    <p:embed/>
                  </p:oleObj>
                </mc:Choice>
                <mc:Fallback>
                  <p:oleObj name="Prism 7" r:id="rId3" imgW="3085643" imgH="2243454" progId="Prism7.Document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63738" y="1662113"/>
                          <a:ext cx="1069975" cy="1108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1" name="Group 250"/>
            <p:cNvGrpSpPr/>
            <p:nvPr/>
          </p:nvGrpSpPr>
          <p:grpSpPr>
            <a:xfrm>
              <a:off x="520814" y="1586677"/>
              <a:ext cx="1185749" cy="1258823"/>
              <a:chOff x="565502" y="557783"/>
              <a:chExt cx="1185749" cy="1258823"/>
            </a:xfrm>
          </p:grpSpPr>
          <p:graphicFrame>
            <p:nvGraphicFramePr>
              <p:cNvPr id="305" name="Object 30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40433914"/>
                  </p:ext>
                </p:extLst>
              </p:nvPr>
            </p:nvGraphicFramePr>
            <p:xfrm>
              <a:off x="708263" y="633219"/>
              <a:ext cx="1042988" cy="1108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17" name="Prism 7" r:id="rId5" imgW="3085643" imgH="2243454" progId="Prism7.Document">
                      <p:embed/>
                    </p:oleObj>
                  </mc:Choice>
                  <mc:Fallback>
                    <p:oleObj name="Prism 7" r:id="rId5" imgW="3085643" imgH="2243454" progId="Prism7.Document">
                      <p:embed/>
                      <p:pic>
                        <p:nvPicPr>
                          <p:cNvPr id="5" name="Object 4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708263" y="633219"/>
                            <a:ext cx="1042988" cy="11080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6" name="TextBox 305"/>
              <p:cNvSpPr txBox="1"/>
              <p:nvPr/>
            </p:nvSpPr>
            <p:spPr>
              <a:xfrm rot="16200000">
                <a:off x="7927" y="1115358"/>
                <a:ext cx="1258823" cy="143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# of Trans B (x10</a:t>
                </a:r>
                <a:r>
                  <a:rPr lang="en-US" sz="75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7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p:grpSp>
        <p:sp>
          <p:nvSpPr>
            <p:cNvPr id="252" name="TextBox 251"/>
            <p:cNvSpPr txBox="1"/>
            <p:nvPr/>
          </p:nvSpPr>
          <p:spPr>
            <a:xfrm rot="16200000">
              <a:off x="1249752" y="2144057"/>
              <a:ext cx="1258823" cy="143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# of Trans B (x10</a:t>
              </a:r>
              <a:r>
                <a:rPr lang="en-US" sz="75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2150201" y="2653152"/>
              <a:ext cx="231918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+/+</a:t>
              </a: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2590542" y="2650086"/>
              <a:ext cx="203094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-/-</a:t>
              </a: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878510" y="2656218"/>
              <a:ext cx="231918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+/+</a:t>
              </a: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1318852" y="2653152"/>
              <a:ext cx="203094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-/-</a:t>
              </a: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979648" y="1809251"/>
              <a:ext cx="217507" cy="283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NS</a:t>
              </a: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2393270" y="1806207"/>
              <a:ext cx="217507" cy="283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NS</a:t>
              </a:r>
            </a:p>
          </p:txBody>
        </p:sp>
        <p:graphicFrame>
          <p:nvGraphicFramePr>
            <p:cNvPr id="261" name="Object 2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7345779"/>
                </p:ext>
              </p:extLst>
            </p:nvPr>
          </p:nvGraphicFramePr>
          <p:xfrm>
            <a:off x="663337" y="2955868"/>
            <a:ext cx="1044575" cy="1106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" name="Prism 7" r:id="rId7" imgW="3085643" imgH="2243454" progId="Prism7.Document">
                    <p:embed/>
                  </p:oleObj>
                </mc:Choice>
                <mc:Fallback>
                  <p:oleObj name="Prism 7" r:id="rId7" imgW="3085643" imgH="2243454" progId="Prism7.Document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63337" y="2955868"/>
                          <a:ext cx="1044575" cy="11061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2" name="TextBox 261"/>
            <p:cNvSpPr txBox="1"/>
            <p:nvPr/>
          </p:nvSpPr>
          <p:spPr>
            <a:xfrm rot="16200000">
              <a:off x="-3335" y="3392004"/>
              <a:ext cx="1191969" cy="147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# </a:t>
              </a:r>
              <a:r>
                <a:rPr lang="en-US" sz="788" b="1" dirty="0"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75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Bregs</a:t>
              </a:r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  (x10</a:t>
              </a:r>
              <a:r>
                <a:rPr lang="en-US" sz="75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graphicFrame>
          <p:nvGraphicFramePr>
            <p:cNvPr id="263" name="Object 2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3126192"/>
                </p:ext>
              </p:extLst>
            </p:nvPr>
          </p:nvGraphicFramePr>
          <p:xfrm>
            <a:off x="1963035" y="2966488"/>
            <a:ext cx="1042428" cy="1090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9" name="Prism 7" r:id="rId9" imgW="3085643" imgH="2243454" progId="Prism7.Document">
                    <p:embed/>
                  </p:oleObj>
                </mc:Choice>
                <mc:Fallback>
                  <p:oleObj name="Prism 7" r:id="rId9" imgW="3085643" imgH="2243454" progId="Prism7.Document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963035" y="2966488"/>
                          <a:ext cx="1042428" cy="10906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4" name="TextBox 263"/>
            <p:cNvSpPr txBox="1"/>
            <p:nvPr/>
          </p:nvSpPr>
          <p:spPr>
            <a:xfrm rot="16200000">
              <a:off x="1329603" y="3394169"/>
              <a:ext cx="1093655" cy="143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75" b="1" dirty="0">
                  <a:latin typeface="Arial" panose="020B0604020202020204" pitchFamily="34" charset="0"/>
                  <a:cs typeface="Arial" panose="020B0604020202020204" pitchFamily="34" charset="0"/>
                </a:rPr>
                <a:t># of </a:t>
              </a:r>
              <a:r>
                <a:rPr lang="en-US" sz="75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Bregs</a:t>
              </a:r>
              <a:r>
                <a:rPr lang="en-US" sz="675" b="1" dirty="0">
                  <a:latin typeface="Arial" panose="020B0604020202020204" pitchFamily="34" charset="0"/>
                  <a:cs typeface="Arial" panose="020B0604020202020204" pitchFamily="34" charset="0"/>
                </a:rPr>
                <a:t> (x10</a:t>
              </a:r>
              <a:r>
                <a:rPr lang="en-US" sz="675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675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841379" y="3952530"/>
              <a:ext cx="231918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+/+</a:t>
              </a: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281718" y="3949464"/>
              <a:ext cx="203094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-/-</a:t>
              </a: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2127795" y="3949464"/>
              <a:ext cx="231918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+/+</a:t>
              </a: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2568136" y="3946398"/>
              <a:ext cx="203094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-/-</a:t>
              </a:r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968559" y="3023296"/>
              <a:ext cx="217507" cy="283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NS</a:t>
              </a: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2277381" y="3023414"/>
              <a:ext cx="217507" cy="283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NS</a:t>
              </a:r>
            </a:p>
          </p:txBody>
        </p:sp>
        <p:graphicFrame>
          <p:nvGraphicFramePr>
            <p:cNvPr id="271" name="Object 2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5208151"/>
                </p:ext>
              </p:extLst>
            </p:nvPr>
          </p:nvGraphicFramePr>
          <p:xfrm>
            <a:off x="663337" y="4247686"/>
            <a:ext cx="1069490" cy="1111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0" name="Prism 7" r:id="rId11" imgW="3085643" imgH="2243454" progId="Prism7.Document">
                    <p:embed/>
                  </p:oleObj>
                </mc:Choice>
                <mc:Fallback>
                  <p:oleObj name="Prism 7" r:id="rId11" imgW="3085643" imgH="2243454" progId="Prism7.Document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663337" y="4247686"/>
                          <a:ext cx="1069490" cy="11118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2" name="TextBox 271"/>
            <p:cNvSpPr txBox="1"/>
            <p:nvPr/>
          </p:nvSpPr>
          <p:spPr>
            <a:xfrm rot="16200000">
              <a:off x="51719" y="4738083"/>
              <a:ext cx="1081857" cy="143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# of CSM (x10</a:t>
              </a:r>
              <a:r>
                <a:rPr lang="en-US" sz="75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851039" y="5242045"/>
              <a:ext cx="231918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+/+</a:t>
              </a: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1291379" y="5238978"/>
              <a:ext cx="203094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-/-</a:t>
              </a:r>
            </a:p>
          </p:txBody>
        </p:sp>
        <p:graphicFrame>
          <p:nvGraphicFramePr>
            <p:cNvPr id="275" name="Object 2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8826265"/>
                </p:ext>
              </p:extLst>
            </p:nvPr>
          </p:nvGraphicFramePr>
          <p:xfrm>
            <a:off x="1959372" y="4253400"/>
            <a:ext cx="1088902" cy="1106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1" name="Prism 7" r:id="rId13" imgW="3085643" imgH="2243454" progId="Prism7.Document">
                    <p:embed/>
                  </p:oleObj>
                </mc:Choice>
                <mc:Fallback>
                  <p:oleObj name="Prism 7" r:id="rId13" imgW="3085643" imgH="2243454" progId="Prism7.Document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959372" y="4253400"/>
                          <a:ext cx="1088902" cy="1106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" name="TextBox 275"/>
            <p:cNvSpPr txBox="1"/>
            <p:nvPr/>
          </p:nvSpPr>
          <p:spPr>
            <a:xfrm rot="16200000">
              <a:off x="1333542" y="4734622"/>
              <a:ext cx="1081857" cy="143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# of CSM (x10</a:t>
              </a:r>
              <a:r>
                <a:rPr lang="en-US" sz="75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2151368" y="5239662"/>
              <a:ext cx="231918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+/+</a:t>
              </a: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2591709" y="5236596"/>
              <a:ext cx="203094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-/-</a:t>
              </a: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022257" y="4345222"/>
              <a:ext cx="217507" cy="283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NS</a:t>
              </a: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2274690" y="4342690"/>
              <a:ext cx="217507" cy="283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NS</a:t>
              </a:r>
            </a:p>
          </p:txBody>
        </p:sp>
        <p:graphicFrame>
          <p:nvGraphicFramePr>
            <p:cNvPr id="281" name="Object 2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0002870"/>
                </p:ext>
              </p:extLst>
            </p:nvPr>
          </p:nvGraphicFramePr>
          <p:xfrm>
            <a:off x="615602" y="5598123"/>
            <a:ext cx="1158276" cy="1228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2" name="Prism 7" r:id="rId15" imgW="3200166" imgH="2243454" progId="Prism7.Document">
                    <p:embed/>
                  </p:oleObj>
                </mc:Choice>
                <mc:Fallback>
                  <p:oleObj name="Prism 7" r:id="rId15" imgW="3200166" imgH="2243454" progId="Prism7.Document">
                    <p:embed/>
                    <p:pic>
                      <p:nvPicPr>
                        <p:cNvPr id="16" name="Object 15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15602" y="5598123"/>
                          <a:ext cx="1158276" cy="12283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2" name="TextBox 281"/>
            <p:cNvSpPr txBox="1"/>
            <p:nvPr/>
          </p:nvSpPr>
          <p:spPr>
            <a:xfrm>
              <a:off x="862866" y="6720073"/>
              <a:ext cx="231918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+/+</a:t>
              </a: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1303207" y="6717006"/>
              <a:ext cx="203094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-/-</a:t>
              </a:r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866048" y="6412889"/>
              <a:ext cx="229700" cy="283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ND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1310206" y="6412889"/>
              <a:ext cx="229700" cy="283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/>
                <a:t>ND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 rot="16200000">
              <a:off x="162090" y="6100494"/>
              <a:ext cx="798710" cy="143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# of GC B </a:t>
              </a:r>
            </a:p>
          </p:txBody>
        </p:sp>
        <p:graphicFrame>
          <p:nvGraphicFramePr>
            <p:cNvPr id="287" name="Object 2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4950601"/>
                </p:ext>
              </p:extLst>
            </p:nvPr>
          </p:nvGraphicFramePr>
          <p:xfrm>
            <a:off x="1952625" y="5597525"/>
            <a:ext cx="1162050" cy="1228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3" name="Prism 7" r:id="rId17" imgW="3164873" imgH="2243454" progId="Prism7.Document">
                    <p:embed/>
                  </p:oleObj>
                </mc:Choice>
                <mc:Fallback>
                  <p:oleObj name="Prism 7" r:id="rId17" imgW="3164873" imgH="2243454" progId="Prism7.Document">
                    <p:embed/>
                    <p:pic>
                      <p:nvPicPr>
                        <p:cNvPr id="17" name="Object 16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952625" y="5597525"/>
                          <a:ext cx="1162050" cy="12287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8" name="TextBox 287"/>
            <p:cNvSpPr txBox="1"/>
            <p:nvPr/>
          </p:nvSpPr>
          <p:spPr>
            <a:xfrm>
              <a:off x="2159354" y="6725099"/>
              <a:ext cx="231918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+/+</a:t>
              </a: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2625765" y="6719624"/>
              <a:ext cx="203094" cy="26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25" b="1" dirty="0"/>
                <a:t>-/-</a:t>
              </a:r>
            </a:p>
          </p:txBody>
        </p:sp>
        <p:sp>
          <p:nvSpPr>
            <p:cNvPr id="290" name="TextBox 289"/>
            <p:cNvSpPr txBox="1"/>
            <p:nvPr/>
          </p:nvSpPr>
          <p:spPr>
            <a:xfrm rot="16200000">
              <a:off x="1316147" y="6140049"/>
              <a:ext cx="1115284" cy="143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# of GC B (x10</a:t>
              </a:r>
              <a:r>
                <a:rPr lang="en-US" sz="75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grpSp>
          <p:nvGrpSpPr>
            <p:cNvPr id="292" name="Group 291"/>
            <p:cNvGrpSpPr/>
            <p:nvPr/>
          </p:nvGrpSpPr>
          <p:grpSpPr>
            <a:xfrm>
              <a:off x="477833" y="7075078"/>
              <a:ext cx="1284268" cy="1390939"/>
              <a:chOff x="642010" y="6093423"/>
              <a:chExt cx="1284268" cy="1390939"/>
            </a:xfrm>
          </p:grpSpPr>
          <p:graphicFrame>
            <p:nvGraphicFramePr>
              <p:cNvPr id="299" name="Object 29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00980652"/>
                  </p:ext>
                </p:extLst>
              </p:nvPr>
            </p:nvGraphicFramePr>
            <p:xfrm>
              <a:off x="768002" y="6093423"/>
              <a:ext cx="1158276" cy="12283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24" name="Prism 7" r:id="rId19" imgW="3200166" imgH="2243454" progId="Prism7.Document">
                      <p:embed/>
                    </p:oleObj>
                  </mc:Choice>
                  <mc:Fallback>
                    <p:oleObj name="Prism 7" r:id="rId19" imgW="3200166" imgH="2243454" progId="Prism7.Document">
                      <p:embed/>
                      <p:pic>
                        <p:nvPicPr>
                          <p:cNvPr id="197" name="Object 196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768002" y="6093423"/>
                            <a:ext cx="1158276" cy="122839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0" name="TextBox 299"/>
              <p:cNvSpPr txBox="1"/>
              <p:nvPr/>
            </p:nvSpPr>
            <p:spPr>
              <a:xfrm>
                <a:off x="1015267" y="7215373"/>
                <a:ext cx="231918" cy="268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25" b="1" dirty="0"/>
                  <a:t>+/+</a:t>
                </a: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1455608" y="7212307"/>
                <a:ext cx="203094" cy="2689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25" b="1" dirty="0"/>
                  <a:t>-/-</a:t>
                </a: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1018448" y="6908191"/>
                <a:ext cx="229701" cy="283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ND</a:t>
                </a: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1462607" y="6908191"/>
                <a:ext cx="229701" cy="283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1" dirty="0"/>
                  <a:t>ND</a:t>
                </a:r>
              </a:p>
            </p:txBody>
          </p:sp>
          <p:sp>
            <p:nvSpPr>
              <p:cNvPr id="304" name="TextBox 303"/>
              <p:cNvSpPr txBox="1"/>
              <p:nvPr/>
            </p:nvSpPr>
            <p:spPr>
              <a:xfrm rot="16200000">
                <a:off x="282047" y="6595793"/>
                <a:ext cx="863599" cy="143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# of PC/PB </a:t>
                </a:r>
              </a:p>
            </p:txBody>
          </p:sp>
        </p:grpSp>
        <p:graphicFrame>
          <p:nvGraphicFramePr>
            <p:cNvPr id="293" name="Object 2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9569748"/>
                </p:ext>
              </p:extLst>
            </p:nvPr>
          </p:nvGraphicFramePr>
          <p:xfrm>
            <a:off x="1992115" y="7113949"/>
            <a:ext cx="1162756" cy="1197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5" name="Prism 7" r:id="rId20" imgW="3203047" imgH="2243454" progId="Prism7.Document">
                    <p:embed/>
                  </p:oleObj>
                </mc:Choice>
                <mc:Fallback>
                  <p:oleObj name="Prism 7" r:id="rId20" imgW="3203047" imgH="2243454" progId="Prism7.Document">
                    <p:embed/>
                    <p:pic>
                      <p:nvPicPr>
                        <p:cNvPr id="19" name="Object 18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992115" y="7113949"/>
                          <a:ext cx="1162756" cy="11971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4" name="TextBox 293"/>
            <p:cNvSpPr txBox="1"/>
            <p:nvPr/>
          </p:nvSpPr>
          <p:spPr>
            <a:xfrm rot="16200000">
              <a:off x="1286349" y="7647055"/>
              <a:ext cx="1180172" cy="143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# of PC/PB (x10</a:t>
              </a:r>
              <a:r>
                <a:rPr lang="en-US" sz="75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sz="75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68656" y="1409415"/>
              <a:ext cx="245088" cy="396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A.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378878" y="5442988"/>
              <a:ext cx="247438" cy="396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G.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1699139" y="1411471"/>
              <a:ext cx="237461" cy="396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B.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373519" y="2750910"/>
              <a:ext cx="234135" cy="396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C.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766067" y="2763778"/>
              <a:ext cx="244511" cy="396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D.</a:t>
              </a: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373938" y="4073220"/>
              <a:ext cx="228593" cy="396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E.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771741" y="4058345"/>
              <a:ext cx="213693" cy="396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F.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732736" y="5498049"/>
              <a:ext cx="247438" cy="396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H.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382395" y="6935302"/>
              <a:ext cx="198660" cy="396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I.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1778019" y="6940958"/>
              <a:ext cx="206554" cy="396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/>
                <a:t>J.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0" y="6481802"/>
            <a:ext cx="6858000" cy="1922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e-Figure </a:t>
            </a: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5: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Healthy BCMA</a:t>
            </a:r>
            <a:r>
              <a:rPr lang="en-US" sz="1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-/-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mice </a:t>
            </a: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difference in B cell subsets compared to healthy BCMA</a:t>
            </a:r>
            <a:r>
              <a:rPr lang="en-US" sz="1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+/+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mice.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Lymph nodes and spleen cells from healthy BCMA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+/+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(+/+) and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BCMA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-/-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(-/-) mice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 stained and analyzed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flow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cytometry.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Graphical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representations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absolute number of transitional (Trans) B cells from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(A)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lymph node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(B)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spleen, regulatory B cells (</a:t>
            </a: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Bregs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from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(C)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lymph node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(D)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spleen, class-switched memory (CSM) B cells from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(E)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lymph node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(F)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spleen, germinal center (GC) B cells from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(G)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lymph node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(H)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spleen and plasma cells/</a:t>
            </a: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plasmablasts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(PC/PB) from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(I)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lymph node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(J)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spleen.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pooled from two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experiments (n=10/group).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Error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bars represent SEM, and two-tailed Student 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tests were used to determine statistical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significance. NS = not significant.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= Non detectable. 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5438" y="5207597"/>
            <a:ext cx="3000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NS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661367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283</Words>
  <Application>Microsoft Office PowerPoint</Application>
  <PresentationFormat>Letter Paper (8.5x11 in)</PresentationFormat>
  <Paragraphs>53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Prism 7</vt:lpstr>
      <vt:lpstr>PowerPoint Presentation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Gaurav Kumar, PhD</dc:creator>
  <cp:lastModifiedBy>Bob Axtell, PhD</cp:lastModifiedBy>
  <cp:revision>18</cp:revision>
  <cp:lastPrinted>2020-06-26T19:58:55Z</cp:lastPrinted>
  <dcterms:created xsi:type="dcterms:W3CDTF">2018-10-18T16:07:23Z</dcterms:created>
  <dcterms:modified xsi:type="dcterms:W3CDTF">2020-12-09T20:44:58Z</dcterms:modified>
</cp:coreProperties>
</file>