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9"/>
    <p:restoredTop sz="94598"/>
  </p:normalViewPr>
  <p:slideViewPr>
    <p:cSldViewPr snapToGrid="0" snapToObjects="1">
      <p:cViewPr varScale="1">
        <p:scale>
          <a:sx n="105" d="100"/>
          <a:sy n="105" d="100"/>
        </p:scale>
        <p:origin x="2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A2EA2-00C1-D346-8BC3-0E3B270BB01A}" type="datetimeFigureOut">
              <a:rPr lang="en-US" smtClean="0"/>
              <a:t>7/20/17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3AE80-41F5-AE42-87D4-69AFC1AAA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6A28-B7AB-E747-93A0-9698250E3A20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340B-6C88-C84C-B575-CF88CA845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6A28-B7AB-E747-93A0-9698250E3A20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340B-6C88-C84C-B575-CF88CA845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6A28-B7AB-E747-93A0-9698250E3A20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340B-6C88-C84C-B575-CF88CA845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6A28-B7AB-E747-93A0-9698250E3A20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340B-6C88-C84C-B575-CF88CA845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6A28-B7AB-E747-93A0-9698250E3A20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340B-6C88-C84C-B575-CF88CA845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6A28-B7AB-E747-93A0-9698250E3A20}" type="datetimeFigureOut">
              <a:rPr lang="en-US" smtClean="0"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340B-6C88-C84C-B575-CF88CA845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6A28-B7AB-E747-93A0-9698250E3A20}" type="datetimeFigureOut">
              <a:rPr lang="en-US" smtClean="0"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340B-6C88-C84C-B575-CF88CA845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6A28-B7AB-E747-93A0-9698250E3A20}" type="datetimeFigureOut">
              <a:rPr lang="en-US" smtClean="0"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340B-6C88-C84C-B575-CF88CA845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6A28-B7AB-E747-93A0-9698250E3A20}" type="datetimeFigureOut">
              <a:rPr lang="en-US" smtClean="0"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340B-6C88-C84C-B575-CF88CA845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6A28-B7AB-E747-93A0-9698250E3A20}" type="datetimeFigureOut">
              <a:rPr lang="en-US" smtClean="0"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340B-6C88-C84C-B575-CF88CA845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B6A28-B7AB-E747-93A0-9698250E3A20}" type="datetimeFigureOut">
              <a:rPr lang="en-US" smtClean="0"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F340B-6C88-C84C-B575-CF88CA845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B6A28-B7AB-E747-93A0-9698250E3A20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F340B-6C88-C84C-B575-CF88CA845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14901" y="679055"/>
            <a:ext cx="3633103" cy="3257111"/>
            <a:chOff x="4481180" y="917403"/>
            <a:chExt cx="4212638" cy="4378646"/>
          </a:xfrm>
        </p:grpSpPr>
        <p:pic>
          <p:nvPicPr>
            <p:cNvPr id="5" name="Picture 4" descr="boxplot_rs6908428_AHI1_CD4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7768" y="947030"/>
              <a:ext cx="3956050" cy="395605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737768" y="947031"/>
              <a:ext cx="315495" cy="357149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 kern="1200" dirty="0">
                <a:latin typeface="Arial"/>
                <a:cs typeface="Arial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6723154" y="2994337"/>
              <a:ext cx="315495" cy="357149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kern="1200" dirty="0">
                <a:latin typeface="Arial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36856" y="4570388"/>
              <a:ext cx="452038" cy="372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kern="1200" dirty="0" smtClean="0">
                  <a:latin typeface="Arial"/>
                  <a:cs typeface="Arial"/>
                </a:rPr>
                <a:t>AA</a:t>
              </a:r>
              <a:endParaRPr lang="en-US" sz="1200" kern="1200" dirty="0">
                <a:latin typeface="Arial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09477" y="4556619"/>
              <a:ext cx="472484" cy="372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kern="1200" dirty="0">
                  <a:latin typeface="Arial"/>
                  <a:cs typeface="Arial"/>
                </a:rPr>
                <a:t>G</a:t>
              </a:r>
              <a:r>
                <a:rPr lang="en-US" sz="1200" kern="1200" dirty="0" smtClean="0">
                  <a:latin typeface="Arial"/>
                  <a:cs typeface="Arial"/>
                </a:rPr>
                <a:t>A</a:t>
              </a:r>
              <a:endParaRPr lang="en-US" sz="1200" kern="1200" dirty="0"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85909" y="4556619"/>
              <a:ext cx="492929" cy="372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kern="1200" dirty="0" smtClean="0">
                  <a:latin typeface="Arial"/>
                  <a:cs typeface="Arial"/>
                </a:rPr>
                <a:t>GG</a:t>
              </a:r>
              <a:endParaRPr lang="en-US" sz="1200" kern="1200" dirty="0"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32637" y="4902982"/>
              <a:ext cx="2024503" cy="3930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kern="1200" dirty="0" smtClean="0">
                  <a:latin typeface="Arial"/>
                  <a:cs typeface="Arial"/>
                </a:rPr>
                <a:t>rs6908428 Genotype</a:t>
              </a:r>
              <a:endParaRPr lang="en-US" sz="1300" kern="1200" dirty="0"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78088" y="3933523"/>
              <a:ext cx="372114" cy="372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kern="1200" dirty="0" smtClean="0">
                  <a:latin typeface="Arial"/>
                  <a:cs typeface="Arial"/>
                </a:rPr>
                <a:t>-2</a:t>
              </a:r>
              <a:endParaRPr lang="en-US" sz="1200" kern="1200" dirty="0"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78434" y="2962974"/>
              <a:ext cx="372114" cy="372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kern="1200" dirty="0" smtClean="0">
                  <a:latin typeface="Arial"/>
                  <a:cs typeface="Arial"/>
                </a:rPr>
                <a:t>-1</a:t>
              </a:r>
              <a:endParaRPr lang="en-US" sz="1200" kern="1200" dirty="0"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51811" y="1998882"/>
              <a:ext cx="312635" cy="372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kern="1200" dirty="0" smtClean="0">
                  <a:latin typeface="Arial"/>
                  <a:cs typeface="Arial"/>
                </a:rPr>
                <a:t>0</a:t>
              </a:r>
              <a:endParaRPr lang="en-US" sz="1200" kern="1200" dirty="0"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51092" y="1031663"/>
              <a:ext cx="312635" cy="372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kern="1200" dirty="0" smtClean="0">
                  <a:latin typeface="Arial"/>
                  <a:cs typeface="Arial"/>
                </a:rPr>
                <a:t>1</a:t>
              </a:r>
              <a:endParaRPr lang="en-US" sz="1200" kern="1200" dirty="0"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2737639" y="2660944"/>
              <a:ext cx="3826109" cy="3390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kern="1200" dirty="0" smtClean="0">
                  <a:latin typeface="Arial"/>
                  <a:cs typeface="Arial"/>
                </a:rPr>
                <a:t>Normalized </a:t>
              </a:r>
              <a:r>
                <a:rPr lang="en-US" sz="1300" i="1" kern="1200" dirty="0" smtClean="0">
                  <a:latin typeface="Arial"/>
                  <a:cs typeface="Arial"/>
                </a:rPr>
                <a:t>AHI1</a:t>
              </a:r>
              <a:r>
                <a:rPr lang="en-US" sz="1300" kern="1200" dirty="0" smtClean="0">
                  <a:latin typeface="Arial"/>
                  <a:cs typeface="Arial"/>
                </a:rPr>
                <a:t> mRNA Expression</a:t>
              </a:r>
              <a:endParaRPr lang="en-US" sz="1300" kern="1200" dirty="0">
                <a:latin typeface="Arial"/>
                <a:cs typeface="Arial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93251" y="4227754"/>
            <a:ext cx="64976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Supplementary Figure e-1</a:t>
            </a:r>
            <a:r>
              <a:rPr lang="en-US" sz="1400" b="1" i="1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Effects of the rs6908428</a:t>
            </a:r>
            <a:r>
              <a:rPr lang="en-US" sz="1400" b="1" baseline="30000" dirty="0" smtClean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 risk allele on </a:t>
            </a:r>
            <a:r>
              <a:rPr lang="en-US" sz="1400" b="1" i="1" dirty="0" smtClean="0">
                <a:latin typeface="Arial" charset="0"/>
                <a:ea typeface="Arial" charset="0"/>
                <a:cs typeface="Arial" charset="0"/>
              </a:rPr>
              <a:t>AHI1 </a:t>
            </a: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gene expression in naïve CD4</a:t>
            </a:r>
            <a:r>
              <a:rPr lang="en-US" sz="1400" b="1" baseline="30000" dirty="0" smtClean="0">
                <a:latin typeface="Arial" charset="0"/>
                <a:ea typeface="Arial" charset="0"/>
                <a:cs typeface="Arial" charset="0"/>
              </a:rPr>
              <a:t>+</a:t>
            </a: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 T cells</a:t>
            </a:r>
            <a:r>
              <a:rPr lang="en-US" sz="1400" i="1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aïve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CD4</a:t>
            </a:r>
            <a:r>
              <a:rPr lang="en-US" sz="1400" baseline="30000" dirty="0">
                <a:latin typeface="Arial" charset="0"/>
                <a:ea typeface="Arial" charset="0"/>
                <a:cs typeface="Arial" charset="0"/>
              </a:rPr>
              <a:t>+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T cells were isolated from 461 genotyped healthy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European-American subjects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and expression quantitative trait locus (</a:t>
            </a:r>
            <a:r>
              <a:rPr lang="en-US" sz="1400" dirty="0" err="1" smtClean="0">
                <a:latin typeface="Arial" charset="0"/>
                <a:ea typeface="Arial" charset="0"/>
                <a:cs typeface="Arial" charset="0"/>
              </a:rPr>
              <a:t>eQTL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) data were generated. 213 subjects carrying the risk (GG), the protective (AA) or homozygous for the risk (GA) genotype were selected showing lower AHI1 expression in naïve CD4</a:t>
            </a:r>
            <a:r>
              <a:rPr lang="en-US" sz="1400" baseline="30000" dirty="0" smtClean="0">
                <a:latin typeface="Arial" charset="0"/>
                <a:ea typeface="Arial" charset="0"/>
                <a:cs typeface="Arial" charset="0"/>
              </a:rPr>
              <a:t>+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 T cells bearing the rs6908428</a:t>
            </a:r>
            <a:r>
              <a:rPr lang="en-US" sz="1400" baseline="30000" dirty="0" smtClean="0">
                <a:latin typeface="Arial" charset="0"/>
                <a:ea typeface="Arial" charset="0"/>
                <a:cs typeface="Arial" charset="0"/>
              </a:rPr>
              <a:t>GG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 genotype compared to the rs6908428</a:t>
            </a:r>
            <a:r>
              <a:rPr lang="en-US" sz="1400" baseline="30000" dirty="0" smtClean="0">
                <a:latin typeface="Arial" charset="0"/>
                <a:ea typeface="Arial" charset="0"/>
                <a:cs typeface="Arial" charset="0"/>
              </a:rPr>
              <a:t>AA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 genotype (</a:t>
            </a:r>
            <a:r>
              <a:rPr lang="en-US" sz="1400" i="1" dirty="0" smtClean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 =8.77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x 10</a:t>
            </a:r>
            <a:r>
              <a:rPr lang="en-US" sz="1400" baseline="30000" dirty="0" smtClean="0">
                <a:latin typeface="Arial" charset="0"/>
                <a:ea typeface="Arial" charset="0"/>
                <a:cs typeface="Arial" charset="0"/>
              </a:rPr>
              <a:t>-31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).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Expression data have been adjusted for batch, age and gender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. Each dot represents an individual. 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19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- Layout 7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3" r="56673"/>
          <a:stretch/>
        </p:blipFill>
        <p:spPr>
          <a:xfrm>
            <a:off x="590951" y="1167493"/>
            <a:ext cx="2743200" cy="27481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0689" y="4668004"/>
            <a:ext cx="6425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Supplementary Figure e-2</a:t>
            </a:r>
            <a:r>
              <a:rPr lang="en-US" sz="1400" i="1" dirty="0" smtClean="0">
                <a:latin typeface="Arial"/>
                <a:cs typeface="Arial"/>
              </a:rPr>
              <a:t>. </a:t>
            </a:r>
            <a:r>
              <a:rPr lang="en-US" sz="1400" b="1" dirty="0" smtClean="0">
                <a:latin typeface="Arial"/>
                <a:cs typeface="Arial"/>
              </a:rPr>
              <a:t>Rapid and reversible increase in </a:t>
            </a:r>
            <a:r>
              <a:rPr lang="en-US" sz="1400" b="1" i="1" dirty="0" smtClean="0">
                <a:latin typeface="Arial"/>
                <a:cs typeface="Arial"/>
              </a:rPr>
              <a:t>Ahi1</a:t>
            </a:r>
            <a:r>
              <a:rPr lang="en-US" sz="1400" b="1" dirty="0" smtClean="0">
                <a:latin typeface="Arial"/>
                <a:cs typeface="Arial"/>
              </a:rPr>
              <a:t> expression in activated CD4</a:t>
            </a:r>
            <a:r>
              <a:rPr lang="en-US" sz="1400" b="1" baseline="30000" dirty="0" smtClean="0">
                <a:latin typeface="Arial"/>
                <a:cs typeface="Arial"/>
              </a:rPr>
              <a:t>+</a:t>
            </a:r>
            <a:r>
              <a:rPr lang="en-US" sz="1400" b="1" dirty="0" smtClean="0">
                <a:latin typeface="Arial"/>
                <a:cs typeface="Arial"/>
              </a:rPr>
              <a:t> T cells</a:t>
            </a:r>
            <a:r>
              <a:rPr lang="en-US" sz="1400" dirty="0" smtClean="0">
                <a:latin typeface="Arial"/>
                <a:cs typeface="Arial"/>
              </a:rPr>
              <a:t>. Naïve CD4</a:t>
            </a:r>
            <a:r>
              <a:rPr lang="en-US" sz="1400" baseline="30000" dirty="0" smtClean="0">
                <a:latin typeface="Arial"/>
                <a:cs typeface="Arial"/>
              </a:rPr>
              <a:t>+</a:t>
            </a:r>
            <a:r>
              <a:rPr lang="en-US" sz="1400" dirty="0" smtClean="0">
                <a:latin typeface="Arial"/>
                <a:cs typeface="Arial"/>
              </a:rPr>
              <a:t>  T cells were isolated from spleens of naïve WT mice by negative selection using MACS beads and cells were stimulated with anti-CD3/CD28 antibodies under (</a:t>
            </a:r>
            <a:r>
              <a:rPr lang="en-US" sz="1400" b="1" dirty="0" smtClean="0">
                <a:latin typeface="Arial"/>
                <a:cs typeface="Arial"/>
              </a:rPr>
              <a:t>A</a:t>
            </a:r>
            <a:r>
              <a:rPr lang="en-US" sz="1400" dirty="0" smtClean="0">
                <a:latin typeface="Arial"/>
                <a:cs typeface="Arial"/>
              </a:rPr>
              <a:t>) neutral or under (</a:t>
            </a:r>
            <a:r>
              <a:rPr lang="en-US" sz="1400" b="1" dirty="0">
                <a:latin typeface="Arial"/>
                <a:cs typeface="Arial"/>
              </a:rPr>
              <a:t>B</a:t>
            </a:r>
            <a:r>
              <a:rPr lang="en-US" sz="1400" dirty="0" smtClean="0">
                <a:latin typeface="Arial"/>
                <a:cs typeface="Arial"/>
              </a:rPr>
              <a:t>) recombinant IL-12 (10 </a:t>
            </a:r>
            <a:r>
              <a:rPr lang="en-US" sz="1400" dirty="0" err="1" smtClean="0">
                <a:latin typeface="Arial"/>
                <a:cs typeface="Arial"/>
              </a:rPr>
              <a:t>ng</a:t>
            </a:r>
            <a:r>
              <a:rPr lang="en-US" sz="1400" dirty="0" smtClean="0">
                <a:latin typeface="Arial"/>
                <a:cs typeface="Arial"/>
              </a:rPr>
              <a:t>/ml) polarization conditions for several time points. RNA lysates were prepared at each time point and murine Ahi1 expression was assessed by </a:t>
            </a:r>
            <a:r>
              <a:rPr lang="en-US" sz="1400" dirty="0" err="1" smtClean="0">
                <a:latin typeface="Arial"/>
                <a:cs typeface="Arial"/>
              </a:rPr>
              <a:t>Taqman</a:t>
            </a:r>
            <a:r>
              <a:rPr lang="en-US" sz="1400" dirty="0" smtClean="0">
                <a:latin typeface="Arial"/>
                <a:cs typeface="Arial"/>
              </a:rPr>
              <a:t> quantitative PCR. Representative of two independent experiments.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21" y="108208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8868" y="108208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B</a:t>
            </a:r>
          </a:p>
        </p:txBody>
      </p:sp>
      <p:pic>
        <p:nvPicPr>
          <p:cNvPr id="6" name="Picture 5" descr="1 - Layout 7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50"/>
          <a:stretch/>
        </p:blipFill>
        <p:spPr>
          <a:xfrm>
            <a:off x="3944179" y="1165315"/>
            <a:ext cx="3122387" cy="27481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734982" y="2309053"/>
            <a:ext cx="2401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Arial" charset="0"/>
                <a:ea typeface="Arial" charset="0"/>
                <a:cs typeface="Arial" charset="0"/>
              </a:rPr>
              <a:t>Ahi1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Relative mRNA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expression 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2605095" y="2306873"/>
            <a:ext cx="2401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Arial" charset="0"/>
                <a:ea typeface="Arial" charset="0"/>
                <a:cs typeface="Arial" charset="0"/>
              </a:rPr>
              <a:t>Ahi1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Relative mRNA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expression 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0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89014" y="96305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A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1460" y="96305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7723" y="5030736"/>
            <a:ext cx="63947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Supplementary Figure e-3</a:t>
            </a:r>
            <a:r>
              <a:rPr lang="en-US" sz="1400" i="1" dirty="0" smtClean="0">
                <a:latin typeface="Arial"/>
                <a:cs typeface="Arial"/>
              </a:rPr>
              <a:t>. </a:t>
            </a:r>
            <a:r>
              <a:rPr lang="en-US" sz="1400" b="1" dirty="0" smtClean="0">
                <a:latin typeface="Arial"/>
                <a:cs typeface="Arial"/>
              </a:rPr>
              <a:t>Cytokine profile of Ahi1</a:t>
            </a:r>
            <a:r>
              <a:rPr lang="en-US" sz="1400" b="1" baseline="30000" dirty="0" smtClean="0">
                <a:latin typeface="Arial"/>
                <a:cs typeface="Arial"/>
              </a:rPr>
              <a:t>-/- </a:t>
            </a:r>
            <a:r>
              <a:rPr lang="en-US" sz="1400" b="1" dirty="0" smtClean="0">
                <a:latin typeface="Arial"/>
                <a:cs typeface="Arial"/>
              </a:rPr>
              <a:t>T cells.</a:t>
            </a:r>
            <a:r>
              <a:rPr lang="en-US" sz="1400" b="1" baseline="30000" dirty="0">
                <a:latin typeface="Arial"/>
                <a:cs typeface="Arial"/>
              </a:rPr>
              <a:t> </a:t>
            </a:r>
            <a:r>
              <a:rPr lang="en-US" sz="1400" dirty="0" smtClean="0">
                <a:latin typeface="Arial"/>
                <a:cs typeface="Arial"/>
              </a:rPr>
              <a:t>Naïve CD4</a:t>
            </a:r>
            <a:r>
              <a:rPr lang="en-US" sz="1400" baseline="30000" dirty="0" smtClean="0">
                <a:latin typeface="Arial"/>
                <a:cs typeface="Arial"/>
              </a:rPr>
              <a:t>+</a:t>
            </a:r>
            <a:r>
              <a:rPr lang="en-US" sz="1400" dirty="0" smtClean="0">
                <a:latin typeface="Arial"/>
                <a:cs typeface="Arial"/>
              </a:rPr>
              <a:t>  T cells were isolated from spleens of naïve WT mice by negative selection using MACS beads and cells were stimulated with anti-CD3/CD28 antibodies under (</a:t>
            </a:r>
            <a:r>
              <a:rPr lang="en-US" sz="1400" b="1" dirty="0" smtClean="0">
                <a:latin typeface="Arial"/>
                <a:cs typeface="Arial"/>
              </a:rPr>
              <a:t>A</a:t>
            </a:r>
            <a:r>
              <a:rPr lang="en-US" sz="1400" dirty="0" smtClean="0">
                <a:latin typeface="Arial"/>
                <a:cs typeface="Arial"/>
              </a:rPr>
              <a:t>) Th1 using recombinant IL-12 (10 </a:t>
            </a:r>
            <a:r>
              <a:rPr lang="en-US" sz="1400" dirty="0" err="1" smtClean="0">
                <a:latin typeface="Arial"/>
                <a:cs typeface="Arial"/>
              </a:rPr>
              <a:t>ng</a:t>
            </a:r>
            <a:r>
              <a:rPr lang="en-US" sz="1400" dirty="0" smtClean="0">
                <a:latin typeface="Arial"/>
                <a:cs typeface="Arial"/>
              </a:rPr>
              <a:t>/ml) or under (</a:t>
            </a:r>
            <a:r>
              <a:rPr lang="en-US" sz="1400" b="1" dirty="0">
                <a:latin typeface="Arial"/>
                <a:cs typeface="Arial"/>
              </a:rPr>
              <a:t>B</a:t>
            </a:r>
            <a:r>
              <a:rPr lang="en-US" sz="1400" dirty="0" smtClean="0">
                <a:latin typeface="Arial"/>
                <a:cs typeface="Arial"/>
              </a:rPr>
              <a:t>) Th17 using IL-6 (10 </a:t>
            </a:r>
            <a:r>
              <a:rPr lang="en-US" sz="1400" dirty="0" err="1" smtClean="0">
                <a:latin typeface="Arial"/>
                <a:cs typeface="Arial"/>
              </a:rPr>
              <a:t>ng</a:t>
            </a:r>
            <a:r>
              <a:rPr lang="en-US" sz="1400" dirty="0" smtClean="0">
                <a:latin typeface="Arial"/>
                <a:cs typeface="Arial"/>
              </a:rPr>
              <a:t>/ml) and TGF-β1 (3 </a:t>
            </a:r>
            <a:r>
              <a:rPr lang="en-US" sz="1400" dirty="0" err="1" smtClean="0">
                <a:latin typeface="Arial"/>
                <a:cs typeface="Arial"/>
              </a:rPr>
              <a:t>ng</a:t>
            </a:r>
            <a:r>
              <a:rPr lang="en-US" sz="1400" dirty="0" smtClean="0">
                <a:latin typeface="Arial"/>
                <a:cs typeface="Arial"/>
              </a:rPr>
              <a:t>/ml) polarization conditions. Cultures were grown for 4 days and the indicated cytokines were measured by flow intracellular staining and were analyzed by flow Jo. Frequency of positive cells are shown for several replicates. Each dot represents a culture.</a:t>
            </a:r>
            <a:endParaRPr lang="en-US" sz="1400" dirty="0">
              <a:latin typeface="Arial"/>
              <a:cs typeface="Arial"/>
            </a:endParaRPr>
          </a:p>
        </p:txBody>
      </p:sp>
      <p:pic>
        <p:nvPicPr>
          <p:cNvPr id="19" name="Picture 18" descr="1 - paper pTh1 IFN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75" y="953260"/>
            <a:ext cx="2146300" cy="3530600"/>
          </a:xfrm>
          <a:prstGeom prst="rect">
            <a:avLst/>
          </a:prstGeom>
        </p:spPr>
      </p:pic>
      <p:pic>
        <p:nvPicPr>
          <p:cNvPr id="20" name="Picture 19" descr="1 - 2ug CD3- Th17n- IL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875" y="953260"/>
            <a:ext cx="20447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7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343</Words>
  <Application>Microsoft Macintosh PowerPoint</Application>
  <PresentationFormat>Letter Paper (8.5x11 in)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2017-07-20T13:45:02Z</dcterms:created>
  <dcterms:modified xsi:type="dcterms:W3CDTF">2017-07-20T13:48:23Z</dcterms:modified>
</cp:coreProperties>
</file>