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80" r:id="rId2"/>
    <p:sldId id="275" r:id="rId3"/>
    <p:sldId id="282" r:id="rId4"/>
    <p:sldId id="284" r:id="rId5"/>
    <p:sldId id="283" r:id="rId6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52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ydie Trautmann" initials="" lastIdx="21" clrIdx="0"/>
  <p:cmAuthor id="1" name="Cari Kessing" initials="" lastIdx="15" clrIdx="1"/>
  <p:cmAuthor id="2" name="Cari Kessing" initials="CK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880"/>
    <a:srgbClr val="4EFF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608" autoAdjust="0"/>
    <p:restoredTop sz="95606" autoAdjust="0"/>
  </p:normalViewPr>
  <p:slideViewPr>
    <p:cSldViewPr snapToGrid="0" snapToObjects="1" showGuides="1">
      <p:cViewPr varScale="1">
        <p:scale>
          <a:sx n="78" d="100"/>
          <a:sy n="78" d="100"/>
        </p:scale>
        <p:origin x="1104" y="114"/>
      </p:cViewPr>
      <p:guideLst>
        <p:guide orient="horz" pos="1104"/>
        <p:guide pos="5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9FA16-8DAA-F643-9177-52FBF2EDE8FB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66D5C-1E75-6046-8BA8-A09922AC12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02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</a:t>
            </a:r>
            <a:r>
              <a:rPr lang="en-US" baseline="0" dirty="0" smtClean="0"/>
              <a:t> to add markers for each subset.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66D5C-1E75-6046-8BA8-A09922AC126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80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66D5C-1E75-6046-8BA8-A09922AC126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1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6C-87AD-AB4D-B0A7-E53BC7B4AE4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8AE0-9464-F14D-BFC2-CC4BA7341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6C-87AD-AB4D-B0A7-E53BC7B4AE4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8AE0-9464-F14D-BFC2-CC4BA7341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4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6C-87AD-AB4D-B0A7-E53BC7B4AE4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8AE0-9464-F14D-BFC2-CC4BA7341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0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6C-87AD-AB4D-B0A7-E53BC7B4AE4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8AE0-9464-F14D-BFC2-CC4BA7341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8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6C-87AD-AB4D-B0A7-E53BC7B4AE4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8AE0-9464-F14D-BFC2-CC4BA7341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76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6C-87AD-AB4D-B0A7-E53BC7B4AE4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8AE0-9464-F14D-BFC2-CC4BA7341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5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6C-87AD-AB4D-B0A7-E53BC7B4AE4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8AE0-9464-F14D-BFC2-CC4BA7341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5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6C-87AD-AB4D-B0A7-E53BC7B4AE4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8AE0-9464-F14D-BFC2-CC4BA7341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6C-87AD-AB4D-B0A7-E53BC7B4AE4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8AE0-9464-F14D-BFC2-CC4BA7341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2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6C-87AD-AB4D-B0A7-E53BC7B4AE4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8AE0-9464-F14D-BFC2-CC4BA7341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8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6C-87AD-AB4D-B0A7-E53BC7B4AE4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8AE0-9464-F14D-BFC2-CC4BA7341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9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4E6C-87AD-AB4D-B0A7-E53BC7B4AE4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08AE0-9464-F14D-BFC2-CC4BA7341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4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154" y="839515"/>
            <a:ext cx="1988079" cy="126997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282545" y="697712"/>
            <a:ext cx="256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Arial"/>
                <a:cs typeface="Arial"/>
              </a:rPr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92498" y="697712"/>
            <a:ext cx="256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Arial"/>
                <a:cs typeface="Arial"/>
              </a:rPr>
              <a:t>B</a:t>
            </a:r>
            <a:endParaRPr lang="en-US" sz="1000" b="1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6552" y="4001170"/>
            <a:ext cx="46041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latin typeface="Cambria"/>
                <a:cs typeface="Cambria"/>
              </a:rPr>
              <a:t>Supplemental Fig 1</a:t>
            </a:r>
            <a:r>
              <a:rPr lang="en-US" sz="1000" dirty="0" smtClean="0">
                <a:latin typeface="Cambria"/>
                <a:cs typeface="Cambria"/>
              </a:rPr>
              <a:t>.</a:t>
            </a:r>
            <a:r>
              <a:rPr lang="en-US" sz="1000" b="1" dirty="0" smtClean="0">
                <a:latin typeface="Cambria"/>
                <a:cs typeface="Cambria"/>
              </a:rPr>
              <a:t> Frequency of activated CD4+ T cells in the CSF</a:t>
            </a:r>
            <a:r>
              <a:rPr lang="en-US" sz="1000" dirty="0" smtClean="0">
                <a:latin typeface="Cambria"/>
                <a:cs typeface="Cambria"/>
              </a:rPr>
              <a:t>. </a:t>
            </a:r>
            <a:r>
              <a:rPr lang="en-US" sz="1000" i="1" dirty="0" smtClean="0">
                <a:latin typeface="Cambria"/>
                <a:cs typeface="Cambria"/>
              </a:rPr>
              <a:t>A. </a:t>
            </a:r>
            <a:r>
              <a:rPr lang="en-US" sz="1000" dirty="0" smtClean="0">
                <a:latin typeface="Cambria"/>
                <a:cs typeface="Cambria"/>
              </a:rPr>
              <a:t>Number of CD4+ T cells in the CSF of uninfected participants (light blue) (n=8), AHI Stage </a:t>
            </a:r>
            <a:r>
              <a:rPr lang="en-US" sz="1000" dirty="0">
                <a:latin typeface="Cambria"/>
                <a:cs typeface="Cambria"/>
              </a:rPr>
              <a:t>1/2 participants </a:t>
            </a:r>
            <a:r>
              <a:rPr lang="en-US" sz="1000" dirty="0" smtClean="0">
                <a:latin typeface="Cambria"/>
                <a:cs typeface="Cambria"/>
              </a:rPr>
              <a:t>(dark blue) (n=9), AHI Stage </a:t>
            </a:r>
            <a:r>
              <a:rPr lang="en-US" sz="1000" dirty="0">
                <a:latin typeface="Cambria"/>
                <a:cs typeface="Cambria"/>
              </a:rPr>
              <a:t>3 participants </a:t>
            </a:r>
            <a:r>
              <a:rPr lang="en-US" sz="1000" dirty="0" smtClean="0">
                <a:latin typeface="Cambria"/>
                <a:cs typeface="Cambria"/>
              </a:rPr>
              <a:t>(green) (n=17) and </a:t>
            </a:r>
            <a:r>
              <a:rPr lang="en-US" sz="1000" dirty="0">
                <a:latin typeface="Cambria"/>
                <a:cs typeface="Cambria"/>
              </a:rPr>
              <a:t>CHI participants </a:t>
            </a:r>
            <a:r>
              <a:rPr lang="en-US" sz="1000" dirty="0" smtClean="0">
                <a:latin typeface="Cambria"/>
                <a:cs typeface="Cambria"/>
              </a:rPr>
              <a:t>(red) (n=23). </a:t>
            </a:r>
            <a:r>
              <a:rPr lang="en-US" sz="1000" i="1" dirty="0" smtClean="0">
                <a:latin typeface="Cambria"/>
                <a:cs typeface="Cambria"/>
              </a:rPr>
              <a:t>B. </a:t>
            </a:r>
            <a:r>
              <a:rPr lang="en-US" sz="1000" dirty="0" smtClean="0">
                <a:latin typeface="Cambria"/>
                <a:cs typeface="Cambria"/>
              </a:rPr>
              <a:t>Frequency</a:t>
            </a:r>
            <a:r>
              <a:rPr lang="en-US" sz="1000" dirty="0" smtClean="0">
                <a:solidFill>
                  <a:srgbClr val="000000"/>
                </a:solidFill>
                <a:latin typeface="Cambria"/>
                <a:cs typeface="Cambria"/>
              </a:rPr>
              <a:t> of activated CD4+ T cells within the CD4+ T cells in CSF in the different groups. </a:t>
            </a:r>
            <a:r>
              <a:rPr lang="en-US" sz="1000" i="1" dirty="0" smtClean="0">
                <a:solidFill>
                  <a:srgbClr val="000000"/>
                </a:solidFill>
                <a:latin typeface="Cambria"/>
                <a:cs typeface="Cambria"/>
              </a:rPr>
              <a:t>C. </a:t>
            </a:r>
            <a:r>
              <a:rPr lang="en-US" sz="1000" dirty="0" smtClean="0">
                <a:latin typeface="Cambria"/>
                <a:cs typeface="Cambria"/>
              </a:rPr>
              <a:t>Frequency of CD127+ CD4+ T cells within CD4+ T cells in CSF </a:t>
            </a:r>
            <a:r>
              <a:rPr lang="en-US" sz="1000" dirty="0" smtClean="0">
                <a:solidFill>
                  <a:srgbClr val="000000"/>
                </a:solidFill>
                <a:latin typeface="Cambria"/>
                <a:cs typeface="Cambria"/>
              </a:rPr>
              <a:t>in the different groups</a:t>
            </a:r>
            <a:r>
              <a:rPr lang="en-US" sz="1000" dirty="0" smtClean="0">
                <a:latin typeface="Cambria"/>
                <a:cs typeface="Cambria"/>
              </a:rPr>
              <a:t>. Asterisks denote different P values: *P&lt; 0.05; **P &lt; 0.005; *** &lt; 0.0001. </a:t>
            </a:r>
          </a:p>
          <a:p>
            <a:pPr algn="just"/>
            <a:endParaRPr lang="en-US" sz="1000" dirty="0">
              <a:latin typeface="Cambria"/>
              <a:cs typeface="Cambria"/>
            </a:endParaRPr>
          </a:p>
          <a:p>
            <a:pPr algn="just"/>
            <a:endParaRPr lang="en-US" sz="1000" dirty="0">
              <a:latin typeface="Cambria"/>
              <a:cs typeface="Cambr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9035" y="2180482"/>
            <a:ext cx="256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Arial"/>
                <a:cs typeface="Arial"/>
              </a:rPr>
              <a:t>C</a:t>
            </a:r>
            <a:endParaRPr lang="en-US" sz="1000" b="1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1469" y="789210"/>
            <a:ext cx="1976967" cy="13202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1731" y="2313111"/>
            <a:ext cx="1991935" cy="153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07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52036" y="4995188"/>
            <a:ext cx="42834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latin typeface="Cambria"/>
                <a:cs typeface="Cambria"/>
              </a:rPr>
              <a:t>Supplemental </a:t>
            </a:r>
            <a:r>
              <a:rPr lang="en-US" sz="1000" b="1" smtClean="0">
                <a:latin typeface="Cambria"/>
                <a:cs typeface="Cambria"/>
              </a:rPr>
              <a:t>Fig 2. </a:t>
            </a:r>
            <a:r>
              <a:rPr lang="en-US" sz="1000" b="1" dirty="0" smtClean="0">
                <a:latin typeface="Cambria"/>
                <a:cs typeface="Cambria"/>
              </a:rPr>
              <a:t>Distribution of CD8+ T cell memory subsets in  CSF. </a:t>
            </a:r>
            <a:r>
              <a:rPr lang="en-US" sz="1000" dirty="0" smtClean="0">
                <a:latin typeface="Cambria"/>
                <a:cs typeface="Cambria"/>
              </a:rPr>
              <a:t>Proportions of naïve, TEMRA=terminal differentiated effector memory, TTM=Transitional memory, TEM=effector memory CD8+ T cells in CSF in the different groups: uninfected participants (light blue) (n=8), </a:t>
            </a:r>
            <a:r>
              <a:rPr lang="en-US" sz="1000" dirty="0">
                <a:latin typeface="Cambria"/>
                <a:cs typeface="Cambria"/>
              </a:rPr>
              <a:t>AHI Stage 1/2 participants (</a:t>
            </a:r>
            <a:r>
              <a:rPr lang="en-US" sz="1000" dirty="0" smtClean="0">
                <a:latin typeface="Cambria"/>
                <a:cs typeface="Cambria"/>
              </a:rPr>
              <a:t>dark blue) (n=9), </a:t>
            </a:r>
            <a:r>
              <a:rPr lang="en-US" sz="1000" dirty="0">
                <a:latin typeface="Cambria"/>
                <a:cs typeface="Cambria"/>
              </a:rPr>
              <a:t>AHI Stage 3 participants (</a:t>
            </a:r>
            <a:r>
              <a:rPr lang="en-US" sz="1000" dirty="0" smtClean="0">
                <a:latin typeface="Cambria"/>
                <a:cs typeface="Cambria"/>
              </a:rPr>
              <a:t>green) (n=17) and </a:t>
            </a:r>
            <a:r>
              <a:rPr lang="en-US" sz="1000" dirty="0">
                <a:latin typeface="Cambria"/>
                <a:cs typeface="Cambria"/>
              </a:rPr>
              <a:t>CHI participants (</a:t>
            </a:r>
            <a:r>
              <a:rPr lang="en-US" sz="1000" dirty="0" smtClean="0">
                <a:latin typeface="Cambria"/>
                <a:cs typeface="Cambria"/>
              </a:rPr>
              <a:t>red) (n=23).</a:t>
            </a:r>
            <a:endParaRPr lang="en-US" sz="1000" dirty="0">
              <a:latin typeface="Cambria"/>
              <a:cs typeface="Cambria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3773" y="1641726"/>
            <a:ext cx="4644857" cy="3353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62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92629" y="6031066"/>
            <a:ext cx="5125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latin typeface="Cambria"/>
                <a:cs typeface="Cambria"/>
              </a:rPr>
              <a:t>Supplemental Fig 3</a:t>
            </a:r>
            <a:r>
              <a:rPr lang="en-US" sz="1000" dirty="0" smtClean="0">
                <a:latin typeface="Cambria"/>
                <a:cs typeface="Cambria"/>
              </a:rPr>
              <a:t>.</a:t>
            </a:r>
            <a:r>
              <a:rPr lang="en-US" sz="1000" b="1" dirty="0">
                <a:latin typeface="Cambria"/>
                <a:cs typeface="Cambria"/>
              </a:rPr>
              <a:t> Activated CD8+ T cells in CSF from </a:t>
            </a:r>
            <a:r>
              <a:rPr lang="en-US" sz="1000" b="1" dirty="0" smtClean="0">
                <a:latin typeface="Cambria"/>
                <a:cs typeface="Cambria"/>
              </a:rPr>
              <a:t>chronic </a:t>
            </a:r>
            <a:r>
              <a:rPr lang="en-US" sz="1000" b="1" dirty="0">
                <a:latin typeface="Cambria"/>
                <a:cs typeface="Cambria"/>
              </a:rPr>
              <a:t>subjects positively correlates with </a:t>
            </a:r>
            <a:r>
              <a:rPr lang="en-US" sz="1000" b="1" dirty="0" smtClean="0">
                <a:latin typeface="Cambria"/>
                <a:cs typeface="Cambria"/>
              </a:rPr>
              <a:t>plasma </a:t>
            </a:r>
            <a:r>
              <a:rPr lang="en-US" sz="1000" b="1" dirty="0">
                <a:latin typeface="Cambria"/>
                <a:cs typeface="Cambria"/>
              </a:rPr>
              <a:t>viral load and </a:t>
            </a:r>
            <a:r>
              <a:rPr lang="en-US" sz="1000" b="1" dirty="0" smtClean="0">
                <a:latin typeface="Cambria"/>
                <a:cs typeface="Cambria"/>
              </a:rPr>
              <a:t>late stage CSF </a:t>
            </a:r>
            <a:r>
              <a:rPr lang="en-US" sz="1000" b="1" dirty="0">
                <a:latin typeface="Cambria"/>
                <a:cs typeface="Cambria"/>
              </a:rPr>
              <a:t>markers of </a:t>
            </a:r>
            <a:r>
              <a:rPr lang="en-US" sz="1000" b="1" dirty="0" smtClean="0">
                <a:latin typeface="Cambria"/>
                <a:cs typeface="Cambria"/>
              </a:rPr>
              <a:t>neuroinflammation</a:t>
            </a:r>
            <a:r>
              <a:rPr lang="en-US" sz="1000" dirty="0" smtClean="0">
                <a:latin typeface="Cambria"/>
                <a:cs typeface="Cambria"/>
              </a:rPr>
              <a:t>. </a:t>
            </a:r>
            <a:r>
              <a:rPr lang="en-US" sz="1000" i="1" dirty="0" smtClean="0">
                <a:latin typeface="Cambria"/>
                <a:cs typeface="Cambria"/>
              </a:rPr>
              <a:t>A. </a:t>
            </a:r>
            <a:r>
              <a:rPr lang="en-US" sz="1000" dirty="0" smtClean="0">
                <a:latin typeface="Cambria"/>
                <a:cs typeface="Cambria"/>
              </a:rPr>
              <a:t>Frequency of activated CD8+ T cells in the CSF does not correlate with CSF viral load in CHI (n=23).</a:t>
            </a:r>
            <a:r>
              <a:rPr lang="en-US" sz="1000" i="1" dirty="0" smtClean="0">
                <a:latin typeface="Cambria"/>
                <a:cs typeface="Cambria"/>
              </a:rPr>
              <a:t> </a:t>
            </a:r>
            <a:r>
              <a:rPr lang="en-US" sz="1000" dirty="0" smtClean="0">
                <a:latin typeface="Cambria"/>
                <a:cs typeface="Cambria"/>
              </a:rPr>
              <a:t>Frequency of activated CD8+ T cells correlates with plasma viral load in CHI </a:t>
            </a:r>
            <a:r>
              <a:rPr lang="en-US" sz="1000" dirty="0" smtClean="0"/>
              <a:t>participants (p=0.035)</a:t>
            </a:r>
            <a:r>
              <a:rPr lang="en-US" sz="1000" dirty="0" smtClean="0">
                <a:latin typeface="Cambria"/>
                <a:cs typeface="Cambria"/>
              </a:rPr>
              <a:t>. </a:t>
            </a:r>
            <a:r>
              <a:rPr lang="en-US" sz="1000" i="1" dirty="0" smtClean="0">
                <a:latin typeface="Cambria"/>
                <a:cs typeface="Cambria"/>
              </a:rPr>
              <a:t>B</a:t>
            </a:r>
            <a:r>
              <a:rPr lang="en-US" sz="1000" dirty="0" smtClean="0">
                <a:latin typeface="Cambria"/>
                <a:cs typeface="Cambria"/>
              </a:rPr>
              <a:t>. Frequency of activated CD8+ T cells in CHI participants (n=20) showed no correlations to</a:t>
            </a:r>
            <a:r>
              <a:rPr lang="en-US" sz="1000" b="1" dirty="0" smtClean="0">
                <a:latin typeface="Cambria"/>
                <a:cs typeface="Cambria"/>
              </a:rPr>
              <a:t> </a:t>
            </a:r>
            <a:r>
              <a:rPr lang="en-US" sz="1000" dirty="0" smtClean="0">
                <a:latin typeface="Cambria"/>
                <a:cs typeface="Cambria"/>
              </a:rPr>
              <a:t>common early neuroinflammatory markers (IP-10, neopterin) in the CSF. </a:t>
            </a:r>
            <a:r>
              <a:rPr lang="en-US" sz="1000" i="1" dirty="0" smtClean="0">
                <a:latin typeface="Cambria"/>
                <a:cs typeface="Cambria"/>
              </a:rPr>
              <a:t>C. </a:t>
            </a:r>
            <a:r>
              <a:rPr lang="en-US" sz="1000" dirty="0" smtClean="0">
                <a:latin typeface="Cambria"/>
                <a:cs typeface="Cambria"/>
              </a:rPr>
              <a:t>Frequency of activated CD8+ T cells in the CSF of CHI subjects correlates with CSF neurofilament (p=0.007) and YKL-40 (p=0.049) (n=20). </a:t>
            </a:r>
            <a:endParaRPr lang="en-US" sz="1000" dirty="0">
              <a:latin typeface="Cambria"/>
              <a:cs typeface="Cambria"/>
            </a:endParaRPr>
          </a:p>
          <a:p>
            <a:pPr algn="just"/>
            <a:endParaRPr lang="en-US" sz="1000" dirty="0">
              <a:latin typeface="Cambria"/>
              <a:cs typeface="Cambri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4094" y="4392349"/>
            <a:ext cx="256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Arial"/>
                <a:cs typeface="Arial"/>
              </a:rPr>
              <a:t>C</a:t>
            </a:r>
            <a:endParaRPr lang="en-US" sz="1000" b="1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87388" y="1529238"/>
            <a:ext cx="256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Arial"/>
                <a:cs typeface="Arial"/>
              </a:rPr>
              <a:t>A</a:t>
            </a:r>
            <a:endParaRPr lang="en-US" sz="1000" b="1" dirty="0"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76199" y="2989562"/>
            <a:ext cx="256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Arial"/>
                <a:cs typeface="Arial"/>
              </a:rPr>
              <a:t>B</a:t>
            </a:r>
            <a:endParaRPr lang="en-US" sz="1000" b="1" dirty="0"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294" y="3088631"/>
            <a:ext cx="1428962" cy="11888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2711" y="3087403"/>
            <a:ext cx="1428963" cy="118279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8606" y="1660239"/>
            <a:ext cx="1424105" cy="121449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5"/>
          <a:srcRect r="20951" b="58981"/>
          <a:stretch/>
        </p:blipFill>
        <p:spPr>
          <a:xfrm>
            <a:off x="1910956" y="4571573"/>
            <a:ext cx="1290841" cy="120139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65256" y="4566602"/>
            <a:ext cx="1476059" cy="116806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65256" y="1617244"/>
            <a:ext cx="1505401" cy="124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17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30494" y="4749381"/>
            <a:ext cx="45498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latin typeface="Cambria"/>
                <a:cs typeface="Cambria"/>
              </a:rPr>
              <a:t>Supplemental Fig 4</a:t>
            </a:r>
            <a:r>
              <a:rPr lang="en-US" sz="1000" dirty="0" smtClean="0">
                <a:latin typeface="Cambria"/>
                <a:cs typeface="Cambria"/>
              </a:rPr>
              <a:t>. </a:t>
            </a:r>
            <a:r>
              <a:rPr lang="en-US" sz="1000" b="1" dirty="0" smtClean="0">
                <a:latin typeface="Cambria"/>
                <a:cs typeface="Cambria"/>
              </a:rPr>
              <a:t>Correlation of activated CD4+ T cells in the CSF with neuroinflammatory markers in AHI and CHI</a:t>
            </a:r>
            <a:r>
              <a:rPr lang="en-US" sz="1000" dirty="0" smtClean="0">
                <a:latin typeface="Cambria"/>
                <a:cs typeface="Cambria"/>
              </a:rPr>
              <a:t>. </a:t>
            </a:r>
            <a:r>
              <a:rPr lang="en-US" sz="1000" i="1" dirty="0" smtClean="0">
                <a:latin typeface="Cambria"/>
                <a:cs typeface="Cambria"/>
              </a:rPr>
              <a:t>A. </a:t>
            </a:r>
            <a:r>
              <a:rPr lang="en-US" sz="1000" dirty="0" smtClean="0">
                <a:latin typeface="Cambria"/>
                <a:cs typeface="Cambria"/>
              </a:rPr>
              <a:t>Frequency of activated CD4+ T cells does not correlate with neurofilament or YKL-40 levels in CHI participants (n=20). </a:t>
            </a:r>
            <a:r>
              <a:rPr lang="en-US" sz="1000" i="1" dirty="0">
                <a:latin typeface="Cambria"/>
                <a:cs typeface="Cambria"/>
              </a:rPr>
              <a:t>B. </a:t>
            </a:r>
            <a:r>
              <a:rPr lang="en-US" sz="1000" dirty="0" smtClean="0">
                <a:latin typeface="Cambria"/>
                <a:cs typeface="Cambria"/>
              </a:rPr>
              <a:t>Frequency </a:t>
            </a:r>
            <a:r>
              <a:rPr lang="en-US" sz="1000" dirty="0">
                <a:latin typeface="Cambria"/>
                <a:cs typeface="Cambria"/>
              </a:rPr>
              <a:t>of activated CD4+ T cells in the CSF does not significantly correlate with neuroinflammatory markers neopterin or IP-10 in AHI participants (AHI Stage 1/2 (dark blue) (n=9) and 3 (green) (n=17)), but does correlate with CD163 (p=0.007).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22340" y="596634"/>
            <a:ext cx="1104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Chronic HIV+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5536" y="2560598"/>
            <a:ext cx="980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Acute HIV+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03688" y="2588660"/>
            <a:ext cx="2776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/>
                <a:cs typeface="Arial"/>
              </a:rPr>
              <a:t>B</a:t>
            </a:r>
            <a:endParaRPr lang="en-US" sz="1000" b="1" dirty="0"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9997" y="582421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/>
                <a:cs typeface="Arial"/>
              </a:rPr>
              <a:t>A </a:t>
            </a:r>
            <a:endParaRPr lang="en-US" sz="1000" b="1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5933" y="1013369"/>
            <a:ext cx="1779966" cy="14082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3044" y="976326"/>
            <a:ext cx="1763870" cy="138439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2158" y="3078495"/>
            <a:ext cx="1729511" cy="140211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52286" y="3078496"/>
            <a:ext cx="1693923" cy="140211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5802" y="3078496"/>
            <a:ext cx="1632002" cy="141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44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4293" y="695780"/>
            <a:ext cx="2628900" cy="40513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52036" y="4995188"/>
            <a:ext cx="4283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latin typeface="Cambria"/>
                <a:cs typeface="Cambria"/>
              </a:rPr>
              <a:t>Supplemental Table </a:t>
            </a:r>
            <a:r>
              <a:rPr lang="en-US" sz="1000" b="1" dirty="0" smtClean="0">
                <a:latin typeface="Cambria"/>
                <a:cs typeface="Cambria"/>
              </a:rPr>
              <a:t>1. </a:t>
            </a:r>
            <a:r>
              <a:rPr lang="en-US" sz="1000" b="1" dirty="0" smtClean="0">
                <a:latin typeface="Cambria"/>
                <a:cs typeface="Cambria"/>
              </a:rPr>
              <a:t>CD8+ T cell genes that differed significantly in expression in </a:t>
            </a:r>
            <a:r>
              <a:rPr lang="en-US" sz="1000" b="1" dirty="0">
                <a:latin typeface="Cambria"/>
                <a:cs typeface="Cambria"/>
              </a:rPr>
              <a:t>the CSF of acute and chronic HIV infected </a:t>
            </a:r>
            <a:r>
              <a:rPr lang="en-US" sz="1000" b="1" dirty="0" smtClean="0">
                <a:latin typeface="Cambria"/>
                <a:cs typeface="Cambria"/>
              </a:rPr>
              <a:t>subjects compared to uninfected. </a:t>
            </a:r>
            <a:r>
              <a:rPr lang="en-US" sz="1000" dirty="0" smtClean="0">
                <a:latin typeface="Cambria"/>
                <a:cs typeface="Cambria"/>
              </a:rPr>
              <a:t>Significance was calculated using </a:t>
            </a:r>
            <a:r>
              <a:rPr lang="en-US" sz="1000" dirty="0" smtClean="0"/>
              <a:t>one-way </a:t>
            </a:r>
            <a:r>
              <a:rPr lang="en-US" sz="1000" dirty="0"/>
              <a:t>ANOVA with </a:t>
            </a:r>
            <a:r>
              <a:rPr lang="en-US" sz="1000" dirty="0" err="1"/>
              <a:t>Geisser</a:t>
            </a:r>
            <a:r>
              <a:rPr lang="en-US" sz="1000" dirty="0"/>
              <a:t>-Greenhouse correction and Tukey-Kramer’s post-hoc </a:t>
            </a:r>
            <a:r>
              <a:rPr lang="en-US" sz="1000" dirty="0" smtClean="0"/>
              <a:t>test.</a:t>
            </a:r>
            <a:endParaRPr lang="en-US" sz="10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874342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76016</TotalTime>
  <Words>504</Words>
  <Application>Microsoft Office PowerPoint</Application>
  <PresentationFormat>On-screen Show (4:3)</PresentationFormat>
  <Paragraphs>18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Scripps Research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Paynter, Susan</cp:lastModifiedBy>
  <cp:revision>692</cp:revision>
  <cp:lastPrinted>2016-06-01T21:22:26Z</cp:lastPrinted>
  <dcterms:created xsi:type="dcterms:W3CDTF">2015-12-10T22:24:43Z</dcterms:created>
  <dcterms:modified xsi:type="dcterms:W3CDTF">2017-01-30T23:15:58Z</dcterms:modified>
</cp:coreProperties>
</file>