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Eberhard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720" y="16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E19E3-965F-BF4D-BB18-AF040A0F9F47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A4FE-86D7-4745-871C-A01D7F9A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en-GB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637E-CE7C-474D-A2C0-BCA2C533A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637E-CE7C-474D-A2C0-BCA2C533A8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637E-CE7C-474D-A2C0-BCA2C533A8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637E-CE7C-474D-A2C0-BCA2C533A8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637E-CE7C-474D-A2C0-BCA2C533A8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2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E77B-446E-864A-92CC-C6BDAB65029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6C87-852F-2E47-BE02-10A5BAE6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6586" y="488593"/>
            <a:ext cx="5028533" cy="4844321"/>
            <a:chOff x="3835400" y="1320800"/>
            <a:chExt cx="5028533" cy="4844321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100" y="1320800"/>
              <a:ext cx="5015833" cy="4844321"/>
              <a:chOff x="3853180" y="1264920"/>
              <a:chExt cx="5015833" cy="484432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53180" y="1264920"/>
                <a:ext cx="4485640" cy="4328160"/>
                <a:chOff x="104769" y="0"/>
                <a:chExt cx="4904782" cy="458047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69" y="0"/>
                  <a:ext cx="4867972" cy="458047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6475" b="69615"/>
                <a:stretch/>
              </p:blipFill>
              <p:spPr>
                <a:xfrm>
                  <a:off x="3604589" y="2938700"/>
                  <a:ext cx="1404962" cy="126232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3991578" y="5617594"/>
                <a:ext cx="4877435" cy="491647"/>
                <a:chOff x="0" y="0"/>
                <a:chExt cx="4877435" cy="491683"/>
              </a:xfrm>
            </p:grpSpPr>
            <p:sp>
              <p:nvSpPr>
                <p:cNvPr id="8" name="Rechteck 89"/>
                <p:cNvSpPr/>
                <p:nvPr/>
              </p:nvSpPr>
              <p:spPr>
                <a:xfrm>
                  <a:off x="0" y="214664"/>
                  <a:ext cx="4877435" cy="2770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endParaRPr lang="en-GB" sz="1200" dirty="0">
                    <a:effectLst/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307743" y="0"/>
                  <a:ext cx="1223412" cy="246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00" kern="12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CD32 on CD19</a:t>
                  </a:r>
                  <a:r>
                    <a:rPr lang="en-US" sz="1000" kern="1200" baseline="300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+ </a:t>
                  </a:r>
                  <a:r>
                    <a:rPr lang="en-US" sz="1000" kern="12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cells</a:t>
                  </a:r>
                  <a:endParaRPr lang="en-GB" sz="1200" dirty="0">
                    <a:effectLst/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804946" y="0"/>
                  <a:ext cx="1249060" cy="246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00" kern="12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CD32 on CD4</a:t>
                  </a:r>
                  <a:r>
                    <a:rPr lang="en-US" sz="1000" kern="1200" baseline="300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+ </a:t>
                  </a:r>
                  <a:r>
                    <a:rPr lang="en-US" sz="1000" kern="1200" dirty="0">
                      <a:solidFill>
                        <a:srgbClr val="000000"/>
                      </a:solidFill>
                      <a:effectLst/>
                      <a:latin typeface="Calibri" charset="0"/>
                      <a:ea typeface="Times New Roman" charset="0"/>
                      <a:cs typeface="Times New Roman" charset="0"/>
                    </a:rPr>
                    <a:t>T cells</a:t>
                  </a:r>
                  <a:endParaRPr lang="en-GB" sz="1200" baseline="30000" dirty="0">
                    <a:effectLst/>
                    <a:latin typeface="Times New Roman" charset="0"/>
                    <a:ea typeface="Times New Roman" charset="0"/>
                  </a:endParaRPr>
                </a:p>
              </p:txBody>
            </p:sp>
          </p:grpSp>
        </p:grpSp>
        <p:sp>
          <p:nvSpPr>
            <p:cNvPr id="12" name="Text Box 61"/>
            <p:cNvSpPr txBox="1"/>
            <p:nvPr/>
          </p:nvSpPr>
          <p:spPr>
            <a:xfrm>
              <a:off x="3835400" y="1337235"/>
              <a:ext cx="260350" cy="30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  <a:cs typeface="Times New Roman" charset="0"/>
                </a:rPr>
                <a:t>A</a:t>
              </a:r>
              <a:endParaRPr lang="en-GB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" name="Text Box 62"/>
            <p:cNvSpPr txBox="1"/>
            <p:nvPr/>
          </p:nvSpPr>
          <p:spPr>
            <a:xfrm>
              <a:off x="6822145" y="4100766"/>
              <a:ext cx="262255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  <a:cs typeface="Times New Roman" charset="0"/>
                </a:rPr>
                <a:t>B</a:t>
              </a:r>
              <a:endParaRPr lang="en-GB" sz="1200" dirty="0">
                <a:effectLst/>
                <a:latin typeface="Times New Roman" charset="0"/>
                <a:ea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1336586" y="5332914"/>
            <a:ext cx="970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Supplemental figure 1: General gating strategy.</a:t>
            </a:r>
            <a:r>
              <a:rPr lang="en-GB" sz="12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A 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Dead, CD14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cells and CD19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cells were excluded. After gating on single cells and lymphocytes, CD3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cells were selected. Subsequent analysis was based on either CD8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or CD4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T cells. </a:t>
            </a:r>
          </a:p>
          <a:p>
            <a:pPr algn="just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B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“Positive control” of the CD32 antibody by gating on CD19</a:t>
            </a:r>
            <a:r>
              <a:rPr lang="en-GB" sz="1200" baseline="300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 cells. </a:t>
            </a:r>
            <a:endParaRPr lang="en-GB" sz="1200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0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21C11-3D79-7647-98CC-B40F5CAF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08" y="1466850"/>
            <a:ext cx="8991600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461" y="5683759"/>
            <a:ext cx="1116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2</a:t>
            </a:r>
            <a:r>
              <a:rPr lang="en-US" sz="1200" dirty="0"/>
              <a:t>: </a:t>
            </a:r>
            <a:r>
              <a:rPr lang="en-US" sz="1200" b="1" dirty="0"/>
              <a:t>Comparison of the CD32 expression </a:t>
            </a:r>
            <a:r>
              <a:rPr lang="en-US" sz="1200" b="1" dirty="0">
                <a:solidFill>
                  <a:srgbClr val="FF0000"/>
                </a:solidFill>
              </a:rPr>
              <a:t>on</a:t>
            </a:r>
            <a:r>
              <a:rPr lang="en-US" sz="1200" b="1" dirty="0"/>
              <a:t> fresh and frozen CD4</a:t>
            </a:r>
            <a:r>
              <a:rPr lang="en-US" sz="1200" b="1" baseline="30000" dirty="0"/>
              <a:t>+</a:t>
            </a:r>
            <a:r>
              <a:rPr lang="en-US" sz="1200" b="1" dirty="0"/>
              <a:t> T cells </a:t>
            </a:r>
            <a:r>
              <a:rPr lang="en-US" sz="1200" b="1" dirty="0">
                <a:solidFill>
                  <a:srgbClr val="FF0000"/>
                </a:solidFill>
              </a:rPr>
              <a:t>from</a:t>
            </a:r>
            <a:r>
              <a:rPr lang="en-US" sz="1200" b="1" dirty="0"/>
              <a:t> healthy donors.</a:t>
            </a:r>
          </a:p>
          <a:p>
            <a:r>
              <a:rPr lang="en-GB" sz="1200" b="1" dirty="0"/>
              <a:t>A</a:t>
            </a:r>
            <a:r>
              <a:rPr lang="en-GB" sz="1200" dirty="0"/>
              <a:t> </a:t>
            </a:r>
            <a:r>
              <a:rPr lang="en-GB" sz="1200" dirty="0" err="1"/>
              <a:t>Cryoconserved</a:t>
            </a:r>
            <a:r>
              <a:rPr lang="en-GB" sz="1200" dirty="0"/>
              <a:t> cells used for the study. </a:t>
            </a:r>
            <a:r>
              <a:rPr lang="en-GB" sz="1200" b="1" dirty="0"/>
              <a:t>B</a:t>
            </a:r>
            <a:r>
              <a:rPr lang="en-GB" sz="1200" dirty="0"/>
              <a:t> Additional comparative experiment. Healthy controls were stained on the day of blood drawing. Part of the unstained cells were </a:t>
            </a:r>
            <a:r>
              <a:rPr lang="en-GB" sz="1200" dirty="0" err="1"/>
              <a:t>cryoconserved</a:t>
            </a:r>
            <a:r>
              <a:rPr lang="en-GB" sz="1200" dirty="0"/>
              <a:t> and then stained. </a:t>
            </a:r>
            <a:r>
              <a:rPr lang="en-US" sz="1200" dirty="0"/>
              <a:t>Data are presented as mean + SD. ART, antiretroviral therapy.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4650" y="168288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8904" y="16828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46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981" y="3764605"/>
            <a:ext cx="1092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3</a:t>
            </a:r>
            <a:r>
              <a:rPr lang="en-US" sz="1200" dirty="0"/>
              <a:t>: </a:t>
            </a:r>
            <a:r>
              <a:rPr lang="en-US" sz="1200" b="1" dirty="0"/>
              <a:t>CD32 expression on CD8</a:t>
            </a:r>
            <a:r>
              <a:rPr lang="en-US" sz="1200" b="1" baseline="30000" dirty="0"/>
              <a:t>+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naive</a:t>
            </a:r>
            <a:r>
              <a:rPr lang="en-US" sz="1200" b="1" dirty="0"/>
              <a:t> and memory populations in </a:t>
            </a:r>
            <a:r>
              <a:rPr lang="en-US" sz="1200" b="1" dirty="0">
                <a:solidFill>
                  <a:srgbClr val="FF0000"/>
                </a:solidFill>
              </a:rPr>
              <a:t>PBMC</a:t>
            </a:r>
            <a:r>
              <a:rPr lang="en-US" sz="1200" dirty="0"/>
              <a:t>.</a:t>
            </a:r>
          </a:p>
          <a:p>
            <a:r>
              <a:rPr lang="en-US" sz="1200" dirty="0"/>
              <a:t>ART, antiretroviral therapy; TCM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/>
              <a:t>central memory T </a:t>
            </a:r>
            <a:r>
              <a:rPr lang="en-US" sz="1200" dirty="0">
                <a:solidFill>
                  <a:srgbClr val="FF0000"/>
                </a:solidFill>
              </a:rPr>
              <a:t>cells</a:t>
            </a:r>
            <a:r>
              <a:rPr lang="en-US" sz="1200" dirty="0"/>
              <a:t>; TEM, effector memory T </a:t>
            </a:r>
            <a:r>
              <a:rPr lang="en-US" sz="1200" dirty="0">
                <a:solidFill>
                  <a:srgbClr val="FF0000"/>
                </a:solidFill>
              </a:rPr>
              <a:t>cells</a:t>
            </a:r>
            <a:r>
              <a:rPr lang="en-US" sz="1200" dirty="0"/>
              <a:t>; TTM, transitional memory T </a:t>
            </a:r>
            <a:r>
              <a:rPr lang="en-US" sz="1200" dirty="0">
                <a:solidFill>
                  <a:srgbClr val="FF0000"/>
                </a:solidFill>
              </a:rPr>
              <a:t>cells</a:t>
            </a:r>
            <a:r>
              <a:rPr lang="en-US" sz="1200" dirty="0"/>
              <a:t>; PBMC, peripheral </a:t>
            </a:r>
            <a:r>
              <a:rPr lang="en-US" sz="1200" dirty="0">
                <a:solidFill>
                  <a:srgbClr val="FF0000"/>
                </a:solidFill>
              </a:rPr>
              <a:t>blood</a:t>
            </a:r>
            <a:r>
              <a:rPr lang="en-US" sz="1200" dirty="0"/>
              <a:t> mononuclear </a:t>
            </a:r>
            <a:r>
              <a:rPr lang="en-US" sz="1200" dirty="0">
                <a:solidFill>
                  <a:srgbClr val="FF0000"/>
                </a:solidFill>
              </a:rPr>
              <a:t>cells</a:t>
            </a:r>
            <a:r>
              <a:rPr lang="en-US" sz="1200" dirty="0"/>
              <a:t>.</a:t>
            </a:r>
            <a:endParaRPr lang="en-GB" sz="1200" dirty="0"/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F78C3-BE7A-7740-8EAB-7616F9E6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1" y="1856484"/>
            <a:ext cx="8813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61" y="5683759"/>
            <a:ext cx="1116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4</a:t>
            </a:r>
            <a:r>
              <a:rPr lang="en-US" sz="1200" dirty="0"/>
              <a:t>: </a:t>
            </a:r>
            <a:r>
              <a:rPr lang="en-US" sz="1200" b="1" dirty="0"/>
              <a:t>HLA-DR</a:t>
            </a:r>
            <a:r>
              <a:rPr lang="en-US" sz="1200" b="1" baseline="30000" dirty="0"/>
              <a:t>+</a:t>
            </a:r>
            <a:r>
              <a:rPr lang="en-US" sz="1200" b="1" dirty="0"/>
              <a:t> CD4</a:t>
            </a:r>
            <a:r>
              <a:rPr lang="en-US" sz="1200" b="1" baseline="30000" dirty="0"/>
              <a:t>+</a:t>
            </a:r>
            <a:r>
              <a:rPr lang="en-US" sz="1200" b="1" dirty="0"/>
              <a:t> T cells express significantly higher amounts of CD32 regardless of disease status.</a:t>
            </a:r>
            <a:endParaRPr lang="en-GB" sz="1200" b="1" dirty="0"/>
          </a:p>
          <a:p>
            <a:r>
              <a:rPr lang="en-US" sz="1200" dirty="0"/>
              <a:t>Data are presented as mean + SD. ART, antiretroviral therapy.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E4656-064C-2647-B7D6-03BF5C95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95450"/>
            <a:ext cx="3505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61" y="5683759"/>
            <a:ext cx="1116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5</a:t>
            </a:r>
            <a:r>
              <a:rPr lang="en-US" sz="1200" dirty="0"/>
              <a:t>: </a:t>
            </a:r>
            <a:r>
              <a:rPr lang="en-US" sz="1200" b="1" dirty="0"/>
              <a:t>Frequency of HLA-DR</a:t>
            </a:r>
            <a:r>
              <a:rPr lang="en-US" sz="1200" b="1" baseline="30000" dirty="0"/>
              <a:t>+</a:t>
            </a:r>
            <a:r>
              <a:rPr lang="en-US" sz="1200" b="1" dirty="0"/>
              <a:t> CD4</a:t>
            </a:r>
            <a:r>
              <a:rPr lang="en-US" sz="1200" b="1" baseline="30000" dirty="0"/>
              <a:t>+</a:t>
            </a:r>
            <a:r>
              <a:rPr lang="en-US" sz="1200" b="1" dirty="0"/>
              <a:t> CD32</a:t>
            </a:r>
            <a:r>
              <a:rPr lang="en-US" sz="1200" b="1" baseline="30000" dirty="0"/>
              <a:t>+/-</a:t>
            </a:r>
            <a:r>
              <a:rPr lang="en-US" sz="1200" b="1" dirty="0"/>
              <a:t> lymph nodal T cells</a:t>
            </a:r>
            <a:r>
              <a:rPr lang="en-US" sz="1200" dirty="0"/>
              <a:t>. Viremic patients are indicated by red symbols. Data are presented as mean + SD.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0FF8D-8C7B-6A4C-99CD-7A4166686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618" y="2120973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270</Words>
  <Application>Microsoft Macintosh PowerPoint</Application>
  <PresentationFormat>Widescreen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2017-10-05T08:39:47Z</dcterms:created>
  <dcterms:modified xsi:type="dcterms:W3CDTF">2018-02-07T10:43:22Z</dcterms:modified>
</cp:coreProperties>
</file>