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 bookmarkIdSeed="2">
  <p:sldMasterIdLst>
    <p:sldMasterId id="2147483648" r:id="rId1"/>
  </p:sldMasterIdLst>
  <p:notesMasterIdLst>
    <p:notesMasterId r:id="rId3"/>
  </p:notesMasterIdLst>
  <p:sldIdLst>
    <p:sldId id="262" r:id="rId2"/>
  </p:sldIdLst>
  <p:sldSz cx="9144000" cy="6858000" type="screen4x3"/>
  <p:notesSz cx="6858000" cy="91440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9588"/>
    <p:restoredTop sz="94722"/>
  </p:normalViewPr>
  <p:slideViewPr>
    <p:cSldViewPr snapToGrid="0" snapToObjects="1">
      <p:cViewPr varScale="1">
        <p:scale>
          <a:sx n="87" d="100"/>
          <a:sy n="87" d="100"/>
        </p:scale>
        <p:origin x="384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charts/_rels/chart1.xml.rels><?xml version="1.0" encoding="UTF-8" standalone="yes"?>
<Relationships xmlns="http://schemas.openxmlformats.org/package/2006/relationships"><Relationship Id="rId1" Type="http://schemas.microsoft.com/office/2011/relationships/chartStyle" Target="style1.xml"/><Relationship Id="rId2" Type="http://schemas.microsoft.com/office/2011/relationships/chartColorStyle" Target="colors1.xml"/><Relationship Id="rId3" Type="http://schemas.openxmlformats.org/officeDocument/2006/relationships/oleObject" Target="file:///\\localhost\Users\m00090km\Desktop\DESIRE&#21512;&#23487;\&#21512;&#23487;&#12501;&#12449;&#12452;&#12523;\HR-MBP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DEX group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9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errBars>
            <c:errDir val="y"/>
            <c:errBarType val="minus"/>
            <c:errValType val="cust"/>
            <c:noEndCap val="0"/>
            <c:plus>
              <c:numLit>
                <c:formatCode>General</c:formatCode>
                <c:ptCount val="1"/>
                <c:pt idx="0">
                  <c:v>1.0</c:v>
                </c:pt>
              </c:numLit>
            </c:plus>
            <c:minus>
              <c:numRef>
                <c:f>Sheet1!$B$4:$J$4</c:f>
                <c:numCache>
                  <c:formatCode>General</c:formatCode>
                  <c:ptCount val="9"/>
                  <c:pt idx="0">
                    <c:v>19.9</c:v>
                  </c:pt>
                  <c:pt idx="1">
                    <c:v>22.2</c:v>
                  </c:pt>
                  <c:pt idx="2">
                    <c:v>20.1</c:v>
                  </c:pt>
                  <c:pt idx="3">
                    <c:v>21.3</c:v>
                  </c:pt>
                  <c:pt idx="4">
                    <c:v>19.7</c:v>
                  </c:pt>
                  <c:pt idx="5">
                    <c:v>21.0</c:v>
                  </c:pt>
                  <c:pt idx="6">
                    <c:v>20.5</c:v>
                  </c:pt>
                  <c:pt idx="7">
                    <c:v>21.4</c:v>
                  </c:pt>
                  <c:pt idx="8">
                    <c:v>20.9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Sheet1!$B$1:$J$1</c:f>
              <c:strCache>
                <c:ptCount val="9"/>
                <c:pt idx="0">
                  <c:v>0 h</c:v>
                </c:pt>
                <c:pt idx="1">
                  <c:v>6 h</c:v>
                </c:pt>
                <c:pt idx="2">
                  <c:v>12 h</c:v>
                </c:pt>
                <c:pt idx="3">
                  <c:v>18 h</c:v>
                </c:pt>
                <c:pt idx="4">
                  <c:v>24 h</c:v>
                </c:pt>
                <c:pt idx="5">
                  <c:v>30 h</c:v>
                </c:pt>
                <c:pt idx="6">
                  <c:v>36 h</c:v>
                </c:pt>
                <c:pt idx="7">
                  <c:v>42 h</c:v>
                </c:pt>
                <c:pt idx="8">
                  <c:v>48 h</c:v>
                </c:pt>
              </c:strCache>
            </c:strRef>
          </c:cat>
          <c:val>
            <c:numRef>
              <c:f>Sheet1!$B$2:$J$2</c:f>
              <c:numCache>
                <c:formatCode>General</c:formatCode>
                <c:ptCount val="9"/>
                <c:pt idx="0">
                  <c:v>113.4</c:v>
                </c:pt>
                <c:pt idx="1">
                  <c:v>105.8</c:v>
                </c:pt>
                <c:pt idx="2">
                  <c:v>99.9</c:v>
                </c:pt>
                <c:pt idx="3">
                  <c:v>99.3</c:v>
                </c:pt>
                <c:pt idx="4">
                  <c:v>98.5</c:v>
                </c:pt>
                <c:pt idx="5">
                  <c:v>98.1</c:v>
                </c:pt>
                <c:pt idx="6">
                  <c:v>96.1</c:v>
                </c:pt>
                <c:pt idx="7">
                  <c:v>95.5</c:v>
                </c:pt>
                <c:pt idx="8">
                  <c:v>92.3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non-DEX group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square"/>
            <c:size val="7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errBars>
            <c:errDir val="y"/>
            <c:errBarType val="plus"/>
            <c:errValType val="cust"/>
            <c:noEndCap val="0"/>
            <c:plus>
              <c:numRef>
                <c:f>Sheet1!$B$5:$J$5</c:f>
                <c:numCache>
                  <c:formatCode>General</c:formatCode>
                  <c:ptCount val="9"/>
                  <c:pt idx="0">
                    <c:v>24.4</c:v>
                  </c:pt>
                  <c:pt idx="1">
                    <c:v>24.6</c:v>
                  </c:pt>
                  <c:pt idx="2">
                    <c:v>20.1</c:v>
                  </c:pt>
                  <c:pt idx="3">
                    <c:v>17.6</c:v>
                  </c:pt>
                  <c:pt idx="4">
                    <c:v>16.7</c:v>
                  </c:pt>
                  <c:pt idx="5">
                    <c:v>19.4</c:v>
                  </c:pt>
                  <c:pt idx="6">
                    <c:v>18.7</c:v>
                  </c:pt>
                  <c:pt idx="7">
                    <c:v>19.3</c:v>
                  </c:pt>
                  <c:pt idx="8">
                    <c:v>21.5</c:v>
                  </c:pt>
                </c:numCache>
              </c:numRef>
            </c:plus>
            <c:minus>
              <c:numLit>
                <c:formatCode>General</c:formatCode>
                <c:ptCount val="1"/>
                <c:pt idx="0">
                  <c:v>1.0</c:v>
                </c:pt>
              </c:numLit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Sheet1!$B$1:$J$1</c:f>
              <c:strCache>
                <c:ptCount val="9"/>
                <c:pt idx="0">
                  <c:v>0 h</c:v>
                </c:pt>
                <c:pt idx="1">
                  <c:v>6 h</c:v>
                </c:pt>
                <c:pt idx="2">
                  <c:v>12 h</c:v>
                </c:pt>
                <c:pt idx="3">
                  <c:v>18 h</c:v>
                </c:pt>
                <c:pt idx="4">
                  <c:v>24 h</c:v>
                </c:pt>
                <c:pt idx="5">
                  <c:v>30 h</c:v>
                </c:pt>
                <c:pt idx="6">
                  <c:v>36 h</c:v>
                </c:pt>
                <c:pt idx="7">
                  <c:v>42 h</c:v>
                </c:pt>
                <c:pt idx="8">
                  <c:v>48 h</c:v>
                </c:pt>
              </c:strCache>
            </c:strRef>
          </c:cat>
          <c:val>
            <c:numRef>
              <c:f>Sheet1!$B$3:$J$3</c:f>
              <c:numCache>
                <c:formatCode>General</c:formatCode>
                <c:ptCount val="9"/>
                <c:pt idx="0">
                  <c:v>113.7</c:v>
                </c:pt>
                <c:pt idx="1">
                  <c:v>109.9</c:v>
                </c:pt>
                <c:pt idx="2">
                  <c:v>103.6</c:v>
                </c:pt>
                <c:pt idx="3">
                  <c:v>101.5</c:v>
                </c:pt>
                <c:pt idx="4">
                  <c:v>100.7</c:v>
                </c:pt>
                <c:pt idx="5">
                  <c:v>99.9</c:v>
                </c:pt>
                <c:pt idx="6">
                  <c:v>98.0</c:v>
                </c:pt>
                <c:pt idx="7">
                  <c:v>99.6</c:v>
                </c:pt>
                <c:pt idx="8">
                  <c:v>99.0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1733981968"/>
        <c:axId val="-1733977696"/>
      </c:lineChart>
      <c:catAx>
        <c:axId val="-173398196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-1733977696"/>
        <c:crosses val="autoZero"/>
        <c:auto val="1"/>
        <c:lblAlgn val="ctr"/>
        <c:lblOffset val="100"/>
        <c:noMultiLvlLbl val="0"/>
      </c:catAx>
      <c:valAx>
        <c:axId val="-1733977696"/>
        <c:scaling>
          <c:orientation val="minMax"/>
          <c:max val="140.0"/>
          <c:min val="70.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pPr>
            <a:endParaRPr lang="ja-JP"/>
          </a:p>
        </c:txPr>
        <c:crossAx val="-17339819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B7E118-BB21-F44E-A77A-76B70CD324BE}" type="datetimeFigureOut">
              <a:rPr kumimoji="1" lang="ja-JP" altLang="en-US" smtClean="0"/>
              <a:t>2017/5/11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6E7402-D567-E24F-AD91-2616C9AB68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03463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EA2FA-0BB0-4D4E-BFD1-6D9CEE3BC6FE}" type="datetimeFigureOut">
              <a:rPr lang="ja-JP" altLang="en-US" smtClean="0"/>
              <a:pPr/>
              <a:t>2017/5/11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CDF06-95A0-854C-8E51-06C6E36F0335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EA2FA-0BB0-4D4E-BFD1-6D9CEE3BC6FE}" type="datetimeFigureOut">
              <a:rPr lang="ja-JP" altLang="en-US" smtClean="0"/>
              <a:pPr/>
              <a:t>2017/5/11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CDF06-95A0-854C-8E51-06C6E36F0335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/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EA2FA-0BB0-4D4E-BFD1-6D9CEE3BC6FE}" type="datetimeFigureOut">
              <a:rPr lang="ja-JP" altLang="en-US" smtClean="0"/>
              <a:pPr/>
              <a:t>2017/5/11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CDF06-95A0-854C-8E51-06C6E36F0335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EA2FA-0BB0-4D4E-BFD1-6D9CEE3BC6FE}" type="datetimeFigureOut">
              <a:rPr lang="ja-JP" altLang="en-US" smtClean="0"/>
              <a:pPr/>
              <a:t>2017/5/11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CDF06-95A0-854C-8E51-06C6E36F0335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 ヘッダ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EA2FA-0BB0-4D4E-BFD1-6D9CEE3BC6FE}" type="datetimeFigureOut">
              <a:rPr lang="ja-JP" altLang="en-US" smtClean="0"/>
              <a:pPr/>
              <a:t>2017/5/11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CDF06-95A0-854C-8E51-06C6E36F0335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EA2FA-0BB0-4D4E-BFD1-6D9CEE3BC6FE}" type="datetimeFigureOut">
              <a:rPr lang="ja-JP" altLang="en-US" smtClean="0"/>
              <a:pPr/>
              <a:t>2017/5/11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CDF06-95A0-854C-8E51-06C6E36F0335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EA2FA-0BB0-4D4E-BFD1-6D9CEE3BC6FE}" type="datetimeFigureOut">
              <a:rPr lang="ja-JP" altLang="en-US" smtClean="0"/>
              <a:pPr/>
              <a:t>2017/5/11</a:t>
            </a:fld>
            <a:endParaRPr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CDF06-95A0-854C-8E51-06C6E36F0335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EA2FA-0BB0-4D4E-BFD1-6D9CEE3BC6FE}" type="datetimeFigureOut">
              <a:rPr lang="ja-JP" altLang="en-US" smtClean="0"/>
              <a:pPr/>
              <a:t>2017/5/11</a:t>
            </a:fld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CDF06-95A0-854C-8E51-06C6E36F0335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EA2FA-0BB0-4D4E-BFD1-6D9CEE3BC6FE}" type="datetimeFigureOut">
              <a:rPr lang="ja-JP" altLang="en-US" smtClean="0"/>
              <a:pPr/>
              <a:t>2017/5/11</a:t>
            </a:fld>
            <a:endParaRPr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CDF06-95A0-854C-8E51-06C6E36F0335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EA2FA-0BB0-4D4E-BFD1-6D9CEE3BC6FE}" type="datetimeFigureOut">
              <a:rPr lang="ja-JP" altLang="en-US" smtClean="0"/>
              <a:pPr/>
              <a:t>2017/5/11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CDF06-95A0-854C-8E51-06C6E36F0335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と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EA2FA-0BB0-4D4E-BFD1-6D9CEE3BC6FE}" type="datetimeFigureOut">
              <a:rPr lang="ja-JP" altLang="en-US" smtClean="0"/>
              <a:pPr/>
              <a:t>2017/5/11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CDF06-95A0-854C-8E51-06C6E36F0335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2EA2FA-0BB0-4D4E-BFD1-6D9CEE3BC6FE}" type="datetimeFigureOut">
              <a:rPr lang="ja-JP" altLang="en-US" smtClean="0"/>
              <a:pPr/>
              <a:t>2017/5/11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CCDF06-95A0-854C-8E51-06C6E36F0335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グラフ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02911395"/>
              </p:ext>
            </p:extLst>
          </p:nvPr>
        </p:nvGraphicFramePr>
        <p:xfrm>
          <a:off x="1995714" y="925286"/>
          <a:ext cx="6799943" cy="3632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テキスト ボックス 4"/>
          <p:cNvSpPr txBox="1"/>
          <p:nvPr/>
        </p:nvSpPr>
        <p:spPr>
          <a:xfrm>
            <a:off x="1872344" y="507999"/>
            <a:ext cx="65114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>
                <a:latin typeface="Arial" charset="0"/>
                <a:ea typeface="Arial" charset="0"/>
                <a:cs typeface="Arial" charset="0"/>
              </a:rPr>
              <a:t>(bpm)</a:t>
            </a:r>
            <a:endParaRPr kumimoji="1" lang="ja-JP" altLang="en-US" sz="14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844142" y="1161143"/>
            <a:ext cx="3832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i="1" dirty="0" smtClean="0"/>
              <a:t>P</a:t>
            </a:r>
            <a:r>
              <a:rPr kumimoji="1" lang="en-US" altLang="ja-JP" dirty="0" smtClean="0"/>
              <a:t> = 0.29 for </a:t>
            </a:r>
            <a:r>
              <a:rPr kumimoji="1" lang="en-US" altLang="ja-JP" smtClean="0"/>
              <a:t>difference between groups</a:t>
            </a:r>
            <a:endParaRPr kumimoji="1" lang="ja-JP" altLang="en-US" dirty="0"/>
          </a:p>
        </p:txBody>
      </p:sp>
      <p:sp>
        <p:nvSpPr>
          <p:cNvPr id="7" name="円/楕円 6"/>
          <p:cNvSpPr/>
          <p:nvPr/>
        </p:nvSpPr>
        <p:spPr>
          <a:xfrm>
            <a:off x="320982" y="5285691"/>
            <a:ext cx="159657" cy="17417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/>
          <p:cNvSpPr/>
          <p:nvPr/>
        </p:nvSpPr>
        <p:spPr>
          <a:xfrm>
            <a:off x="320983" y="5839270"/>
            <a:ext cx="159657" cy="174171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aphicFrame>
        <p:nvGraphicFramePr>
          <p:cNvPr id="12" name="表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1007641"/>
              </p:ext>
            </p:extLst>
          </p:nvPr>
        </p:nvGraphicFramePr>
        <p:xfrm>
          <a:off x="567562" y="4712428"/>
          <a:ext cx="8109293" cy="143119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75613"/>
                <a:gridCol w="681520"/>
                <a:gridCol w="681520"/>
                <a:gridCol w="681520"/>
                <a:gridCol w="681520"/>
                <a:gridCol w="681520"/>
                <a:gridCol w="681520"/>
                <a:gridCol w="681520"/>
                <a:gridCol w="681520"/>
                <a:gridCol w="681520"/>
              </a:tblGrid>
              <a:tr h="359635"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0 h</a:t>
                      </a:r>
                      <a:endParaRPr kumimoji="1" lang="ja-JP" alt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6 h</a:t>
                      </a:r>
                      <a:endParaRPr kumimoji="1" lang="ja-JP" alt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12 h</a:t>
                      </a:r>
                      <a:endParaRPr kumimoji="1" lang="ja-JP" alt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18 h</a:t>
                      </a:r>
                      <a:endParaRPr kumimoji="1" lang="ja-JP" alt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24 h</a:t>
                      </a:r>
                      <a:endParaRPr kumimoji="1" lang="ja-JP" alt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30 h</a:t>
                      </a:r>
                      <a:endParaRPr kumimoji="1" lang="ja-JP" alt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36 h</a:t>
                      </a:r>
                      <a:endParaRPr kumimoji="1" lang="ja-JP" alt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42 h</a:t>
                      </a:r>
                      <a:endParaRPr kumimoji="1" lang="ja-JP" alt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48 h</a:t>
                      </a:r>
                      <a:endParaRPr kumimoji="1" lang="ja-JP" alt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28637">
                <a:tc>
                  <a:txBody>
                    <a:bodyPr/>
                    <a:lstStyle/>
                    <a:p>
                      <a:r>
                        <a:rPr kumimoji="1" lang="en-US" altLang="ja-JP" sz="140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No. of DEX group</a:t>
                      </a:r>
                    </a:p>
                    <a:p>
                      <a:r>
                        <a:rPr kumimoji="1" lang="en-US" altLang="ja-JP" sz="140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(Maximum</a:t>
                      </a:r>
                      <a:r>
                        <a:rPr kumimoji="1" lang="en-US" altLang="ja-JP" sz="1400" baseline="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 = 60)</a:t>
                      </a:r>
                      <a:endParaRPr kumimoji="1" lang="ja-JP" alt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60</a:t>
                      </a:r>
                      <a:endParaRPr kumimoji="1" lang="ja-JP" alt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60</a:t>
                      </a:r>
                      <a:endParaRPr kumimoji="1" lang="ja-JP" alt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59</a:t>
                      </a:r>
                      <a:endParaRPr kumimoji="1" lang="ja-JP" alt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58</a:t>
                      </a:r>
                      <a:endParaRPr kumimoji="1" lang="ja-JP" alt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57</a:t>
                      </a:r>
                      <a:endParaRPr kumimoji="1" lang="ja-JP" alt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57</a:t>
                      </a:r>
                      <a:endParaRPr kumimoji="1" lang="ja-JP" alt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57</a:t>
                      </a:r>
                      <a:endParaRPr kumimoji="1" lang="ja-JP" alt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56</a:t>
                      </a:r>
                      <a:endParaRPr kumimoji="1" lang="ja-JP" alt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55</a:t>
                      </a:r>
                      <a:endParaRPr kumimoji="1" lang="ja-JP" alt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42925">
                <a:tc>
                  <a:txBody>
                    <a:bodyPr/>
                    <a:lstStyle/>
                    <a:p>
                      <a:r>
                        <a:rPr kumimoji="1" lang="en-US" altLang="ja-JP" sz="140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No. of non-DEX group (Maximum</a:t>
                      </a:r>
                      <a:r>
                        <a:rPr kumimoji="1" lang="en-US" altLang="ja-JP" sz="1400" baseline="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 = 51)</a:t>
                      </a:r>
                      <a:endParaRPr kumimoji="1" lang="ja-JP" alt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51</a:t>
                      </a:r>
                      <a:endParaRPr kumimoji="1" lang="ja-JP" alt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51</a:t>
                      </a:r>
                      <a:endParaRPr kumimoji="1" lang="ja-JP" alt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50</a:t>
                      </a:r>
                      <a:endParaRPr kumimoji="1" lang="ja-JP" alt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47</a:t>
                      </a:r>
                      <a:endParaRPr kumimoji="1" lang="ja-JP" alt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45</a:t>
                      </a:r>
                      <a:endParaRPr kumimoji="1" lang="ja-JP" alt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44</a:t>
                      </a:r>
                      <a:endParaRPr kumimoji="1" lang="ja-JP" alt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44</a:t>
                      </a:r>
                      <a:endParaRPr kumimoji="1" lang="ja-JP" alt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44</a:t>
                      </a:r>
                      <a:endParaRPr kumimoji="1" lang="ja-JP" alt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44</a:t>
                      </a:r>
                      <a:endParaRPr kumimoji="1" lang="ja-JP" alt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8557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Yu Gothic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Yu Gothic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1004</TotalTime>
  <Words>66</Words>
  <Application>Microsoft Macintosh PowerPoint</Application>
  <PresentationFormat>画面に合わせる (4:3)</PresentationFormat>
  <Paragraphs>32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Calibri</vt:lpstr>
      <vt:lpstr>ＭＳ Ｐゴシック</vt:lpstr>
      <vt:lpstr>Yu Gothic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15.0027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DESIRE trial サブ解析計画案</dc:title>
  <dc:creator>中島 強</dc:creator>
  <cp:lastModifiedBy>宮本恭兵</cp:lastModifiedBy>
  <cp:revision>27</cp:revision>
  <dcterms:created xsi:type="dcterms:W3CDTF">2017-02-02T23:41:35Z</dcterms:created>
  <dcterms:modified xsi:type="dcterms:W3CDTF">2017-05-11T12:45:12Z</dcterms:modified>
</cp:coreProperties>
</file>