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de-D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5620"/>
    <p:restoredTop sz="94660"/>
  </p:normalViewPr>
  <p:slideViewPr>
    <p:cSldViewPr snapToGrid="0" snapToObjects="1">
      <p:cViewPr varScale="1">
        <p:scale>
          <a:sx n="96" d="100"/>
          <a:sy n="96" d="100"/>
        </p:scale>
        <p:origin x="-289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DE6FD5-8887-0F4C-B255-FC42F8DF3996}" type="datetimeFigureOut">
              <a:rPr lang="de-DE" smtClean="0"/>
              <a:pPr/>
              <a:t>22.04.13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494891-C5D2-0449-A4F3-06BE9C962660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873388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494891-C5D2-0449-A4F3-06BE9C962660}" type="slidenum">
              <a:rPr lang="de-DE" smtClean="0"/>
              <a:pPr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019696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Master-Untertitelformat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A56BC-C0F0-B242-BBBD-9F112BA56ECE}" type="datetimeFigureOut">
              <a:rPr lang="de-DE" smtClean="0"/>
              <a:pPr/>
              <a:t>22.04.13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E229C-51B2-1143-8905-21244351D9A0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391048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A56BC-C0F0-B242-BBBD-9F112BA56ECE}" type="datetimeFigureOut">
              <a:rPr lang="de-DE" smtClean="0"/>
              <a:pPr/>
              <a:t>22.04.13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E229C-51B2-1143-8905-21244351D9A0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741558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A56BC-C0F0-B242-BBBD-9F112BA56ECE}" type="datetimeFigureOut">
              <a:rPr lang="de-DE" smtClean="0"/>
              <a:pPr/>
              <a:t>22.04.13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E229C-51B2-1143-8905-21244351D9A0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68733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A56BC-C0F0-B242-BBBD-9F112BA56ECE}" type="datetimeFigureOut">
              <a:rPr lang="de-DE" smtClean="0"/>
              <a:pPr/>
              <a:t>22.04.13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E229C-51B2-1143-8905-21244351D9A0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18276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A56BC-C0F0-B242-BBBD-9F112BA56ECE}" type="datetimeFigureOut">
              <a:rPr lang="de-DE" smtClean="0"/>
              <a:pPr/>
              <a:t>22.04.13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E229C-51B2-1143-8905-21244351D9A0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397290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A56BC-C0F0-B242-BBBD-9F112BA56ECE}" type="datetimeFigureOut">
              <a:rPr lang="de-DE" smtClean="0"/>
              <a:pPr/>
              <a:t>22.04.13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E229C-51B2-1143-8905-21244351D9A0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76470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A56BC-C0F0-B242-BBBD-9F112BA56ECE}" type="datetimeFigureOut">
              <a:rPr lang="de-DE" smtClean="0"/>
              <a:pPr/>
              <a:t>22.04.13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E229C-51B2-1143-8905-21244351D9A0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871174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A56BC-C0F0-B242-BBBD-9F112BA56ECE}" type="datetimeFigureOut">
              <a:rPr lang="de-DE" smtClean="0"/>
              <a:pPr/>
              <a:t>22.04.13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E229C-51B2-1143-8905-21244351D9A0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426198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A56BC-C0F0-B242-BBBD-9F112BA56ECE}" type="datetimeFigureOut">
              <a:rPr lang="de-DE" smtClean="0"/>
              <a:pPr/>
              <a:t>22.04.13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E229C-51B2-1143-8905-21244351D9A0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75367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A56BC-C0F0-B242-BBBD-9F112BA56ECE}" type="datetimeFigureOut">
              <a:rPr lang="de-DE" smtClean="0"/>
              <a:pPr/>
              <a:t>22.04.13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E229C-51B2-1143-8905-21244351D9A0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849024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A56BC-C0F0-B242-BBBD-9F112BA56ECE}" type="datetimeFigureOut">
              <a:rPr lang="de-DE" smtClean="0"/>
              <a:pPr/>
              <a:t>22.04.13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E229C-51B2-1143-8905-21244351D9A0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754830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2A56BC-C0F0-B242-BBBD-9F112BA56ECE}" type="datetimeFigureOut">
              <a:rPr lang="de-DE" smtClean="0"/>
              <a:pPr/>
              <a:t>22.04.13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7E229C-51B2-1143-8905-21244351D9A0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606169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1512078" y="2090864"/>
            <a:ext cx="2587981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smtClean="0">
                <a:latin typeface="Calibri"/>
                <a:cs typeface="Calibri"/>
              </a:rPr>
              <a:t>#1 – random</a:t>
            </a:r>
          </a:p>
          <a:p>
            <a:r>
              <a:rPr lang="en-GB" sz="1000" smtClean="0">
                <a:latin typeface="Calibri"/>
                <a:cs typeface="Calibri"/>
              </a:rPr>
              <a:t>#2 – randomly</a:t>
            </a:r>
          </a:p>
          <a:p>
            <a:r>
              <a:rPr lang="en-GB" sz="1000" smtClean="0">
                <a:latin typeface="Calibri"/>
                <a:cs typeface="Calibri"/>
              </a:rPr>
              <a:t>#3 – randomised</a:t>
            </a:r>
          </a:p>
          <a:p>
            <a:r>
              <a:rPr lang="en-GB" sz="1000" smtClean="0">
                <a:latin typeface="Calibri"/>
                <a:cs typeface="Calibri"/>
              </a:rPr>
              <a:t>#4 – randomized</a:t>
            </a:r>
          </a:p>
          <a:p>
            <a:r>
              <a:rPr lang="en-GB" sz="1000" smtClean="0">
                <a:latin typeface="Calibri"/>
                <a:cs typeface="Calibri"/>
              </a:rPr>
              <a:t>#5 – randomised controlled trial</a:t>
            </a:r>
          </a:p>
          <a:p>
            <a:r>
              <a:rPr lang="en-GB" sz="1000" smtClean="0">
                <a:latin typeface="Calibri"/>
                <a:cs typeface="Calibri"/>
              </a:rPr>
              <a:t>#6 – randomized controlled trial</a:t>
            </a:r>
          </a:p>
          <a:p>
            <a:r>
              <a:rPr lang="en-GB" sz="1000" smtClean="0">
                <a:latin typeface="Calibri"/>
                <a:cs typeface="Calibri"/>
              </a:rPr>
              <a:t>#7 – controlled clinical trial</a:t>
            </a:r>
          </a:p>
          <a:p>
            <a:endParaRPr lang="en-GB" sz="1000" smtClean="0">
              <a:latin typeface="Calibri"/>
              <a:cs typeface="Calibri"/>
            </a:endParaRPr>
          </a:p>
          <a:p>
            <a:r>
              <a:rPr lang="en-GB" sz="1000" smtClean="0">
                <a:latin typeface="Calibri"/>
                <a:cs typeface="Calibri"/>
              </a:rPr>
              <a:t>#8 - #1 OR #2 OR #3 OR #4 OR #5 OR #6 OR #7</a:t>
            </a:r>
          </a:p>
        </p:txBody>
      </p:sp>
      <p:sp>
        <p:nvSpPr>
          <p:cNvPr id="5" name="Textfeld 4"/>
          <p:cNvSpPr txBox="1"/>
          <p:nvPr/>
        </p:nvSpPr>
        <p:spPr>
          <a:xfrm>
            <a:off x="1511206" y="3644970"/>
            <a:ext cx="1417413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smtClean="0">
                <a:latin typeface="Calibri"/>
                <a:cs typeface="Calibri"/>
              </a:rPr>
              <a:t>#9   – epidural</a:t>
            </a:r>
          </a:p>
          <a:p>
            <a:r>
              <a:rPr lang="en-GB" sz="1000" smtClean="0">
                <a:latin typeface="Calibri"/>
                <a:cs typeface="Calibri"/>
              </a:rPr>
              <a:t>#10 – peridural</a:t>
            </a:r>
          </a:p>
          <a:p>
            <a:r>
              <a:rPr lang="en-GB" sz="1000" smtClean="0">
                <a:latin typeface="Calibri"/>
                <a:cs typeface="Calibri"/>
              </a:rPr>
              <a:t>#11 – extradural</a:t>
            </a:r>
          </a:p>
          <a:p>
            <a:endParaRPr lang="en-GB" sz="1000" smtClean="0">
              <a:latin typeface="Calibri"/>
              <a:cs typeface="Calibri"/>
            </a:endParaRPr>
          </a:p>
          <a:p>
            <a:r>
              <a:rPr lang="en-GB" sz="1000" smtClean="0">
                <a:latin typeface="Calibri"/>
                <a:cs typeface="Calibri"/>
              </a:rPr>
              <a:t>#12 - #9 OR #10 OR #11</a:t>
            </a:r>
          </a:p>
        </p:txBody>
      </p:sp>
      <p:sp>
        <p:nvSpPr>
          <p:cNvPr id="7" name="Textfeld 6"/>
          <p:cNvSpPr txBox="1"/>
          <p:nvPr/>
        </p:nvSpPr>
        <p:spPr>
          <a:xfrm>
            <a:off x="1511773" y="4542894"/>
            <a:ext cx="1482410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smtClean="0">
                <a:latin typeface="Calibri"/>
                <a:cs typeface="Calibri"/>
              </a:rPr>
              <a:t>#13 – analgesia</a:t>
            </a:r>
          </a:p>
          <a:p>
            <a:r>
              <a:rPr lang="en-GB" sz="1000" smtClean="0">
                <a:latin typeface="Calibri"/>
                <a:cs typeface="Calibri"/>
              </a:rPr>
              <a:t>#14 – anaesthesia</a:t>
            </a:r>
          </a:p>
          <a:p>
            <a:r>
              <a:rPr lang="en-GB" sz="1000" smtClean="0">
                <a:latin typeface="Calibri"/>
                <a:cs typeface="Calibri"/>
              </a:rPr>
              <a:t>#15 – anesthesia</a:t>
            </a:r>
          </a:p>
          <a:p>
            <a:endParaRPr lang="en-GB" sz="1000" smtClean="0">
              <a:latin typeface="Calibri"/>
              <a:cs typeface="Calibri"/>
            </a:endParaRPr>
          </a:p>
          <a:p>
            <a:r>
              <a:rPr lang="en-GB" sz="1000" smtClean="0">
                <a:latin typeface="Calibri"/>
                <a:cs typeface="Calibri"/>
              </a:rPr>
              <a:t>#16 - #13 OR #14 OR #15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4634337" y="1480114"/>
            <a:ext cx="2701568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smtClean="0">
                <a:latin typeface="Calibri"/>
                <a:cs typeface="Calibri"/>
              </a:rPr>
              <a:t>#17 – postoperative</a:t>
            </a:r>
          </a:p>
          <a:p>
            <a:r>
              <a:rPr lang="en-GB" sz="1000" smtClean="0">
                <a:latin typeface="Calibri"/>
                <a:cs typeface="Calibri"/>
              </a:rPr>
              <a:t>#18 – postoperatively</a:t>
            </a:r>
          </a:p>
          <a:p>
            <a:r>
              <a:rPr lang="en-GB" sz="1000" smtClean="0">
                <a:latin typeface="Calibri"/>
                <a:cs typeface="Calibri"/>
              </a:rPr>
              <a:t>#19 – surgery</a:t>
            </a:r>
          </a:p>
          <a:p>
            <a:r>
              <a:rPr lang="en-GB" sz="1000" smtClean="0">
                <a:latin typeface="Calibri"/>
                <a:cs typeface="Calibri"/>
              </a:rPr>
              <a:t>#20 – operative intervention</a:t>
            </a:r>
          </a:p>
          <a:p>
            <a:r>
              <a:rPr lang="en-GB" sz="1000" smtClean="0">
                <a:latin typeface="Calibri"/>
                <a:cs typeface="Calibri"/>
              </a:rPr>
              <a:t>#21 – surgical procedure</a:t>
            </a:r>
          </a:p>
          <a:p>
            <a:r>
              <a:rPr lang="en-GB" sz="1000" smtClean="0">
                <a:latin typeface="Calibri"/>
                <a:cs typeface="Calibri"/>
              </a:rPr>
              <a:t>#22 – surgical intervention</a:t>
            </a:r>
          </a:p>
          <a:p>
            <a:r>
              <a:rPr lang="en-GB" sz="1000" smtClean="0">
                <a:latin typeface="Calibri"/>
                <a:cs typeface="Calibri"/>
              </a:rPr>
              <a:t>#23 – surgical process</a:t>
            </a:r>
          </a:p>
          <a:p>
            <a:endParaRPr lang="en-GB" sz="1000" smtClean="0">
              <a:latin typeface="Calibri"/>
              <a:cs typeface="Calibri"/>
            </a:endParaRPr>
          </a:p>
          <a:p>
            <a:r>
              <a:rPr lang="en-GB" sz="1000" smtClean="0">
                <a:latin typeface="Calibri"/>
                <a:cs typeface="Calibri"/>
              </a:rPr>
              <a:t>#21 - #17 OR #18 OR #19 OR #20 OR #21 OR #22</a:t>
            </a:r>
          </a:p>
          <a:p>
            <a:r>
              <a:rPr lang="en-GB" sz="1000" smtClean="0">
                <a:latin typeface="Calibri"/>
                <a:cs typeface="Calibri"/>
              </a:rPr>
              <a:t>          OR #23</a:t>
            </a:r>
          </a:p>
        </p:txBody>
      </p:sp>
      <p:sp>
        <p:nvSpPr>
          <p:cNvPr id="8" name="Textfeld 7"/>
          <p:cNvSpPr txBox="1"/>
          <p:nvPr/>
        </p:nvSpPr>
        <p:spPr>
          <a:xfrm>
            <a:off x="4634337" y="3132873"/>
            <a:ext cx="2700379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smtClean="0">
                <a:latin typeface="Calibri"/>
                <a:cs typeface="Calibri"/>
              </a:rPr>
              <a:t>#24 – labor</a:t>
            </a:r>
          </a:p>
          <a:p>
            <a:r>
              <a:rPr lang="en-GB" sz="1000" smtClean="0">
                <a:latin typeface="Calibri"/>
                <a:cs typeface="Calibri"/>
              </a:rPr>
              <a:t>#25 – labour</a:t>
            </a:r>
          </a:p>
          <a:p>
            <a:r>
              <a:rPr lang="en-GB" sz="1000" smtClean="0">
                <a:latin typeface="Calibri"/>
                <a:cs typeface="Calibri"/>
              </a:rPr>
              <a:t>#26 – obstetric</a:t>
            </a:r>
          </a:p>
          <a:p>
            <a:r>
              <a:rPr lang="en-GB" sz="1000" smtClean="0">
                <a:latin typeface="Calibri"/>
                <a:cs typeface="Calibri"/>
              </a:rPr>
              <a:t>#27 – cesarean section</a:t>
            </a:r>
          </a:p>
          <a:p>
            <a:r>
              <a:rPr lang="en-GB" sz="1000" smtClean="0">
                <a:latin typeface="Calibri"/>
                <a:cs typeface="Calibri"/>
              </a:rPr>
              <a:t>#28 – caesarean section</a:t>
            </a:r>
          </a:p>
          <a:p>
            <a:r>
              <a:rPr lang="en-GB" sz="1000" smtClean="0">
                <a:latin typeface="Calibri"/>
                <a:cs typeface="Calibri"/>
              </a:rPr>
              <a:t>#29 – C-section</a:t>
            </a:r>
          </a:p>
          <a:p>
            <a:r>
              <a:rPr lang="en-GB" sz="1000" smtClean="0">
                <a:latin typeface="Calibri"/>
                <a:cs typeface="Calibri"/>
              </a:rPr>
              <a:t>#30 – Caesar</a:t>
            </a:r>
          </a:p>
          <a:p>
            <a:r>
              <a:rPr lang="en-GB" sz="1000" smtClean="0">
                <a:latin typeface="Calibri"/>
                <a:cs typeface="Calibri"/>
              </a:rPr>
              <a:t>#31 – cesar</a:t>
            </a:r>
          </a:p>
          <a:p>
            <a:r>
              <a:rPr lang="en-GB" sz="1000" smtClean="0">
                <a:latin typeface="Calibri"/>
                <a:cs typeface="Calibri"/>
              </a:rPr>
              <a:t>#32 – surgical birth</a:t>
            </a:r>
          </a:p>
          <a:p>
            <a:r>
              <a:rPr lang="en-GB" sz="1000" smtClean="0">
                <a:latin typeface="Calibri"/>
                <a:cs typeface="Calibri"/>
              </a:rPr>
              <a:t>#33 – abdominal delivery</a:t>
            </a:r>
          </a:p>
          <a:p>
            <a:r>
              <a:rPr lang="en-GB" sz="1000" smtClean="0">
                <a:latin typeface="Calibri"/>
                <a:cs typeface="Calibri"/>
              </a:rPr>
              <a:t>#34 – surgical delivery</a:t>
            </a:r>
          </a:p>
          <a:p>
            <a:endParaRPr lang="en-GB" sz="1000" smtClean="0">
              <a:latin typeface="Calibri"/>
              <a:cs typeface="Calibri"/>
            </a:endParaRPr>
          </a:p>
          <a:p>
            <a:r>
              <a:rPr lang="en-GB" sz="1000" smtClean="0">
                <a:latin typeface="Calibri"/>
                <a:cs typeface="Calibri"/>
              </a:rPr>
              <a:t>#35 - #24 OR #25 OR #26 OR #27 OR #28 OR</a:t>
            </a:r>
          </a:p>
          <a:p>
            <a:r>
              <a:rPr lang="en-GB" sz="1000" smtClean="0">
                <a:latin typeface="Calibri"/>
                <a:cs typeface="Calibri"/>
              </a:rPr>
              <a:t>          #29 OR #30 OR #31 OR #32 OR #33 OR #34</a:t>
            </a:r>
          </a:p>
        </p:txBody>
      </p:sp>
      <p:sp>
        <p:nvSpPr>
          <p:cNvPr id="2" name="Textfeld 1"/>
          <p:cNvSpPr txBox="1"/>
          <p:nvPr/>
        </p:nvSpPr>
        <p:spPr>
          <a:xfrm>
            <a:off x="1512078" y="5607853"/>
            <a:ext cx="254640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smtClean="0">
                <a:latin typeface="Calibri"/>
                <a:cs typeface="Calibri"/>
              </a:rPr>
              <a:t>#36 - #8 AND #12 AND #16 AND #21 NOT #35</a:t>
            </a:r>
            <a:endParaRPr lang="en-GB" sz="1000">
              <a:latin typeface="Calibri"/>
              <a:cs typeface="Calibri"/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1512078" y="1480114"/>
            <a:ext cx="1864563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u="sng" smtClean="0">
                <a:latin typeface="Calibri"/>
                <a:cs typeface="Calibri"/>
              </a:rPr>
              <a:t>Filters (if availiable in database):</a:t>
            </a:r>
          </a:p>
          <a:p>
            <a:r>
              <a:rPr lang="en-GB" sz="1000" smtClean="0">
                <a:latin typeface="Calibri"/>
                <a:cs typeface="Calibri"/>
              </a:rPr>
              <a:t>- All adults (≥ 18 years)</a:t>
            </a:r>
          </a:p>
          <a:p>
            <a:r>
              <a:rPr lang="en-GB" sz="1000" smtClean="0">
                <a:latin typeface="Calibri"/>
                <a:cs typeface="Calibri"/>
              </a:rPr>
              <a:t>- Humans </a:t>
            </a:r>
          </a:p>
        </p:txBody>
      </p:sp>
      <p:cxnSp>
        <p:nvCxnSpPr>
          <p:cNvPr id="11" name="Gerade Verbindung 10"/>
          <p:cNvCxnSpPr/>
          <p:nvPr/>
        </p:nvCxnSpPr>
        <p:spPr>
          <a:xfrm>
            <a:off x="1571842" y="5509255"/>
            <a:ext cx="6003329" cy="0"/>
          </a:xfrm>
          <a:prstGeom prst="line">
            <a:avLst/>
          </a:prstGeom>
          <a:ln w="12700" cmpd="sng">
            <a:solidFill>
              <a:srgbClr val="000000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Gerade Verbindung 11"/>
          <p:cNvCxnSpPr/>
          <p:nvPr/>
        </p:nvCxnSpPr>
        <p:spPr>
          <a:xfrm>
            <a:off x="1589773" y="5945534"/>
            <a:ext cx="6003329" cy="0"/>
          </a:xfrm>
          <a:prstGeom prst="line">
            <a:avLst/>
          </a:prstGeom>
          <a:ln w="127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feld 12"/>
          <p:cNvSpPr txBox="1"/>
          <p:nvPr/>
        </p:nvSpPr>
        <p:spPr>
          <a:xfrm>
            <a:off x="1526146" y="388472"/>
            <a:ext cx="6066955" cy="1015663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b="1" u="sng" smtClean="0">
                <a:latin typeface="Calibri"/>
                <a:cs typeface="Calibri"/>
              </a:rPr>
              <a:t>Databases:</a:t>
            </a:r>
          </a:p>
          <a:p>
            <a:pPr marL="285750" indent="-285750">
              <a:buFont typeface="Arial"/>
              <a:buChar char="•"/>
            </a:pPr>
            <a:r>
              <a:rPr lang="en-GB" sz="1000" smtClean="0">
                <a:latin typeface="Calibri"/>
                <a:cs typeface="Calibri"/>
              </a:rPr>
              <a:t>Ovid MEDLINE(R) In‐Process &amp; Other Non‐Indexed Citations and Ovid MEDLINE(R) 1946 to Present</a:t>
            </a:r>
          </a:p>
          <a:p>
            <a:pPr marL="285750" indent="-285750">
              <a:buFont typeface="Arial"/>
              <a:buChar char="•"/>
            </a:pPr>
            <a:r>
              <a:rPr lang="en-GB" sz="1000" smtClean="0">
                <a:latin typeface="Calibri"/>
                <a:cs typeface="Calibri"/>
              </a:rPr>
              <a:t>EMBASE 1974-Present</a:t>
            </a:r>
          </a:p>
          <a:p>
            <a:pPr marL="285750" indent="-285750">
              <a:buFont typeface="Arial"/>
              <a:buChar char="•"/>
            </a:pPr>
            <a:r>
              <a:rPr lang="en-GB" sz="1000" smtClean="0">
                <a:latin typeface="Calibri"/>
                <a:cs typeface="Calibri"/>
              </a:rPr>
              <a:t>Cochrane (Cochrane Central Register of Controlled Trials/CENTRAL) 1898-Present</a:t>
            </a:r>
          </a:p>
          <a:p>
            <a:pPr marL="285750" indent="-285750">
              <a:buFont typeface="Arial"/>
              <a:buChar char="•"/>
            </a:pPr>
            <a:r>
              <a:rPr lang="en-GB" sz="1000" smtClean="0">
                <a:latin typeface="Calibri"/>
                <a:cs typeface="Calibri"/>
              </a:rPr>
              <a:t>BIOSIS Previews Archive (1926-1968) and BIOSIS Previews (1968-Present)</a:t>
            </a:r>
          </a:p>
          <a:p>
            <a:pPr marL="285750" indent="-285750">
              <a:buFont typeface="Arial"/>
              <a:buChar char="•"/>
            </a:pPr>
            <a:r>
              <a:rPr lang="en-GB" sz="1000" smtClean="0">
                <a:latin typeface="Calibri"/>
                <a:cs typeface="Calibri"/>
              </a:rPr>
              <a:t>CINAHL 1940-Present</a:t>
            </a:r>
            <a:endParaRPr lang="en-GB" sz="1000">
              <a:latin typeface="Calibri"/>
              <a:cs typeface="Calibri"/>
            </a:endParaRPr>
          </a:p>
        </p:txBody>
      </p:sp>
      <p:sp>
        <p:nvSpPr>
          <p:cNvPr id="14" name="Text Box 70"/>
          <p:cNvSpPr txBox="1">
            <a:spLocks noChangeArrowheads="1"/>
          </p:cNvSpPr>
          <p:nvPr/>
        </p:nvSpPr>
        <p:spPr bwMode="auto">
          <a:xfrm>
            <a:off x="1472306" y="6096375"/>
            <a:ext cx="6120796" cy="4980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8000" tIns="18000" rIns="18000" bIns="18000" anchorCtr="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GB" sz="1000" b="1" dirty="0" smtClean="0">
                <a:latin typeface="Calibri"/>
                <a:cs typeface="Calibri"/>
              </a:rPr>
              <a:t>Supplemental table A.</a:t>
            </a:r>
            <a:r>
              <a:rPr lang="en-GB" sz="1000" dirty="0" smtClean="0">
                <a:latin typeface="Calibri"/>
                <a:cs typeface="Calibri"/>
              </a:rPr>
              <a:t> Search strategy. Systematic searches were performed in </a:t>
            </a:r>
            <a:r>
              <a:rPr lang="en-GB" sz="1000" dirty="0" err="1" smtClean="0">
                <a:latin typeface="Calibri"/>
                <a:cs typeface="Calibri"/>
              </a:rPr>
              <a:t>PubMed</a:t>
            </a:r>
            <a:r>
              <a:rPr lang="en-GB" sz="1000" dirty="0" smtClean="0">
                <a:latin typeface="Calibri"/>
                <a:cs typeface="Calibri"/>
              </a:rPr>
              <a:t> (Medline), Central (Cochrane), EMBASE, BIOSIS Previews and CINAHL. Combination of terms were adapted according to requirements of each database.</a:t>
            </a:r>
            <a:endParaRPr lang="en-GB" sz="10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393075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386</Words>
  <Application>Microsoft Macintosh PowerPoint</Application>
  <PresentationFormat>Bildschirmpräsentation (4:3)</PresentationFormat>
  <Paragraphs>55</Paragraphs>
  <Slides>1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Office-Design</vt:lpstr>
      <vt:lpstr>PowerPoint-Präsentation</vt:lpstr>
    </vt:vector>
  </TitlesOfParts>
  <Company>UKM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Daniel Pöpping</dc:creator>
  <cp:lastModifiedBy>Daniel Pöpping</cp:lastModifiedBy>
  <cp:revision>25</cp:revision>
  <dcterms:created xsi:type="dcterms:W3CDTF">2013-02-04T14:25:32Z</dcterms:created>
  <dcterms:modified xsi:type="dcterms:W3CDTF">2013-04-22T08:16:06Z</dcterms:modified>
</cp:coreProperties>
</file>