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620"/>
    <p:restoredTop sz="94660"/>
  </p:normalViewPr>
  <p:slideViewPr>
    <p:cSldViewPr snapToGrid="0" snapToObjects="1" showGuides="1">
      <p:cViewPr varScale="1">
        <p:scale>
          <a:sx n="161" d="100"/>
          <a:sy n="161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0533-B4B2-487A-B949-0A61AE64CFF6}" type="datetimeFigureOut">
              <a:rPr lang="en-US" smtClean="0"/>
              <a:pPr/>
              <a:t>7/16/13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A66B-4B9E-4A6D-90F9-DCFBC52136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0533-B4B2-487A-B949-0A61AE64CFF6}" type="datetimeFigureOut">
              <a:rPr lang="en-US" smtClean="0"/>
              <a:pPr/>
              <a:t>7/16/13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A66B-4B9E-4A6D-90F9-DCFBC52136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0533-B4B2-487A-B949-0A61AE64CFF6}" type="datetimeFigureOut">
              <a:rPr lang="en-US" smtClean="0"/>
              <a:pPr/>
              <a:t>7/16/13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A66B-4B9E-4A6D-90F9-DCFBC52136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0533-B4B2-487A-B949-0A61AE64CFF6}" type="datetimeFigureOut">
              <a:rPr lang="en-US" smtClean="0"/>
              <a:pPr/>
              <a:t>7/16/13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A66B-4B9E-4A6D-90F9-DCFBC52136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0533-B4B2-487A-B949-0A61AE64CFF6}" type="datetimeFigureOut">
              <a:rPr lang="en-US" smtClean="0"/>
              <a:pPr/>
              <a:t>7/16/13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A66B-4B9E-4A6D-90F9-DCFBC52136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0533-B4B2-487A-B949-0A61AE64CFF6}" type="datetimeFigureOut">
              <a:rPr lang="en-US" smtClean="0"/>
              <a:pPr/>
              <a:t>7/16/13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A66B-4B9E-4A6D-90F9-DCFBC52136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0533-B4B2-487A-B949-0A61AE64CFF6}" type="datetimeFigureOut">
              <a:rPr lang="en-US" smtClean="0"/>
              <a:pPr/>
              <a:t>7/16/13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A66B-4B9E-4A6D-90F9-DCFBC52136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0533-B4B2-487A-B949-0A61AE64CFF6}" type="datetimeFigureOut">
              <a:rPr lang="en-US" smtClean="0"/>
              <a:pPr/>
              <a:t>7/16/13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A66B-4B9E-4A6D-90F9-DCFBC52136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0533-B4B2-487A-B949-0A61AE64CFF6}" type="datetimeFigureOut">
              <a:rPr lang="en-US" smtClean="0"/>
              <a:pPr/>
              <a:t>7/16/13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A66B-4B9E-4A6D-90F9-DCFBC52136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0533-B4B2-487A-B949-0A61AE64CFF6}" type="datetimeFigureOut">
              <a:rPr lang="en-US" smtClean="0"/>
              <a:pPr/>
              <a:t>7/16/13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A66B-4B9E-4A6D-90F9-DCFBC52136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0533-B4B2-487A-B949-0A61AE64CFF6}" type="datetimeFigureOut">
              <a:rPr lang="en-US" smtClean="0"/>
              <a:pPr/>
              <a:t>7/16/13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A66B-4B9E-4A6D-90F9-DCFBC52136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0533-B4B2-487A-B949-0A61AE64CFF6}" type="datetimeFigureOut">
              <a:rPr lang="en-US" smtClean="0"/>
              <a:pPr/>
              <a:t>7/16/13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1A66B-4B9E-4A6D-90F9-DCFBC52136F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904571" y="48021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904571" y="46878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904571" y="45862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904571" y="44846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2904571" y="43703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904571" y="42687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2904571" y="41671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904571" y="40528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04571" y="39512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2904571" y="38496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2904571" y="37353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2904571" y="36337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2904571" y="35321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904571" y="34178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2904571" y="33162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2904571" y="32146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904571" y="31003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2904571" y="29987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2904571" y="28971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2904571" y="27828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2904571" y="26812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2904571" y="25796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2904571" y="24653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2904571" y="23637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2904571" y="22621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2904571" y="21478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2904571" y="20462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2904571" y="19446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2904571" y="18303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2904571" y="17287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2904571" y="1627188"/>
            <a:ext cx="381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2866471" y="4802188"/>
            <a:ext cx="762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>
            <a:off x="2866471" y="4268788"/>
            <a:ext cx="762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>
            <a:off x="2866471" y="3735388"/>
            <a:ext cx="762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2866471" y="3214688"/>
            <a:ext cx="762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>
            <a:off x="2866471" y="2681288"/>
            <a:ext cx="762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>
            <a:off x="2866471" y="2147888"/>
            <a:ext cx="762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2866471" y="1627188"/>
            <a:ext cx="762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 flipV="1">
            <a:off x="31712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 flipV="1">
            <a:off x="32728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 flipV="1">
            <a:off x="33744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 flipV="1">
            <a:off x="34887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85" name="Line 49"/>
          <p:cNvSpPr>
            <a:spLocks noChangeShapeType="1"/>
          </p:cNvSpPr>
          <p:nvPr/>
        </p:nvSpPr>
        <p:spPr bwMode="auto">
          <a:xfrm flipV="1">
            <a:off x="35903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 flipV="1">
            <a:off x="36919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 flipV="1">
            <a:off x="38062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V="1">
            <a:off x="39078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89" name="Line 53"/>
          <p:cNvSpPr>
            <a:spLocks noChangeShapeType="1"/>
          </p:cNvSpPr>
          <p:nvPr/>
        </p:nvSpPr>
        <p:spPr bwMode="auto">
          <a:xfrm flipV="1">
            <a:off x="40094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 flipV="1">
            <a:off x="41237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91" name="Line 55"/>
          <p:cNvSpPr>
            <a:spLocks noChangeShapeType="1"/>
          </p:cNvSpPr>
          <p:nvPr/>
        </p:nvSpPr>
        <p:spPr bwMode="auto">
          <a:xfrm flipV="1">
            <a:off x="42253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3269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93" name="Line 57"/>
          <p:cNvSpPr>
            <a:spLocks noChangeShapeType="1"/>
          </p:cNvSpPr>
          <p:nvPr/>
        </p:nvSpPr>
        <p:spPr bwMode="auto">
          <a:xfrm flipV="1">
            <a:off x="44412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 flipV="1">
            <a:off x="45428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 flipV="1">
            <a:off x="46444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 flipV="1">
            <a:off x="47587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 flipV="1">
            <a:off x="48603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 flipV="1">
            <a:off x="49619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399" name="Line 63"/>
          <p:cNvSpPr>
            <a:spLocks noChangeShapeType="1"/>
          </p:cNvSpPr>
          <p:nvPr/>
        </p:nvSpPr>
        <p:spPr bwMode="auto">
          <a:xfrm flipV="1">
            <a:off x="50762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00" name="Line 64"/>
          <p:cNvSpPr>
            <a:spLocks noChangeShapeType="1"/>
          </p:cNvSpPr>
          <p:nvPr/>
        </p:nvSpPr>
        <p:spPr bwMode="auto">
          <a:xfrm flipV="1">
            <a:off x="51778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01" name="Line 65"/>
          <p:cNvSpPr>
            <a:spLocks noChangeShapeType="1"/>
          </p:cNvSpPr>
          <p:nvPr/>
        </p:nvSpPr>
        <p:spPr bwMode="auto">
          <a:xfrm flipV="1">
            <a:off x="52794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02" name="Line 66"/>
          <p:cNvSpPr>
            <a:spLocks noChangeShapeType="1"/>
          </p:cNvSpPr>
          <p:nvPr/>
        </p:nvSpPr>
        <p:spPr bwMode="auto">
          <a:xfrm flipV="1">
            <a:off x="53937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03" name="Line 67"/>
          <p:cNvSpPr>
            <a:spLocks noChangeShapeType="1"/>
          </p:cNvSpPr>
          <p:nvPr/>
        </p:nvSpPr>
        <p:spPr bwMode="auto">
          <a:xfrm flipV="1">
            <a:off x="54953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04" name="Line 68"/>
          <p:cNvSpPr>
            <a:spLocks noChangeShapeType="1"/>
          </p:cNvSpPr>
          <p:nvPr/>
        </p:nvSpPr>
        <p:spPr bwMode="auto">
          <a:xfrm flipV="1">
            <a:off x="55969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05" name="Line 69"/>
          <p:cNvSpPr>
            <a:spLocks noChangeShapeType="1"/>
          </p:cNvSpPr>
          <p:nvPr/>
        </p:nvSpPr>
        <p:spPr bwMode="auto">
          <a:xfrm flipV="1">
            <a:off x="57112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 flipV="1">
            <a:off x="58128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 flipV="1">
            <a:off x="59144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08" name="Line 72"/>
          <p:cNvSpPr>
            <a:spLocks noChangeShapeType="1"/>
          </p:cNvSpPr>
          <p:nvPr/>
        </p:nvSpPr>
        <p:spPr bwMode="auto">
          <a:xfrm flipV="1">
            <a:off x="60287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 flipV="1">
            <a:off x="61303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 flipV="1">
            <a:off x="62319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 flipV="1">
            <a:off x="6346271" y="5030788"/>
            <a:ext cx="158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 flipV="1">
            <a:off x="3171271" y="5030788"/>
            <a:ext cx="1588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13" name="Line 77"/>
          <p:cNvSpPr>
            <a:spLocks noChangeShapeType="1"/>
          </p:cNvSpPr>
          <p:nvPr/>
        </p:nvSpPr>
        <p:spPr bwMode="auto">
          <a:xfrm flipV="1">
            <a:off x="3691971" y="5030788"/>
            <a:ext cx="1588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14" name="Line 78"/>
          <p:cNvSpPr>
            <a:spLocks noChangeShapeType="1"/>
          </p:cNvSpPr>
          <p:nvPr/>
        </p:nvSpPr>
        <p:spPr bwMode="auto">
          <a:xfrm flipV="1">
            <a:off x="4225371" y="5030788"/>
            <a:ext cx="1588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15" name="Line 79"/>
          <p:cNvSpPr>
            <a:spLocks noChangeShapeType="1"/>
          </p:cNvSpPr>
          <p:nvPr/>
        </p:nvSpPr>
        <p:spPr bwMode="auto">
          <a:xfrm flipV="1">
            <a:off x="4758771" y="5030788"/>
            <a:ext cx="1588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16" name="Line 80"/>
          <p:cNvSpPr>
            <a:spLocks noChangeShapeType="1"/>
          </p:cNvSpPr>
          <p:nvPr/>
        </p:nvSpPr>
        <p:spPr bwMode="auto">
          <a:xfrm flipV="1">
            <a:off x="5279471" y="5030788"/>
            <a:ext cx="1588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17" name="Line 81"/>
          <p:cNvSpPr>
            <a:spLocks noChangeShapeType="1"/>
          </p:cNvSpPr>
          <p:nvPr/>
        </p:nvSpPr>
        <p:spPr bwMode="auto">
          <a:xfrm flipV="1">
            <a:off x="5812871" y="5030788"/>
            <a:ext cx="1588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18" name="Line 82"/>
          <p:cNvSpPr>
            <a:spLocks noChangeShapeType="1"/>
          </p:cNvSpPr>
          <p:nvPr/>
        </p:nvSpPr>
        <p:spPr bwMode="auto">
          <a:xfrm flipV="1">
            <a:off x="6346271" y="5030788"/>
            <a:ext cx="1588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19" name="Line 83"/>
          <p:cNvSpPr>
            <a:spLocks noChangeShapeType="1"/>
          </p:cNvSpPr>
          <p:nvPr/>
        </p:nvSpPr>
        <p:spPr bwMode="auto">
          <a:xfrm flipV="1">
            <a:off x="2942671" y="1627188"/>
            <a:ext cx="1588" cy="317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20" name="Line 84"/>
          <p:cNvSpPr>
            <a:spLocks noChangeShapeType="1"/>
          </p:cNvSpPr>
          <p:nvPr/>
        </p:nvSpPr>
        <p:spPr bwMode="auto">
          <a:xfrm>
            <a:off x="3171271" y="5030788"/>
            <a:ext cx="31750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b="1">
              <a:latin typeface="Calibri" pitchFamily="34" charset="0"/>
              <a:cs typeface="Times New Roman"/>
            </a:endParaRPr>
          </a:p>
        </p:txBody>
      </p:sp>
      <p:sp>
        <p:nvSpPr>
          <p:cNvPr id="14421" name="Oval 85"/>
          <p:cNvSpPr>
            <a:spLocks noChangeArrowheads="1"/>
          </p:cNvSpPr>
          <p:nvPr/>
        </p:nvSpPr>
        <p:spPr bwMode="auto">
          <a:xfrm>
            <a:off x="3730071" y="4471988"/>
            <a:ext cx="176400" cy="17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22" name="Oval 86"/>
          <p:cNvSpPr>
            <a:spLocks noChangeArrowheads="1"/>
          </p:cNvSpPr>
          <p:nvPr/>
        </p:nvSpPr>
        <p:spPr bwMode="auto">
          <a:xfrm>
            <a:off x="3095071" y="4383088"/>
            <a:ext cx="152400" cy="13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23" name="Oval 87"/>
          <p:cNvSpPr>
            <a:spLocks noChangeArrowheads="1"/>
          </p:cNvSpPr>
          <p:nvPr/>
        </p:nvSpPr>
        <p:spPr bwMode="auto">
          <a:xfrm>
            <a:off x="4796871" y="4738688"/>
            <a:ext cx="126000" cy="127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24" name="Oval 88"/>
          <p:cNvSpPr>
            <a:spLocks noChangeArrowheads="1"/>
          </p:cNvSpPr>
          <p:nvPr/>
        </p:nvSpPr>
        <p:spPr bwMode="auto">
          <a:xfrm>
            <a:off x="4161871" y="3824288"/>
            <a:ext cx="139700" cy="13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25" name="Oval 89"/>
          <p:cNvSpPr>
            <a:spLocks noChangeArrowheads="1"/>
          </p:cNvSpPr>
          <p:nvPr/>
        </p:nvSpPr>
        <p:spPr bwMode="auto">
          <a:xfrm>
            <a:off x="3437971" y="4713288"/>
            <a:ext cx="190500" cy="17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3412571" y="4243388"/>
            <a:ext cx="241300" cy="254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4187271" y="4764088"/>
            <a:ext cx="889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4187271" y="4764088"/>
            <a:ext cx="756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3450671" y="4243388"/>
            <a:ext cx="228600" cy="2413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3107771" y="4294188"/>
            <a:ext cx="127000" cy="127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3399871" y="4497388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3539571" y="3900488"/>
            <a:ext cx="114300" cy="1143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3120471" y="4344988"/>
            <a:ext cx="101600" cy="1143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3501471" y="4713288"/>
            <a:ext cx="165100" cy="17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3107771" y="4344988"/>
            <a:ext cx="127000" cy="127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3260171" y="4522788"/>
            <a:ext cx="177800" cy="17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3818971" y="4738688"/>
            <a:ext cx="127000" cy="127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3831671" y="4751388"/>
            <a:ext cx="101600" cy="101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3539571" y="3900488"/>
            <a:ext cx="114300" cy="1143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3120471" y="4243388"/>
            <a:ext cx="114300" cy="1143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3641171" y="4738688"/>
            <a:ext cx="114300" cy="127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42" name="Oval 106"/>
          <p:cNvSpPr>
            <a:spLocks noChangeArrowheads="1"/>
          </p:cNvSpPr>
          <p:nvPr/>
        </p:nvSpPr>
        <p:spPr bwMode="auto">
          <a:xfrm>
            <a:off x="5825571" y="2820988"/>
            <a:ext cx="203200" cy="203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43" name="Oval 107"/>
          <p:cNvSpPr>
            <a:spLocks noChangeArrowheads="1"/>
          </p:cNvSpPr>
          <p:nvPr/>
        </p:nvSpPr>
        <p:spPr bwMode="auto">
          <a:xfrm>
            <a:off x="4225371" y="4205288"/>
            <a:ext cx="177800" cy="17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44" name="Oval 108"/>
          <p:cNvSpPr>
            <a:spLocks noChangeArrowheads="1"/>
          </p:cNvSpPr>
          <p:nvPr/>
        </p:nvSpPr>
        <p:spPr bwMode="auto">
          <a:xfrm>
            <a:off x="3615771" y="4738688"/>
            <a:ext cx="127000" cy="127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45" name="Oval 109"/>
          <p:cNvSpPr>
            <a:spLocks noChangeArrowheads="1"/>
          </p:cNvSpPr>
          <p:nvPr/>
        </p:nvSpPr>
        <p:spPr bwMode="auto">
          <a:xfrm>
            <a:off x="3107771" y="4586288"/>
            <a:ext cx="342900" cy="330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46" name="Oval 110"/>
          <p:cNvSpPr>
            <a:spLocks noChangeArrowheads="1"/>
          </p:cNvSpPr>
          <p:nvPr/>
        </p:nvSpPr>
        <p:spPr bwMode="auto">
          <a:xfrm>
            <a:off x="3107771" y="4408488"/>
            <a:ext cx="127000" cy="13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47" name="Oval 111"/>
          <p:cNvSpPr>
            <a:spLocks noChangeArrowheads="1"/>
          </p:cNvSpPr>
          <p:nvPr/>
        </p:nvSpPr>
        <p:spPr bwMode="auto">
          <a:xfrm>
            <a:off x="3095071" y="4535488"/>
            <a:ext cx="393700" cy="393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48" name="Oval 112"/>
          <p:cNvSpPr>
            <a:spLocks noChangeArrowheads="1"/>
          </p:cNvSpPr>
          <p:nvPr/>
        </p:nvSpPr>
        <p:spPr bwMode="auto">
          <a:xfrm>
            <a:off x="3082371" y="4510088"/>
            <a:ext cx="177800" cy="165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49" name="Oval 113"/>
          <p:cNvSpPr>
            <a:spLocks noChangeArrowheads="1"/>
          </p:cNvSpPr>
          <p:nvPr/>
        </p:nvSpPr>
        <p:spPr bwMode="auto">
          <a:xfrm>
            <a:off x="3552271" y="3989388"/>
            <a:ext cx="482600" cy="48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50" name="Oval 114"/>
          <p:cNvSpPr>
            <a:spLocks noChangeArrowheads="1"/>
          </p:cNvSpPr>
          <p:nvPr/>
        </p:nvSpPr>
        <p:spPr bwMode="auto">
          <a:xfrm>
            <a:off x="3958671" y="4433888"/>
            <a:ext cx="1512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51" name="Oval 115"/>
          <p:cNvSpPr>
            <a:spLocks noChangeArrowheads="1"/>
          </p:cNvSpPr>
          <p:nvPr/>
        </p:nvSpPr>
        <p:spPr bwMode="auto">
          <a:xfrm>
            <a:off x="3298271" y="4713288"/>
            <a:ext cx="177800" cy="17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52" name="Oval 116"/>
          <p:cNvSpPr>
            <a:spLocks noChangeArrowheads="1"/>
          </p:cNvSpPr>
          <p:nvPr/>
        </p:nvSpPr>
        <p:spPr bwMode="auto">
          <a:xfrm>
            <a:off x="3374471" y="4725988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53" name="Oval 117"/>
          <p:cNvSpPr>
            <a:spLocks noChangeArrowheads="1"/>
          </p:cNvSpPr>
          <p:nvPr/>
        </p:nvSpPr>
        <p:spPr bwMode="auto">
          <a:xfrm>
            <a:off x="3323671" y="4700588"/>
            <a:ext cx="215900" cy="2159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54" name="Oval 118"/>
          <p:cNvSpPr>
            <a:spLocks noChangeArrowheads="1"/>
          </p:cNvSpPr>
          <p:nvPr/>
        </p:nvSpPr>
        <p:spPr bwMode="auto">
          <a:xfrm>
            <a:off x="6066871" y="2401888"/>
            <a:ext cx="101600" cy="101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55" name="Oval 119"/>
          <p:cNvSpPr>
            <a:spLocks noChangeArrowheads="1"/>
          </p:cNvSpPr>
          <p:nvPr/>
        </p:nvSpPr>
        <p:spPr bwMode="auto">
          <a:xfrm>
            <a:off x="3425271" y="4713288"/>
            <a:ext cx="190500" cy="17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56" name="Oval 120"/>
          <p:cNvSpPr>
            <a:spLocks noChangeArrowheads="1"/>
          </p:cNvSpPr>
          <p:nvPr/>
        </p:nvSpPr>
        <p:spPr bwMode="auto">
          <a:xfrm>
            <a:off x="3082371" y="4535488"/>
            <a:ext cx="177800" cy="17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57" name="Oval 121"/>
          <p:cNvSpPr>
            <a:spLocks noChangeArrowheads="1"/>
          </p:cNvSpPr>
          <p:nvPr/>
        </p:nvSpPr>
        <p:spPr bwMode="auto">
          <a:xfrm>
            <a:off x="3552271" y="4725988"/>
            <a:ext cx="165100" cy="165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58" name="Oval 122"/>
          <p:cNvSpPr>
            <a:spLocks noChangeArrowheads="1"/>
          </p:cNvSpPr>
          <p:nvPr/>
        </p:nvSpPr>
        <p:spPr bwMode="auto">
          <a:xfrm>
            <a:off x="3730071" y="4725988"/>
            <a:ext cx="1397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59" name="Oval 123"/>
          <p:cNvSpPr>
            <a:spLocks noChangeArrowheads="1"/>
          </p:cNvSpPr>
          <p:nvPr/>
        </p:nvSpPr>
        <p:spPr bwMode="auto">
          <a:xfrm>
            <a:off x="3107771" y="4484688"/>
            <a:ext cx="1397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60" name="Oval 124"/>
          <p:cNvSpPr>
            <a:spLocks noChangeArrowheads="1"/>
          </p:cNvSpPr>
          <p:nvPr/>
        </p:nvSpPr>
        <p:spPr bwMode="auto">
          <a:xfrm>
            <a:off x="3793571" y="4090988"/>
            <a:ext cx="101600" cy="101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61" name="Oval 125"/>
          <p:cNvSpPr>
            <a:spLocks noChangeArrowheads="1"/>
          </p:cNvSpPr>
          <p:nvPr/>
        </p:nvSpPr>
        <p:spPr bwMode="auto">
          <a:xfrm>
            <a:off x="3488771" y="4383088"/>
            <a:ext cx="127000" cy="13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62" name="Oval 126"/>
          <p:cNvSpPr>
            <a:spLocks noChangeArrowheads="1"/>
          </p:cNvSpPr>
          <p:nvPr/>
        </p:nvSpPr>
        <p:spPr bwMode="auto">
          <a:xfrm>
            <a:off x="4009471" y="3697288"/>
            <a:ext cx="88900" cy="889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63" name="Oval 127"/>
          <p:cNvSpPr>
            <a:spLocks noChangeArrowheads="1"/>
          </p:cNvSpPr>
          <p:nvPr/>
        </p:nvSpPr>
        <p:spPr bwMode="auto">
          <a:xfrm>
            <a:off x="3501471" y="4738688"/>
            <a:ext cx="127000" cy="127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64" name="Oval 128"/>
          <p:cNvSpPr>
            <a:spLocks noChangeArrowheads="1"/>
          </p:cNvSpPr>
          <p:nvPr/>
        </p:nvSpPr>
        <p:spPr bwMode="auto">
          <a:xfrm>
            <a:off x="3044271" y="4586288"/>
            <a:ext cx="254000" cy="254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65" name="Oval 129"/>
          <p:cNvSpPr>
            <a:spLocks noChangeArrowheads="1"/>
          </p:cNvSpPr>
          <p:nvPr/>
        </p:nvSpPr>
        <p:spPr bwMode="auto">
          <a:xfrm>
            <a:off x="3095071" y="4548188"/>
            <a:ext cx="165100" cy="165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66" name="Oval 130"/>
          <p:cNvSpPr>
            <a:spLocks noChangeArrowheads="1"/>
          </p:cNvSpPr>
          <p:nvPr/>
        </p:nvSpPr>
        <p:spPr bwMode="auto">
          <a:xfrm>
            <a:off x="3107771" y="4383088"/>
            <a:ext cx="127000" cy="13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sp>
        <p:nvSpPr>
          <p:cNvPr id="14467" name="Oval 131"/>
          <p:cNvSpPr>
            <a:spLocks noChangeArrowheads="1"/>
          </p:cNvSpPr>
          <p:nvPr/>
        </p:nvSpPr>
        <p:spPr bwMode="auto">
          <a:xfrm>
            <a:off x="3183971" y="4497388"/>
            <a:ext cx="419100" cy="419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Calibri" pitchFamily="34" charset="0"/>
              <a:cs typeface="Times New Roman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2579116" y="1542740"/>
            <a:ext cx="247384" cy="3328888"/>
            <a:chOff x="1903395" y="1542740"/>
            <a:chExt cx="247384" cy="3328888"/>
          </a:xfrm>
        </p:grpSpPr>
        <p:sp>
          <p:nvSpPr>
            <p:cNvPr id="14468" name="Rectangle 132"/>
            <p:cNvSpPr>
              <a:spLocks noChangeArrowheads="1"/>
            </p:cNvSpPr>
            <p:nvPr/>
          </p:nvSpPr>
          <p:spPr bwMode="auto">
            <a:xfrm>
              <a:off x="1992295" y="4717740"/>
              <a:ext cx="15848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0%</a:t>
              </a:r>
              <a:endParaRPr kumimoji="0" lang="en-GB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  <p:sp>
          <p:nvSpPr>
            <p:cNvPr id="14469" name="Rectangle 133"/>
            <p:cNvSpPr>
              <a:spLocks noChangeArrowheads="1"/>
            </p:cNvSpPr>
            <p:nvPr/>
          </p:nvSpPr>
          <p:spPr bwMode="auto">
            <a:xfrm>
              <a:off x="1992295" y="4184340"/>
              <a:ext cx="15848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5%</a:t>
              </a:r>
              <a:endParaRPr kumimoji="0" lang="en-GB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  <p:sp>
          <p:nvSpPr>
            <p:cNvPr id="14470" name="Rectangle 134"/>
            <p:cNvSpPr>
              <a:spLocks noChangeArrowheads="1"/>
            </p:cNvSpPr>
            <p:nvPr/>
          </p:nvSpPr>
          <p:spPr bwMode="auto">
            <a:xfrm>
              <a:off x="1903395" y="3650940"/>
              <a:ext cx="22348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10%</a:t>
              </a:r>
              <a:endParaRPr kumimoji="0" lang="en-GB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  <p:sp>
          <p:nvSpPr>
            <p:cNvPr id="14471" name="Rectangle 135"/>
            <p:cNvSpPr>
              <a:spLocks noChangeArrowheads="1"/>
            </p:cNvSpPr>
            <p:nvPr/>
          </p:nvSpPr>
          <p:spPr bwMode="auto">
            <a:xfrm>
              <a:off x="1903395" y="3130240"/>
              <a:ext cx="22348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15%</a:t>
              </a:r>
              <a:endParaRPr kumimoji="0" lang="en-GB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  <p:sp>
          <p:nvSpPr>
            <p:cNvPr id="14472" name="Rectangle 136"/>
            <p:cNvSpPr>
              <a:spLocks noChangeArrowheads="1"/>
            </p:cNvSpPr>
            <p:nvPr/>
          </p:nvSpPr>
          <p:spPr bwMode="auto">
            <a:xfrm>
              <a:off x="1903395" y="2596840"/>
              <a:ext cx="22348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20%</a:t>
              </a:r>
              <a:endParaRPr kumimoji="0" lang="en-GB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  <p:sp>
          <p:nvSpPr>
            <p:cNvPr id="14473" name="Rectangle 137"/>
            <p:cNvSpPr>
              <a:spLocks noChangeArrowheads="1"/>
            </p:cNvSpPr>
            <p:nvPr/>
          </p:nvSpPr>
          <p:spPr bwMode="auto">
            <a:xfrm>
              <a:off x="1903395" y="2063440"/>
              <a:ext cx="22348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25%</a:t>
              </a:r>
              <a:endParaRPr kumimoji="0" lang="en-GB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  <p:sp>
          <p:nvSpPr>
            <p:cNvPr id="14474" name="Rectangle 138"/>
            <p:cNvSpPr>
              <a:spLocks noChangeArrowheads="1"/>
            </p:cNvSpPr>
            <p:nvPr/>
          </p:nvSpPr>
          <p:spPr bwMode="auto">
            <a:xfrm>
              <a:off x="1903395" y="1542740"/>
              <a:ext cx="22348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30%</a:t>
              </a:r>
              <a:endPara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092517" y="5138738"/>
            <a:ext cx="3360381" cy="153888"/>
            <a:chOff x="2416796" y="5138738"/>
            <a:chExt cx="3360381" cy="153888"/>
          </a:xfrm>
        </p:grpSpPr>
        <p:sp>
          <p:nvSpPr>
            <p:cNvPr id="14475" name="Rectangle 139"/>
            <p:cNvSpPr>
              <a:spLocks noChangeArrowheads="1"/>
            </p:cNvSpPr>
            <p:nvPr/>
          </p:nvSpPr>
          <p:spPr bwMode="auto">
            <a:xfrm>
              <a:off x="2416796" y="5138738"/>
              <a:ext cx="15848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0%</a:t>
              </a:r>
              <a:endParaRPr kumimoji="0" lang="en-GB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  <p:sp>
          <p:nvSpPr>
            <p:cNvPr id="14476" name="Rectangle 140"/>
            <p:cNvSpPr>
              <a:spLocks noChangeArrowheads="1"/>
            </p:cNvSpPr>
            <p:nvPr/>
          </p:nvSpPr>
          <p:spPr bwMode="auto">
            <a:xfrm>
              <a:off x="2950196" y="5138738"/>
              <a:ext cx="158484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5%</a:t>
              </a:r>
              <a:endParaRPr kumimoji="0" lang="en-GB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  <p:sp>
          <p:nvSpPr>
            <p:cNvPr id="14477" name="Rectangle 141"/>
            <p:cNvSpPr>
              <a:spLocks noChangeArrowheads="1"/>
            </p:cNvSpPr>
            <p:nvPr/>
          </p:nvSpPr>
          <p:spPr bwMode="auto">
            <a:xfrm>
              <a:off x="3432796" y="5138738"/>
              <a:ext cx="22348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10%</a:t>
              </a:r>
              <a:endParaRPr kumimoji="0" lang="en-GB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  <p:sp>
          <p:nvSpPr>
            <p:cNvPr id="14478" name="Rectangle 142"/>
            <p:cNvSpPr>
              <a:spLocks noChangeArrowheads="1"/>
            </p:cNvSpPr>
            <p:nvPr/>
          </p:nvSpPr>
          <p:spPr bwMode="auto">
            <a:xfrm>
              <a:off x="3966196" y="5138738"/>
              <a:ext cx="22348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15%</a:t>
              </a:r>
              <a:endParaRPr kumimoji="0" lang="en-GB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  <p:sp>
          <p:nvSpPr>
            <p:cNvPr id="14479" name="Rectangle 143"/>
            <p:cNvSpPr>
              <a:spLocks noChangeArrowheads="1"/>
            </p:cNvSpPr>
            <p:nvPr/>
          </p:nvSpPr>
          <p:spPr bwMode="auto">
            <a:xfrm>
              <a:off x="4486896" y="5138738"/>
              <a:ext cx="22348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20%</a:t>
              </a:r>
              <a:endParaRPr kumimoji="0" lang="en-GB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  <p:sp>
          <p:nvSpPr>
            <p:cNvPr id="14480" name="Rectangle 144"/>
            <p:cNvSpPr>
              <a:spLocks noChangeArrowheads="1"/>
            </p:cNvSpPr>
            <p:nvPr/>
          </p:nvSpPr>
          <p:spPr bwMode="auto">
            <a:xfrm>
              <a:off x="5020296" y="5138738"/>
              <a:ext cx="22348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25%</a:t>
              </a:r>
              <a:endPara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  <p:sp>
          <p:nvSpPr>
            <p:cNvPr id="14481" name="Rectangle 145"/>
            <p:cNvSpPr>
              <a:spLocks noChangeArrowheads="1"/>
            </p:cNvSpPr>
            <p:nvPr/>
          </p:nvSpPr>
          <p:spPr bwMode="auto">
            <a:xfrm>
              <a:off x="5553696" y="5138738"/>
              <a:ext cx="22348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Times New Roman"/>
                </a:rPr>
                <a:t>30%</a:t>
              </a:r>
              <a:endParaRPr kumimoji="0" lang="en-GB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/>
              </a:endParaRPr>
            </a:p>
          </p:txBody>
        </p:sp>
      </p:grpSp>
      <p:cxnSp>
        <p:nvCxnSpPr>
          <p:cNvPr id="148" name="Straight Connector 147"/>
          <p:cNvCxnSpPr/>
          <p:nvPr/>
        </p:nvCxnSpPr>
        <p:spPr>
          <a:xfrm rot="5400000">
            <a:off x="3165715" y="1632744"/>
            <a:ext cx="3187700" cy="3176588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4955648" y="4731807"/>
            <a:ext cx="63531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>
                <a:latin typeface="Calibri" pitchFamily="34" charset="0"/>
                <a:cs typeface="Times New Roman"/>
              </a:rPr>
              <a:t>Yeager 1987</a:t>
            </a:r>
            <a:endParaRPr lang="en-GB" sz="1000" dirty="0">
              <a:latin typeface="Calibri" pitchFamily="34" charset="0"/>
              <a:cs typeface="Times New Roman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193086" y="2373504"/>
            <a:ext cx="66684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err="1" smtClean="0">
                <a:latin typeface="Calibri" pitchFamily="34" charset="0"/>
                <a:cs typeface="Times New Roman"/>
              </a:rPr>
              <a:t>Tikuisis</a:t>
            </a:r>
            <a:r>
              <a:rPr lang="en-GB" sz="1000" dirty="0" smtClean="0">
                <a:latin typeface="Calibri" pitchFamily="34" charset="0"/>
                <a:cs typeface="Times New Roman"/>
              </a:rPr>
              <a:t> 2004</a:t>
            </a:r>
            <a:endParaRPr lang="en-GB" sz="1000" dirty="0">
              <a:latin typeface="Calibri" pitchFamily="34" charset="0"/>
              <a:cs typeface="Times New Roman"/>
            </a:endParaRPr>
          </a:p>
        </p:txBody>
      </p:sp>
      <p:sp>
        <p:nvSpPr>
          <p:cNvPr id="151" name="TextBox 150"/>
          <p:cNvSpPr txBox="1"/>
          <p:nvPr/>
        </p:nvSpPr>
        <p:spPr>
          <a:xfrm rot="18900000">
            <a:off x="5895614" y="1646858"/>
            <a:ext cx="42319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smtClean="0">
                <a:latin typeface="Calibri" pitchFamily="34" charset="0"/>
                <a:cs typeface="Times New Roman"/>
              </a:rPr>
              <a:t>Equality</a:t>
            </a:r>
            <a:endParaRPr lang="en-GB" sz="1000" dirty="0">
              <a:latin typeface="Calibri" pitchFamily="34" charset="0"/>
              <a:cs typeface="Times New Roman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069533" y="2841756"/>
            <a:ext cx="60801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 err="1" smtClean="0">
                <a:latin typeface="Calibri" pitchFamily="34" charset="0"/>
                <a:cs typeface="Times New Roman"/>
              </a:rPr>
              <a:t>Jidéus</a:t>
            </a:r>
            <a:r>
              <a:rPr lang="en-GB" sz="1000" dirty="0" smtClean="0">
                <a:latin typeface="Calibri" pitchFamily="34" charset="0"/>
                <a:cs typeface="Times New Roman"/>
              </a:rPr>
              <a:t> 2001</a:t>
            </a:r>
            <a:endParaRPr lang="en-GB" sz="1000" dirty="0">
              <a:latin typeface="Calibri" pitchFamily="34" charset="0"/>
              <a:cs typeface="Times New Roman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477724" y="5334000"/>
            <a:ext cx="2518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latin typeface="Calibri" pitchFamily="34" charset="0"/>
                <a:cs typeface="Times New Roman"/>
              </a:rPr>
              <a:t>Death rate with systemic analgesia (control)</a:t>
            </a:r>
            <a:endParaRPr lang="en-GB" sz="1000" b="1" dirty="0">
              <a:latin typeface="Calibri" pitchFamily="34" charset="0"/>
              <a:cs typeface="Times New Roman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421740" y="2941460"/>
            <a:ext cx="1099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alibri" pitchFamily="34" charset="0"/>
                <a:cs typeface="Times New Roman"/>
              </a:rPr>
              <a:t>Death rate</a:t>
            </a:r>
          </a:p>
          <a:p>
            <a:pPr algn="ctr"/>
            <a:r>
              <a:rPr lang="en-GB" sz="1000" b="1" dirty="0" smtClean="0">
                <a:latin typeface="Calibri" pitchFamily="34" charset="0"/>
                <a:cs typeface="Times New Roman"/>
              </a:rPr>
              <a:t>with epidural analgesia</a:t>
            </a:r>
            <a:endParaRPr lang="en-GB" sz="1000" b="1" dirty="0">
              <a:latin typeface="Calibri" pitchFamily="34" charset="0"/>
              <a:cs typeface="Times New Roman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464918" y="5864852"/>
            <a:ext cx="63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Calibri" pitchFamily="34" charset="0"/>
                <a:cs typeface="Times New Roman"/>
              </a:rPr>
              <a:t>Each bubble represents one study; sizes of bubbles are proportional to sizes of trials. Trials with exceptionally high death </a:t>
            </a:r>
            <a:r>
              <a:rPr lang="en-GB" sz="900" dirty="0" smtClean="0">
                <a:latin typeface="Calibri" pitchFamily="34" charset="0"/>
                <a:cs typeface="Times New Roman"/>
              </a:rPr>
              <a:t>rates </a:t>
            </a:r>
            <a:r>
              <a:rPr lang="en-GB" sz="900" smtClean="0">
                <a:latin typeface="Calibri" pitchFamily="34" charset="0"/>
                <a:cs typeface="Times New Roman"/>
              </a:rPr>
              <a:t>in controls </a:t>
            </a:r>
            <a:r>
              <a:rPr lang="en-GB" sz="900" dirty="0" smtClean="0">
                <a:latin typeface="Calibri" pitchFamily="34" charset="0"/>
                <a:cs typeface="Times New Roman"/>
              </a:rPr>
              <a:t>are identified. </a:t>
            </a:r>
            <a:endParaRPr lang="en-GB" sz="900" dirty="0">
              <a:latin typeface="Calibri" pitchFamily="34" charset="0"/>
              <a:cs typeface="Times New Roman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1405926" y="607135"/>
            <a:ext cx="6327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latin typeface="Calibri" pitchFamily="34" charset="0"/>
                <a:cs typeface="Times New Roman"/>
              </a:rPr>
              <a:t>Supplemental Figure</a:t>
            </a:r>
            <a:r>
              <a:rPr lang="en-GB" sz="1200" b="1" dirty="0" smtClean="0">
                <a:latin typeface="Calibri" pitchFamily="34" charset="0"/>
                <a:cs typeface="Times New Roman"/>
              </a:rPr>
              <a:t> E. </a:t>
            </a:r>
            <a:r>
              <a:rPr lang="en-GB" sz="1200" dirty="0">
                <a:latin typeface="Calibri" pitchFamily="34" charset="0"/>
                <a:cs typeface="Times New Roman"/>
              </a:rPr>
              <a:t>S</a:t>
            </a:r>
            <a:r>
              <a:rPr lang="en-GB" sz="1200" dirty="0" smtClean="0">
                <a:latin typeface="Calibri" pitchFamily="34" charset="0"/>
                <a:cs typeface="Times New Roman"/>
              </a:rPr>
              <a:t>catter of death rates with epidural and systemic analgesia. </a:t>
            </a:r>
            <a:r>
              <a:rPr lang="en-US" sz="1200" dirty="0" smtClean="0">
                <a:latin typeface="Calibri" charset="0"/>
              </a:rPr>
              <a:t>Published </a:t>
            </a:r>
            <a:r>
              <a:rPr lang="en-US" sz="1200" dirty="0">
                <a:latin typeface="Calibri" charset="0"/>
              </a:rPr>
              <a:t>and </a:t>
            </a:r>
            <a:endParaRPr lang="en-US" sz="1200" dirty="0" smtClean="0">
              <a:latin typeface="Calibri" charset="0"/>
            </a:endParaRPr>
          </a:p>
          <a:p>
            <a:r>
              <a:rPr lang="en-US" sz="1200" dirty="0" smtClean="0">
                <a:latin typeface="Calibri" charset="0"/>
              </a:rPr>
              <a:t>unpublished </a:t>
            </a:r>
            <a:r>
              <a:rPr lang="en-US" sz="1200" dirty="0" smtClean="0">
                <a:latin typeface="Calibri" charset="0"/>
              </a:rPr>
              <a:t>data.</a:t>
            </a:r>
            <a:endParaRPr lang="en-GB" sz="1200" dirty="0">
              <a:latin typeface="Calibri" charset="0"/>
            </a:endParaRPr>
          </a:p>
          <a:p>
            <a:r>
              <a:rPr lang="en-GB" sz="1200" dirty="0" smtClean="0">
                <a:latin typeface="Calibri" pitchFamily="34" charset="0"/>
                <a:cs typeface="Times New Roman"/>
              </a:rPr>
              <a:t> </a:t>
            </a:r>
            <a:endParaRPr lang="en-GB" dirty="0">
              <a:latin typeface="Calibri" pitchFamily="34" charset="0"/>
              <a:cs typeface="Times New Roman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1367459" y="1130460"/>
            <a:ext cx="6354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1367459" y="5756004"/>
            <a:ext cx="6354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95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HUG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Tramèr</dc:creator>
  <cp:lastModifiedBy>Martin Tramèr</cp:lastModifiedBy>
  <cp:revision>19</cp:revision>
  <cp:lastPrinted>2012-10-02T07:16:49Z</cp:lastPrinted>
  <dcterms:created xsi:type="dcterms:W3CDTF">2013-07-16T11:41:01Z</dcterms:created>
  <dcterms:modified xsi:type="dcterms:W3CDTF">2013-07-16T11:42:09Z</dcterms:modified>
</cp:coreProperties>
</file>