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DFAB-7024-4EDD-AA4C-FAF957F73E4A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FDF3-3C74-42EF-8D31-992FFEAAAE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DFAB-7024-4EDD-AA4C-FAF957F73E4A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FDF3-3C74-42EF-8D31-992FFEAAAE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DFAB-7024-4EDD-AA4C-FAF957F73E4A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FDF3-3C74-42EF-8D31-992FFEAAAE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DFAB-7024-4EDD-AA4C-FAF957F73E4A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FDF3-3C74-42EF-8D31-992FFEAAAE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DFAB-7024-4EDD-AA4C-FAF957F73E4A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FDF3-3C74-42EF-8D31-992FFEAAAE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DFAB-7024-4EDD-AA4C-FAF957F73E4A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FDF3-3C74-42EF-8D31-992FFEAAAE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DFAB-7024-4EDD-AA4C-FAF957F73E4A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FDF3-3C74-42EF-8D31-992FFEAAAE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DFAB-7024-4EDD-AA4C-FAF957F73E4A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FDF3-3C74-42EF-8D31-992FFEAAAE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DFAB-7024-4EDD-AA4C-FAF957F73E4A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FDF3-3C74-42EF-8D31-992FFEAAAE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DFAB-7024-4EDD-AA4C-FAF957F73E4A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FDF3-3C74-42EF-8D31-992FFEAAAE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DFAB-7024-4EDD-AA4C-FAF957F73E4A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FDF3-3C74-42EF-8D31-992FFEAAAE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6DFAB-7024-4EDD-AA4C-FAF957F73E4A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EFDF3-3C74-42EF-8D31-992FFEAAAE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66800" y="1143000"/>
          <a:ext cx="6248401" cy="3822687"/>
        </p:xfrm>
        <a:graphic>
          <a:graphicData uri="http://schemas.openxmlformats.org/drawingml/2006/table">
            <a:tbl>
              <a:tblPr/>
              <a:tblGrid>
                <a:gridCol w="1278082"/>
                <a:gridCol w="1278082"/>
                <a:gridCol w="1136073"/>
                <a:gridCol w="1278082"/>
                <a:gridCol w="1278082"/>
              </a:tblGrid>
              <a:tr h="273510">
                <a:tc gridSpan="5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Supplemental</a:t>
                      </a:r>
                      <a:r>
                        <a:rPr lang="en-US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Digital </a:t>
                      </a: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Content </a:t>
                      </a: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– Table</a:t>
                      </a:r>
                      <a:r>
                        <a:rPr lang="en-US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:  </a:t>
                      </a: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Increased levels of Abs to Col-V and KAT are significantly associated with the development of DSA in AMR following </a:t>
                      </a:r>
                      <a:r>
                        <a:rPr lang="en-US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HTx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510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Col-V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DSA+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DSA-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P value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0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AMR+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344 </a:t>
                      </a:r>
                      <a:r>
                        <a:rPr lang="en-US" sz="1600" u="sng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94  (n=7)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176 </a:t>
                      </a:r>
                      <a:r>
                        <a:rPr lang="en-US" sz="1600" u="sng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 65 (n=2)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0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AMR-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61 </a:t>
                      </a:r>
                      <a:r>
                        <a:rPr lang="en-US" sz="1600" u="sng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 28      (n=8)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56 </a:t>
                      </a:r>
                      <a:r>
                        <a:rPr lang="en-US" sz="1600" u="sng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21 (n=36)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0.92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174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KAT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DSA+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DSA-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P value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0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AMR+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296 ± 71 (n=7)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91 </a:t>
                      </a:r>
                      <a:r>
                        <a:rPr lang="en-US" sz="1600" u="sng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 42   (n=2)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0.003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0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AMR-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67 </a:t>
                      </a:r>
                      <a:r>
                        <a:rPr lang="en-US" sz="1600" u="sng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 24    (n=8)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59 </a:t>
                      </a:r>
                      <a:r>
                        <a:rPr lang="en-US" sz="1600" u="sng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 17 (n=36)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0.89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Wolters Kluwer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KMyers</dc:creator>
  <cp:lastModifiedBy>KMyers</cp:lastModifiedBy>
  <cp:revision>1</cp:revision>
  <dcterms:created xsi:type="dcterms:W3CDTF">2011-01-25T17:40:01Z</dcterms:created>
  <dcterms:modified xsi:type="dcterms:W3CDTF">2011-01-25T17:40:22Z</dcterms:modified>
</cp:coreProperties>
</file>