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570" autoAdjust="0"/>
  </p:normalViewPr>
  <p:slideViewPr>
    <p:cSldViewPr snapToGrid="0">
      <p:cViewPr varScale="1">
        <p:scale>
          <a:sx n="76" d="100"/>
          <a:sy n="76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BAA53-0D3C-4212-B31B-0D697C7A616E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CE5B-0FEF-490C-9AAF-B60C7364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cbi-nlm-nih-gov.proxy3.library.mcgill.ca/pubmed/?term=Shaw%20DW%5BAuthor%5D&amp;cauthor=true&amp;cauthor_uid=2245150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Midline sagittal T1-weighted image (A) revealing hemispheric cerebellar lobulation pattern, and outstretched posterior corpus callosum (arrow) due to interhemispheric cyst.  Coronal (B) and axial (C) T2-weighted images showing vermis agenesis and fusion of cerebellar hemispheres with continuity of folia across the midline.  Axial T2-weighted image demonstrating a keyhole-shaped 4</a:t>
            </a:r>
            <a:r>
              <a:rPr lang="en-C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ventricle.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6CE5B-0FEF-490C-9AAF-B60C7364A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 shows the distinctive figure-8 and side-to-side shaking associated with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rhomboencephalosynapsis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6CE5B-0FEF-490C-9AAF-B60C7364A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5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Ishak GE, Dempsey JC, </a:t>
            </a:r>
            <a:r>
              <a:rPr lang="en-CA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Shaw DW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Tully H, Adam MP, Sanchez-Lara PA, Glass I, Rue TC, Millen KJ, Dobyns WB,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Doherthy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Rhomboencephalosynapsis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hindbrain malformation associated with incomplete separation of midbrain and forebrain, hydrocephalus and a broad spectrum of severity. Brain 2012; 135:1370-1386.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Tully HM, Dempsey JC, Ishak GE, Adam MP, Mink JW, Dobyns WB, 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Gospe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 Jr, Weiss A, Phillips JO, Doherty D. Persistent figure-eight and side-to-side head shaking is a marker for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rhombencephalosynapsis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Disord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2013; 28:2019-2023.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6CE5B-0FEF-490C-9AAF-B60C7364AB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8693-0419-4C66-AD05-8C2CB2AE9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CAA5B-E1BE-445C-A6BD-9165347FD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8265-4340-47DC-8114-FD78BE2E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27718-F745-4A82-8DF9-5A7A5960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1C9B-FBD6-4290-A399-6A455878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DF4B-038B-4CF2-8455-BCE6FA95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5C989-8DE4-4D24-8E3B-7EDD3193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2E4F-FE75-4B58-B837-E94D96EB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884E-20D2-4533-8F34-C4EB8221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394C4-E82B-4F6B-B362-F57D2E49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5FD56-1E9B-4304-8CF9-D875342E0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E001E-F37A-43DA-9092-23CD031A3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AB825-E9C3-4EE1-B1ED-00A9B47E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BE1B-91A5-4EA2-836D-FCC10BEC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2910-1C1C-49D4-BB3F-1D23E48F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3D4B-D9F4-408A-B23E-55491C69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A622-E378-4F4C-8E91-D4257944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70CB-4FC9-4EA0-B7A6-35930404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8B49A-EDA9-432C-A5D9-A6256531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B0CA9-94F5-462D-B394-B841891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54B6-36D4-4BBD-8558-BD4D0A3B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FBFB-57B1-4CF8-9C43-9BC9DBF5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2D0E6-852F-4420-9C75-3E1A79B2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1366-B67A-4A11-9571-21D7E24A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E97B-2ABF-430B-ABE9-2947B160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7180-E918-445F-9C36-0065C1BD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8B80E-119A-481A-AA8A-0DE914FD5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211AB-BF4D-44BE-97C8-F3D89666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C7716-E6BE-4BE1-8444-4D513317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0C1B-71D0-42D1-A326-97650D2C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72BD-A69C-4748-AEC6-BCA7C4B1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BE49-8E87-4587-A6CC-ED3E215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CF3E0-DC8B-46DA-8603-84D2599F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5425D-ABE3-4EE6-8FB8-1445B9A2A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FA404-DB0C-4A3C-8BCE-2156BBD9F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C48CF-786E-412D-B603-F3C86E0F8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C1BB2-D6CA-4BD3-98CF-7A264F0E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76E40-2396-4AD4-8EF0-50EE450A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29AA7-14F6-436D-9C4A-1622118C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2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AEBD-3D14-4B1E-8A28-47196D5A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1CFF5-34A4-4E5E-932A-42A3748A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94DCE-FE89-4CE4-99BE-7DF41CB4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1DA3-8C22-4B4A-B59A-B6B00117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52080-E2DE-4105-A492-665C1517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706F9-6DF7-4FDC-8F85-6CC829E6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EC0BD-CFD7-46FA-A667-64C96CFB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E604-E615-40A7-9927-42ADBC59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CD6D-7466-42D8-A699-00A8CA50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087DE-E9E0-4116-BD83-348499E1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42A86-9D7B-4A94-B9F4-74AD462D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ED1C4-6F6F-42D2-A2D4-B611D180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038CE-22D4-46D6-88E9-4230D5AE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EAA6-6355-4664-80D3-CC3D6BBA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D8544-8982-42A9-9CCB-17CDA50D2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48A7-71FF-4726-A479-82339DF7A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57C-1F25-4E0A-9A6C-8D7C4956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E650D-2BA4-4D2E-A242-D531CFFA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0A49-BEAF-42DD-A434-8CC5E6E5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FE29A-4026-4297-95C9-20D16F44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758C7-2DE1-4810-9963-1C90C45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4311-B85F-4589-8C7B-44A7E7C93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7AEB-418C-4B5E-BED3-F634120B17E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95F4-77D1-41CF-8952-70F1ED7B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7E6E9-E3AA-4C2C-980C-93F66749B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8415-1420-4C8B-B47A-D74B8D41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9F5A7-68F9-40D6-8D9C-9CFB93875CD6}"/>
              </a:ext>
            </a:extLst>
          </p:cNvPr>
          <p:cNvSpPr/>
          <p:nvPr/>
        </p:nvSpPr>
        <p:spPr>
          <a:xfrm>
            <a:off x="2016240" y="725309"/>
            <a:ext cx="8159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noFill/>
                  <a:prstDash val="solid"/>
                </a:ln>
                <a:latin typeface="+mj-lt"/>
              </a:rPr>
              <a:t>Figure-8 head-shaking stereotypy in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+mj-lt"/>
              </a:rPr>
              <a:t>rhombencephalosynapsis</a:t>
            </a:r>
            <a:endParaRPr lang="x-none" sz="4400" b="1" dirty="0">
              <a:ln w="12700">
                <a:noFill/>
                <a:prstDash val="solid"/>
              </a:ln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323490-CB05-4EBD-8A7B-674BDED3F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711303"/>
            <a:ext cx="7772400" cy="942347"/>
          </a:xfrm>
        </p:spPr>
        <p:txBody>
          <a:bodyPr>
            <a:normAutofit/>
          </a:bodyPr>
          <a:lstStyle/>
          <a:p>
            <a:r>
              <a:rPr lang="en-US" sz="4400" dirty="0"/>
              <a:t>Teaching </a:t>
            </a:r>
            <a:r>
              <a:rPr lang="en-US" sz="4400" dirty="0" err="1"/>
              <a:t>Neuro</a:t>
            </a:r>
            <a:r>
              <a:rPr lang="en-US" sz="4400" i="1" dirty="0" err="1"/>
              <a:t>Images</a:t>
            </a:r>
            <a:endParaRPr lang="en-US" sz="4400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1A94A8-2F29-4062-B011-22A887F09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749" y="3871379"/>
            <a:ext cx="6400800" cy="1267691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Neurology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Resident and Fellow Section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4E23E25-1682-46BE-866A-8C438767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19480A2-43F6-438A-840E-695C4BEF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19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5E34-B4BF-42F2-B687-D3D40F19F871}"/>
              </a:ext>
            </a:extLst>
          </p:cNvPr>
          <p:cNvSpPr txBox="1">
            <a:spLocks/>
          </p:cNvSpPr>
          <p:nvPr/>
        </p:nvSpPr>
        <p:spPr>
          <a:xfrm>
            <a:off x="2094614" y="28527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Vignette</a:t>
            </a:r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8E33A83-7F6F-4FFC-95B3-7C2CFBD2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2B89-3802-4B3C-993E-EDFEDF3C817C}"/>
              </a:ext>
            </a:extLst>
          </p:cNvPr>
          <p:cNvSpPr/>
          <p:nvPr/>
        </p:nvSpPr>
        <p:spPr>
          <a:xfrm>
            <a:off x="10324214" y="6194141"/>
            <a:ext cx="175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Accogli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68FF1-49AC-4C9B-A0E8-003618E460CF}"/>
              </a:ext>
            </a:extLst>
          </p:cNvPr>
          <p:cNvSpPr txBox="1">
            <a:spLocks/>
          </p:cNvSpPr>
          <p:nvPr/>
        </p:nvSpPr>
        <p:spPr>
          <a:xfrm>
            <a:off x="629093" y="2153011"/>
            <a:ext cx="1133430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4-year old boy had congenital hydrocephalus due to </a:t>
            </a:r>
            <a:r>
              <a:rPr lang="en-US" dirty="0" err="1"/>
              <a:t>aqueductal</a:t>
            </a:r>
            <a:r>
              <a:rPr lang="en-US" dirty="0"/>
              <a:t> stenosis and was treated with a ventriculoperitoneal shunt at birth.</a:t>
            </a:r>
          </a:p>
        </p:txBody>
      </p:sp>
    </p:spTree>
    <p:extLst>
      <p:ext uri="{BB962C8B-B14F-4D97-AF65-F5344CB8AC3E}">
        <p14:creationId xmlns:p14="http://schemas.microsoft.com/office/powerpoint/2010/main" val="358263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5E34-B4BF-42F2-B687-D3D40F19F871}"/>
              </a:ext>
            </a:extLst>
          </p:cNvPr>
          <p:cNvSpPr txBox="1">
            <a:spLocks/>
          </p:cNvSpPr>
          <p:nvPr/>
        </p:nvSpPr>
        <p:spPr>
          <a:xfrm>
            <a:off x="2094614" y="28527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Imaging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8E33A83-7F6F-4FFC-95B3-7C2CFBD2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2B89-3802-4B3C-993E-EDFEDF3C817C}"/>
              </a:ext>
            </a:extLst>
          </p:cNvPr>
          <p:cNvSpPr/>
          <p:nvPr/>
        </p:nvSpPr>
        <p:spPr>
          <a:xfrm>
            <a:off x="10324214" y="6194141"/>
            <a:ext cx="175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Accogli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8C178-CD49-4F06-8CF5-44561E656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4" y="1041653"/>
            <a:ext cx="3947160" cy="44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5E34-B4BF-42F2-B687-D3D40F19F871}"/>
              </a:ext>
            </a:extLst>
          </p:cNvPr>
          <p:cNvSpPr txBox="1">
            <a:spLocks/>
          </p:cNvSpPr>
          <p:nvPr/>
        </p:nvSpPr>
        <p:spPr>
          <a:xfrm>
            <a:off x="2094614" y="28527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Video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8E33A83-7F6F-4FFC-95B3-7C2CFBD2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2B89-3802-4B3C-993E-EDFEDF3C817C}"/>
              </a:ext>
            </a:extLst>
          </p:cNvPr>
          <p:cNvSpPr/>
          <p:nvPr/>
        </p:nvSpPr>
        <p:spPr>
          <a:xfrm>
            <a:off x="10324214" y="6194141"/>
            <a:ext cx="175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Accogli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Video_Final">
            <a:hlinkClick r:id="" action="ppaction://media"/>
            <a:extLst>
              <a:ext uri="{FF2B5EF4-FFF2-40B4-BE49-F238E27FC236}">
                <a16:creationId xmlns:a16="http://schemas.microsoft.com/office/drawing/2014/main" id="{0230D8D3-21E6-4048-BEC2-0C2858D9C3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8338" y="1143000"/>
            <a:ext cx="8315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5E34-B4BF-42F2-B687-D3D40F19F871}"/>
              </a:ext>
            </a:extLst>
          </p:cNvPr>
          <p:cNvSpPr txBox="1">
            <a:spLocks/>
          </p:cNvSpPr>
          <p:nvPr/>
        </p:nvSpPr>
        <p:spPr>
          <a:xfrm>
            <a:off x="2094614" y="28527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Figure-8 head-shaking stereotypy in </a:t>
            </a:r>
            <a:r>
              <a:rPr lang="en-US" dirty="0" err="1"/>
              <a:t>rhombencephalosynapsis</a:t>
            </a:r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8E33A83-7F6F-4FFC-95B3-7C2CFBD2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2B89-3802-4B3C-993E-EDFEDF3C817C}"/>
              </a:ext>
            </a:extLst>
          </p:cNvPr>
          <p:cNvSpPr/>
          <p:nvPr/>
        </p:nvSpPr>
        <p:spPr>
          <a:xfrm>
            <a:off x="10324214" y="6194141"/>
            <a:ext cx="175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Accogli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D935C4-6ED1-4757-AA20-7A0E69A6AD62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334307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Brain MRI revealed absence of the cerebellar vermis with continuity of the cerebellar hemispheres across the midline, consistent with </a:t>
            </a:r>
            <a:r>
              <a:rPr lang="en-US" dirty="0" err="1"/>
              <a:t>rhombencephalosynapsis</a:t>
            </a:r>
            <a:r>
              <a:rPr lang="en-US" dirty="0"/>
              <a:t>. </a:t>
            </a:r>
          </a:p>
          <a:p>
            <a:r>
              <a:rPr lang="en-US" dirty="0"/>
              <a:t>He has mild global developmental delay. Neurological examination revealed absent </a:t>
            </a:r>
            <a:r>
              <a:rPr lang="en-US" dirty="0" err="1"/>
              <a:t>nystagus</a:t>
            </a:r>
            <a:r>
              <a:rPr lang="en-US" dirty="0"/>
              <a:t>, oculomotor apraxia, dysmetria or ataxia. </a:t>
            </a:r>
          </a:p>
          <a:p>
            <a:r>
              <a:rPr lang="en-US" dirty="0"/>
              <a:t>Since the age of one, he has stereotyped head movements consisting of rhythmic figure-8 and side-to-side shaking. </a:t>
            </a:r>
          </a:p>
          <a:p>
            <a:r>
              <a:rPr lang="en-US" dirty="0"/>
              <a:t>This distinctive stereotypy is reported in 85% of individuals with </a:t>
            </a:r>
            <a:r>
              <a:rPr lang="en-US" dirty="0" err="1"/>
              <a:t>rhombencephalosynapsis</a:t>
            </a:r>
            <a:r>
              <a:rPr lang="en-US" dirty="0"/>
              <a:t>. Its presence should alert clinicians of possible underlying </a:t>
            </a:r>
            <a:r>
              <a:rPr lang="en-US" dirty="0" err="1"/>
              <a:t>rhomboencephalosynapsis</a:t>
            </a:r>
            <a:r>
              <a:rPr lang="en-US" dirty="0"/>
              <a:t> or other posterior fossa malformation. </a:t>
            </a:r>
          </a:p>
        </p:txBody>
      </p:sp>
    </p:spTree>
    <p:extLst>
      <p:ext uri="{BB962C8B-B14F-4D97-AF65-F5344CB8AC3E}">
        <p14:creationId xmlns:p14="http://schemas.microsoft.com/office/powerpoint/2010/main" val="100879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223</Words>
  <Application>Microsoft Office PowerPoint</Application>
  <PresentationFormat>Widescreen</PresentationFormat>
  <Paragraphs>32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msgothic</vt:lpstr>
      <vt:lpstr>Office Theme</vt:lpstr>
      <vt:lpstr>Teaching NeuroImages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Robert Witherow</cp:lastModifiedBy>
  <cp:revision>2</cp:revision>
  <dcterms:created xsi:type="dcterms:W3CDTF">2018-03-18T23:45:43Z</dcterms:created>
  <dcterms:modified xsi:type="dcterms:W3CDTF">2018-03-18T23:59:36Z</dcterms:modified>
</cp:coreProperties>
</file>