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71239"/>
  </p:normalViewPr>
  <p:slideViewPr>
    <p:cSldViewPr snapToGrid="0" snapToObjects="1">
      <p:cViewPr varScale="1">
        <p:scale>
          <a:sx n="90" d="100"/>
          <a:sy n="90" d="100"/>
        </p:scale>
        <p:origin x="-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F6BC5-21F6-F244-84D0-F18E55877CE8}" type="datetimeFigureOut">
              <a:rPr lang="en-US" smtClean="0"/>
              <a:t>18-01-04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CBD44-CE62-284E-ACB1-E37DF21D2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6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CBD44-CE62-284E-ACB1-E37DF21D2B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05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CBD44-CE62-284E-ACB1-E37DF21D2B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54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 head (A) revealing right posterior temporal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hypodensity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Axial (B) and coronal (C) T2 fluid-attenuated inversion-recovery MRI demonstrate high signal in right posterior temporal lobe and fusiform gyrus. Axial (D) and coronal (E) FDG-PET/CT images demonstrate right posterior-inferior temporal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hypermetabolism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(standardized uptake value (SUV) 0-18,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CIMSNeuro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scale, Oasis,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Segami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Corporation).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CBD44-CE62-284E-ACB1-E37DF21D2B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56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References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Sawamura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H, Yamamoto T,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Ohtomo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Bannai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Wakakura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M, Tsuji S. Anti-NMDA receptor encephalitis associated with transient cerebral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dyschromatopsia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prosopagnosia, and lack of stereopsis. J Neuro-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ophthalmol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2014;34:144–148.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Barton JJ. Disorders of higher visual processing.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2011;102:223–261.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CBD44-CE62-284E-ACB1-E37DF21D2B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28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AFC5-C0CB-7940-BC22-0D8C28540933}" type="datetimeFigureOut">
              <a:rPr lang="en-US" smtClean="0"/>
              <a:t>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7134-E7A7-5D46-85E3-A9A8288F0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7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AFC5-C0CB-7940-BC22-0D8C28540933}" type="datetimeFigureOut">
              <a:rPr lang="en-US" smtClean="0"/>
              <a:t>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7134-E7A7-5D46-85E3-A9A8288F0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2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AFC5-C0CB-7940-BC22-0D8C28540933}" type="datetimeFigureOut">
              <a:rPr lang="en-US" smtClean="0"/>
              <a:t>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7134-E7A7-5D46-85E3-A9A8288F0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0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AFC5-C0CB-7940-BC22-0D8C28540933}" type="datetimeFigureOut">
              <a:rPr lang="en-US" smtClean="0"/>
              <a:t>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7134-E7A7-5D46-85E3-A9A8288F0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1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AFC5-C0CB-7940-BC22-0D8C28540933}" type="datetimeFigureOut">
              <a:rPr lang="en-US" smtClean="0"/>
              <a:t>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7134-E7A7-5D46-85E3-A9A8288F0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9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AFC5-C0CB-7940-BC22-0D8C28540933}" type="datetimeFigureOut">
              <a:rPr lang="en-US" smtClean="0"/>
              <a:t>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7134-E7A7-5D46-85E3-A9A8288F0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AFC5-C0CB-7940-BC22-0D8C28540933}" type="datetimeFigureOut">
              <a:rPr lang="en-US" smtClean="0"/>
              <a:t>18-01-04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7134-E7A7-5D46-85E3-A9A8288F0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1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AFC5-C0CB-7940-BC22-0D8C28540933}" type="datetimeFigureOut">
              <a:rPr lang="en-US" smtClean="0"/>
              <a:t>18-01-04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7134-E7A7-5D46-85E3-A9A8288F0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3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AFC5-C0CB-7940-BC22-0D8C28540933}" type="datetimeFigureOut">
              <a:rPr lang="en-US" smtClean="0"/>
              <a:t>18-01-04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7134-E7A7-5D46-85E3-A9A8288F0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2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AFC5-C0CB-7940-BC22-0D8C28540933}" type="datetimeFigureOut">
              <a:rPr lang="en-US" smtClean="0"/>
              <a:t>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7134-E7A7-5D46-85E3-A9A8288F0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0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AFC5-C0CB-7940-BC22-0D8C28540933}" type="datetimeFigureOut">
              <a:rPr lang="en-US" smtClean="0"/>
              <a:t>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7134-E7A7-5D46-85E3-A9A8288F0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5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6AFC5-C0CB-7940-BC22-0D8C28540933}" type="datetimeFigureOut">
              <a:rPr lang="en-US" smtClean="0"/>
              <a:t>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A7134-E7A7-5D46-85E3-A9A8288F0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5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5913" y="1062471"/>
            <a:ext cx="811695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 23-year-old woman with impaired facial recognition</a:t>
            </a:r>
          </a:p>
          <a:p>
            <a:pPr algn="ctr"/>
            <a:endParaRPr lang="en-US" sz="4000" b="1" dirty="0"/>
          </a:p>
          <a:p>
            <a:pPr algn="ctr"/>
            <a:r>
              <a:rPr lang="en-US" sz="3600" dirty="0" smtClean="0"/>
              <a:t>Teaching </a:t>
            </a:r>
            <a:r>
              <a:rPr lang="en-US" sz="3600" dirty="0" err="1"/>
              <a:t>Neuro</a:t>
            </a:r>
            <a:r>
              <a:rPr lang="en-US" sz="3600" i="1" dirty="0" err="1"/>
              <a:t>Images</a:t>
            </a:r>
            <a:endParaRPr lang="en-US" sz="3600" i="1" dirty="0"/>
          </a:p>
          <a:p>
            <a:pPr algn="ctr"/>
            <a:r>
              <a:rPr lang="en-US" sz="3600" i="1" dirty="0"/>
              <a:t>Neurology</a:t>
            </a:r>
          </a:p>
          <a:p>
            <a:pPr algn="ctr"/>
            <a:r>
              <a:rPr lang="en-US" sz="3600" dirty="0"/>
              <a:t>Resident and Fellow Section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832836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8600" y="642497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</a:t>
            </a:r>
            <a:r>
              <a:rPr lang="en-GB" sz="1000" dirty="0" smtClean="0">
                <a:solidFill>
                  <a:schemeClr val="tx1"/>
                </a:solidFill>
                <a:latin typeface="Arial" charset="0"/>
              </a:rPr>
              <a:t>2018 </a:t>
            </a:r>
            <a:r>
              <a:rPr lang="en-GB" sz="1000" dirty="0">
                <a:solidFill>
                  <a:schemeClr val="tx1"/>
                </a:solidFill>
                <a:latin typeface="Arial" charset="0"/>
              </a:rPr>
              <a:t>American Academy of Neurology</a:t>
            </a:r>
          </a:p>
        </p:txBody>
      </p:sp>
    </p:spTree>
    <p:extLst>
      <p:ext uri="{BB962C8B-B14F-4D97-AF65-F5344CB8AC3E}">
        <p14:creationId xmlns:p14="http://schemas.microsoft.com/office/powerpoint/2010/main" val="235882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9617" y="181066"/>
            <a:ext cx="8265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Vignette</a:t>
            </a:r>
          </a:p>
          <a:p>
            <a:endParaRPr lang="en-US" sz="32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9573" y="660053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</a:t>
            </a:r>
            <a:r>
              <a:rPr lang="en-GB" sz="1000" dirty="0" smtClean="0">
                <a:solidFill>
                  <a:schemeClr val="tx1"/>
                </a:solidFill>
                <a:latin typeface="Arial" charset="0"/>
              </a:rPr>
              <a:t>2018 </a:t>
            </a:r>
            <a:r>
              <a:rPr lang="en-GB" sz="1000" dirty="0">
                <a:solidFill>
                  <a:schemeClr val="tx1"/>
                </a:solidFill>
                <a:latin typeface="Arial" charset="0"/>
              </a:rPr>
              <a:t>American Academy of Neurology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233" y="6105733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209088" y="6363206"/>
            <a:ext cx="1901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Beecher </a:t>
            </a:r>
            <a:r>
              <a:rPr lang="en-US" sz="2400" i="1" dirty="0"/>
              <a:t>et al</a:t>
            </a:r>
            <a:r>
              <a:rPr lang="en-US" sz="2400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40550" y="1381395"/>
            <a:ext cx="812947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charset="0"/>
              <a:buChar char="•"/>
            </a:pPr>
            <a:r>
              <a:rPr lang="en-US" sz="3200" dirty="0" smtClean="0"/>
              <a:t>A 23-year-old </a:t>
            </a:r>
            <a:r>
              <a:rPr lang="en-US" sz="3200" dirty="0"/>
              <a:t>right-hand-dominant woman presented with three weeks of progressive difficulty recognizing faces, including her </a:t>
            </a:r>
            <a:r>
              <a:rPr lang="en-US" sz="3200" dirty="0" smtClean="0"/>
              <a:t>own, subsequently </a:t>
            </a:r>
            <a:r>
              <a:rPr lang="en-US" sz="3200" dirty="0"/>
              <a:t>becoming </a:t>
            </a:r>
            <a:r>
              <a:rPr lang="en-US" sz="3200" dirty="0" smtClean="0"/>
              <a:t>psychotic.</a:t>
            </a:r>
            <a:endParaRPr lang="en-US" sz="3200" dirty="0"/>
          </a:p>
          <a:p>
            <a:pPr marL="457200" indent="-457200" algn="just">
              <a:buFont typeface="Arial" charset="0"/>
              <a:buChar char="•"/>
            </a:pPr>
            <a:endParaRPr lang="en-US" sz="3200" dirty="0" smtClean="0"/>
          </a:p>
          <a:p>
            <a:pPr algn="just"/>
            <a:endParaRPr lang="en-US" sz="3200" dirty="0"/>
          </a:p>
          <a:p>
            <a:pPr algn="just"/>
            <a:r>
              <a:rPr lang="en-US" sz="3200" dirty="0" smtClean="0"/>
              <a:t>Neuroimaging investigations are attached (Figure 1).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337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9617" y="-97928"/>
            <a:ext cx="8265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Imaging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89573" y="660053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</a:t>
            </a:r>
            <a:r>
              <a:rPr lang="en-GB" sz="1000" dirty="0" smtClean="0">
                <a:solidFill>
                  <a:schemeClr val="tx1"/>
                </a:solidFill>
                <a:latin typeface="Arial" charset="0"/>
              </a:rPr>
              <a:t>2018 </a:t>
            </a:r>
            <a:r>
              <a:rPr lang="en-GB" sz="1000" dirty="0">
                <a:solidFill>
                  <a:schemeClr val="tx1"/>
                </a:solidFill>
                <a:latin typeface="Arial" charset="0"/>
              </a:rPr>
              <a:t>American Academy of Neurology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233" y="6138862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209088" y="6363206"/>
            <a:ext cx="1901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Beecher </a:t>
            </a:r>
            <a:r>
              <a:rPr lang="en-US" sz="2400" i="1" dirty="0"/>
              <a:t>et al</a:t>
            </a:r>
            <a:r>
              <a:rPr lang="en-US" sz="2400" dirty="0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89" y="617958"/>
            <a:ext cx="7399044" cy="552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667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129" y="1768528"/>
            <a:ext cx="9077741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Electroencephalogram demonstrated right posterior temporal slowing </a:t>
            </a: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CSF </a:t>
            </a:r>
            <a:r>
              <a:rPr lang="en-US" sz="2400" dirty="0"/>
              <a:t>and serum anti-N-methyl-D-aspartate receptor (NMDAR) antibodies were </a:t>
            </a:r>
            <a:r>
              <a:rPr lang="en-US" sz="2400" dirty="0" smtClean="0"/>
              <a:t>positive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CT </a:t>
            </a:r>
            <a:r>
              <a:rPr lang="en-US" sz="2400" dirty="0" smtClean="0"/>
              <a:t>abdomen/pelvis revealed </a:t>
            </a:r>
            <a:r>
              <a:rPr lang="en-US" sz="2400" dirty="0"/>
              <a:t>ovarian </a:t>
            </a:r>
            <a:r>
              <a:rPr lang="en-US" sz="2400" dirty="0" err="1"/>
              <a:t>teratoma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err="1"/>
              <a:t>Teratoma</a:t>
            </a:r>
            <a:r>
              <a:rPr lang="en-US" sz="2400" dirty="0"/>
              <a:t> removal, plasmapheresis, and one cycle of rituximab yielded symptom resolution over one month </a:t>
            </a:r>
            <a:endParaRPr lang="en-US" sz="2400" dirty="0" smtClean="0"/>
          </a:p>
          <a:p>
            <a:pPr marL="457200" indent="-457200">
              <a:buFont typeface="Arial"/>
              <a:buChar char="•"/>
            </a:pP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Anti</a:t>
            </a:r>
            <a:r>
              <a:rPr lang="en-US" sz="2400" dirty="0"/>
              <a:t>-NMDAR encephalitis rarely presents with prosopagnosia,</a:t>
            </a:r>
            <a:r>
              <a:rPr lang="en-US" sz="2400" baseline="30000" dirty="0"/>
              <a:t>1</a:t>
            </a:r>
            <a:r>
              <a:rPr lang="en-US" sz="2400" dirty="0"/>
              <a:t> and in this case, is likely secondary to right fusiform gyrus </a:t>
            </a:r>
            <a:r>
              <a:rPr lang="en-US" sz="2400" dirty="0" smtClean="0"/>
              <a:t>dysfunction.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87739" y="69584"/>
            <a:ext cx="87243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Teaching </a:t>
            </a:r>
            <a:r>
              <a:rPr lang="en-US" sz="3600" b="1" dirty="0" err="1" smtClean="0"/>
              <a:t>Neuro</a:t>
            </a:r>
            <a:r>
              <a:rPr lang="en-US" sz="3600" b="1" i="1" dirty="0" err="1" smtClean="0"/>
              <a:t>Images</a:t>
            </a:r>
            <a:r>
              <a:rPr lang="en-US" sz="3600" b="1" i="1" dirty="0" smtClean="0"/>
              <a:t>:</a:t>
            </a:r>
            <a:r>
              <a:rPr lang="en-US" sz="3600" b="1" dirty="0" smtClean="0"/>
              <a:t> </a:t>
            </a:r>
          </a:p>
          <a:p>
            <a:pPr algn="ctr"/>
            <a:r>
              <a:rPr lang="en-US" sz="3600" b="1" dirty="0"/>
              <a:t>Prosopagnosia heralding anti-NMDA receptor encephalitis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5462" y="6600534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</a:t>
            </a:r>
            <a:r>
              <a:rPr lang="en-GB" sz="1000" dirty="0" smtClean="0">
                <a:solidFill>
                  <a:schemeClr val="tx1"/>
                </a:solidFill>
                <a:latin typeface="Arial" charset="0"/>
              </a:rPr>
              <a:t>2018 </a:t>
            </a:r>
            <a:r>
              <a:rPr lang="en-GB" sz="1000" dirty="0">
                <a:solidFill>
                  <a:schemeClr val="tx1"/>
                </a:solidFill>
                <a:latin typeface="Arial" charset="0"/>
              </a:rPr>
              <a:t>American Academy of Neurology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233" y="6105733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209088" y="6363206"/>
            <a:ext cx="1901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Beecher </a:t>
            </a:r>
            <a:r>
              <a:rPr lang="en-US" sz="2400" i="1" dirty="0"/>
              <a:t>et al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406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333</Words>
  <Application>Microsoft Macintosh PowerPoint</Application>
  <PresentationFormat>On-screen Show (4:3)</PresentationFormat>
  <Paragraphs>34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Siegler</dc:creator>
  <cp:lastModifiedBy>Grayson Beecher</cp:lastModifiedBy>
  <cp:revision>32</cp:revision>
  <dcterms:created xsi:type="dcterms:W3CDTF">2016-07-15T01:14:14Z</dcterms:created>
  <dcterms:modified xsi:type="dcterms:W3CDTF">2018-01-05T04:01:00Z</dcterms:modified>
</cp:coreProperties>
</file>