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0" r:id="rId2"/>
    <p:sldId id="262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89043" autoAdjust="0"/>
  </p:normalViewPr>
  <p:slideViewPr>
    <p:cSldViewPr snapToGrid="0">
      <p:cViewPr varScale="1">
        <p:scale>
          <a:sx n="99" d="100"/>
          <a:sy n="99" d="100"/>
        </p:scale>
        <p:origin x="10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79532-2DEF-4A2B-9DB1-3D188FD1926D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CA2B-32C3-426C-B91F-AF0F662C898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276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Humphrey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visual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test </a:t>
            </a:r>
            <a:r>
              <a:rPr lang="fr-FR" baseline="0" dirty="0" err="1" smtClean="0"/>
              <a:t>demonstrating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complete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left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homonymous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hemianopia</a:t>
            </a:r>
            <a:r>
              <a:rPr lang="fr-FR" baseline="0" dirty="0" smtClean="0"/>
              <a:t> (A) and diffusion </a:t>
            </a:r>
            <a:r>
              <a:rPr lang="fr-FR" baseline="0" dirty="0" err="1" smtClean="0"/>
              <a:t>weighted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magnetic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resonance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imaging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showing</a:t>
            </a:r>
            <a:r>
              <a:rPr lang="fr-FR" baseline="0" dirty="0" smtClean="0"/>
              <a:t> a right occipital lobe stroke (B).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CA2B-32C3-426C-B91F-AF0F662C898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16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Optical </a:t>
            </a:r>
            <a:r>
              <a:rPr lang="fr-FR" dirty="0" err="1" smtClean="0"/>
              <a:t>coherence</a:t>
            </a:r>
            <a:r>
              <a:rPr lang="fr-FR" dirty="0" smtClean="0"/>
              <a:t> </a:t>
            </a:r>
            <a:r>
              <a:rPr lang="fr-FR" dirty="0" err="1" smtClean="0"/>
              <a:t>tomography</a:t>
            </a:r>
            <a:r>
              <a:rPr lang="fr-FR" dirty="0" smtClean="0"/>
              <a:t> of the macula, </a:t>
            </a:r>
            <a:r>
              <a:rPr lang="fr-FR" dirty="0" err="1" smtClean="0"/>
              <a:t>segmented</a:t>
            </a:r>
            <a:r>
              <a:rPr lang="fr-FR" dirty="0" smtClean="0"/>
              <a:t> to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analyze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macular</a:t>
            </a:r>
            <a:r>
              <a:rPr lang="fr-FR" baseline="0" dirty="0" smtClean="0"/>
              <a:t> </a:t>
            </a:r>
            <a:r>
              <a:rPr lang="fr-FR" dirty="0" err="1" smtClean="0"/>
              <a:t>retinal</a:t>
            </a:r>
            <a:r>
              <a:rPr lang="fr-FR" dirty="0" smtClean="0"/>
              <a:t> ganglion </a:t>
            </a:r>
            <a:r>
              <a:rPr lang="fr-FR" dirty="0" err="1" smtClean="0"/>
              <a:t>cell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(ganglion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cell</a:t>
            </a:r>
            <a:r>
              <a:rPr lang="fr-FR" baseline="0" dirty="0" smtClean="0"/>
              <a:t> layer and </a:t>
            </a:r>
            <a:r>
              <a:rPr lang="fr-FR" baseline="0" dirty="0" err="1" smtClean="0"/>
              <a:t>inner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plexiform</a:t>
            </a:r>
            <a:r>
              <a:rPr lang="fr-FR" baseline="0" dirty="0" smtClean="0"/>
              <a:t> layer) </a:t>
            </a:r>
            <a:r>
              <a:rPr lang="fr-FR" baseline="0" dirty="0" err="1" smtClean="0"/>
              <a:t>showed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thinning</a:t>
            </a:r>
            <a:r>
              <a:rPr lang="fr-FR" baseline="0" dirty="0" smtClean="0"/>
              <a:t> in the nasal </a:t>
            </a:r>
            <a:r>
              <a:rPr lang="fr-FR" baseline="0" dirty="0" err="1" smtClean="0"/>
              <a:t>retinal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left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eye</a:t>
            </a:r>
            <a:r>
              <a:rPr lang="fr-FR" baseline="0" dirty="0" smtClean="0"/>
              <a:t> about 100 </a:t>
            </a:r>
            <a:r>
              <a:rPr lang="fr-FR" baseline="0" dirty="0" err="1" smtClean="0"/>
              <a:t>days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after</a:t>
            </a:r>
            <a:r>
              <a:rPr lang="fr-FR" baseline="0" dirty="0" smtClean="0"/>
              <a:t> vision </a:t>
            </a:r>
            <a:r>
              <a:rPr lang="fr-FR" baseline="0" dirty="0" err="1" smtClean="0"/>
              <a:t>loss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increased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time in </a:t>
            </a:r>
            <a:r>
              <a:rPr lang="fr-FR" baseline="0" dirty="0" err="1" smtClean="0"/>
              <a:t>both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eyes</a:t>
            </a:r>
            <a:r>
              <a:rPr lang="fr-FR" baseline="0" dirty="0" smtClean="0"/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CA2B-32C3-426C-B91F-AF0F662C898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3194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CA" u="none" strike="noStrike" dirty="0" smtClean="0">
                <a:effectLst/>
              </a:rPr>
              <a:t>1. </a:t>
            </a:r>
            <a:r>
              <a:rPr lang="uz-Cyrl-UZ" u="none" strike="noStrike" dirty="0" smtClean="0">
                <a:effectLst/>
              </a:rPr>
              <a:t>Théoret H, Herbin M, Boire D, Ptito M. Transneuronal retrograde degeneration of retinal ganglion cells following cerebral hemispherectomy in cats. Brain Res 1997;775(1–2):203–8.</a:t>
            </a:r>
            <a:endParaRPr lang="en-US" u="none" strike="noStrike" dirty="0" smtClean="0">
              <a:effectLst/>
            </a:endParaRPr>
          </a:p>
          <a:p>
            <a:pPr lvl="0"/>
            <a:endParaRPr lang="en-CA" u="none" strike="noStrike" dirty="0" smtClean="0">
              <a:effectLst/>
            </a:endParaRPr>
          </a:p>
          <a:p>
            <a:pPr lvl="0"/>
            <a:r>
              <a:rPr lang="en-CA" u="none" strike="noStrike" dirty="0" smtClean="0">
                <a:effectLst/>
              </a:rPr>
              <a:t>2. </a:t>
            </a:r>
            <a:r>
              <a:rPr lang="uz-Cyrl-UZ" u="none" strike="noStrike" dirty="0" smtClean="0">
                <a:effectLst/>
              </a:rPr>
              <a:t>Dinkin M. Trans-synaptic retrograde degeneration in the human visual system: slow, silent and real. Curr Neurol Neurosci Rep 2017;17(2):16.</a:t>
            </a:r>
            <a:endParaRPr lang="en-US" u="none" strike="noStrike" dirty="0" smtClean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CA2B-32C3-426C-B91F-AF0F662C898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943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12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0560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54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14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914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21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247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954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2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34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403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51DEA-EE90-414A-824E-7CFE913F0760}" type="datetimeFigureOut">
              <a:rPr lang="fr-FR" smtClean="0"/>
              <a:t>08/02/2018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DF87-DEDF-4D91-B6F2-A34DBBEAC18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6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="" xmlns:a16="http://schemas.microsoft.com/office/drawing/2014/main" id="{5831E0B8-B42F-4F10-B615-3E1198BE2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55226"/>
            <a:ext cx="121920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n w="12700">
                  <a:noFill/>
                  <a:prstDash val="solid"/>
                </a:ln>
              </a:rPr>
              <a:t>A 59-year-old woman with a left homonymous hemianopia </a:t>
            </a:r>
            <a:endParaRPr lang="x-none" sz="4400" b="1" dirty="0">
              <a:ln w="12700">
                <a:noFill/>
                <a:prstDash val="solid"/>
              </a:ln>
              <a:latin typeface="+mj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CA66466D-2278-4695-8EED-5AC86958040A}"/>
              </a:ext>
            </a:extLst>
          </p:cNvPr>
          <p:cNvSpPr txBox="1">
            <a:spLocks/>
          </p:cNvSpPr>
          <p:nvPr/>
        </p:nvSpPr>
        <p:spPr>
          <a:xfrm>
            <a:off x="0" y="2416731"/>
            <a:ext cx="12191999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Teaching </a:t>
            </a:r>
            <a:r>
              <a:rPr lang="en-US" dirty="0" err="1"/>
              <a:t>Neuro</a:t>
            </a:r>
            <a:r>
              <a:rPr lang="en-US" i="1" dirty="0" err="1"/>
              <a:t>Images</a:t>
            </a:r>
            <a:endParaRPr lang="en-US" i="1" dirty="0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FDF42ADE-97F0-4AF9-B4C5-CCD89D61B827}"/>
              </a:ext>
            </a:extLst>
          </p:cNvPr>
          <p:cNvSpPr txBox="1">
            <a:spLocks/>
          </p:cNvSpPr>
          <p:nvPr/>
        </p:nvSpPr>
        <p:spPr>
          <a:xfrm>
            <a:off x="0" y="3625152"/>
            <a:ext cx="12015989" cy="1267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i="1" dirty="0"/>
              <a:t>Neurology</a:t>
            </a:r>
          </a:p>
          <a:p>
            <a:pPr marL="0" indent="0" algn="ctr">
              <a:buNone/>
            </a:pPr>
            <a:r>
              <a:rPr lang="en-US" sz="3200" dirty="0"/>
              <a:t>Resident and Fellow Section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="" xmlns:a16="http://schemas.microsoft.com/office/drawing/2014/main" id="{897F82D6-1ADD-40BE-86B8-A5C28DAB9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AF9F99D-F401-415A-90A3-4754B4EE9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924" y="5847180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790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Vignette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59-year-old woman</a:t>
            </a:r>
            <a:endParaRPr lang="en-US" dirty="0"/>
          </a:p>
          <a:p>
            <a:r>
              <a:rPr lang="en-US" dirty="0" smtClean="0"/>
              <a:t>Sudden painless left-sided vision loss in both eyes</a:t>
            </a:r>
            <a:endParaRPr lang="en-US" dirty="0"/>
          </a:p>
          <a:p>
            <a:r>
              <a:rPr lang="en-US" dirty="0" smtClean="0"/>
              <a:t>MRI showed a right occipital lobe stroke</a:t>
            </a:r>
            <a:endParaRPr lang="en-US" dirty="0"/>
          </a:p>
          <a:p>
            <a:r>
              <a:rPr lang="en-CA" dirty="0" smtClean="0"/>
              <a:t>Optical coherence tomography scans of the macula, segmented to analyse the macular retinal ganglion cell complex (ganglion cell layer and inner plexiform layer), were obtained at follow-up visits</a:t>
            </a:r>
            <a:endParaRPr lang="fr-FR" dirty="0"/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0772832" y="6348106"/>
            <a:ext cx="39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Micieli </a:t>
            </a:r>
            <a:r>
              <a:rPr lang="fr-FR" dirty="0"/>
              <a:t>et al</a:t>
            </a:r>
          </a:p>
        </p:txBody>
      </p:sp>
      <p:sp>
        <p:nvSpPr>
          <p:cNvPr id="5" name="Text Box 5">
            <a:extLst>
              <a:ext uri="{FF2B5EF4-FFF2-40B4-BE49-F238E27FC236}">
                <a16:creationId xmlns="" xmlns:a16="http://schemas.microsoft.com/office/drawing/2014/main" id="{3BCC2018-DC6F-4D31-BCEF-0EB7053A3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BCA3A9C7-12D3-484B-BA43-34C549FE5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66" y="5903710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47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0347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Imaging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767075" y="6414899"/>
            <a:ext cx="39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Micieli </a:t>
            </a:r>
            <a:r>
              <a:rPr lang="fr-FR" dirty="0"/>
              <a:t>et al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="" xmlns:a16="http://schemas.microsoft.com/office/drawing/2014/main" id="{9EC3D267-306D-4B42-A324-921A4B916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F91DA055-7842-4719-837E-98434CCC4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7" y="6138862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57" y="1325563"/>
            <a:ext cx="11595994" cy="375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93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5178" y="-21142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Imaging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0703689" y="6308209"/>
            <a:ext cx="39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Friang</a:t>
            </a:r>
            <a:r>
              <a:rPr lang="fr-FR" dirty="0"/>
              <a:t> et al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8717F0C3-EBF8-481D-B6EA-AB1DA6A3F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67272885-73CB-45E0-9E24-12C7074A8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94" y="5964666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372" y="791151"/>
            <a:ext cx="7291212" cy="50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43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971727" cy="1325563"/>
          </a:xfrm>
        </p:spPr>
        <p:txBody>
          <a:bodyPr>
            <a:normAutofit/>
          </a:bodyPr>
          <a:lstStyle/>
          <a:p>
            <a:r>
              <a:rPr lang="en-CA" dirty="0" smtClean="0"/>
              <a:t>Evolving trans-synaptic degeneration of retinal ganglion cells after occipital lobe stroke</a:t>
            </a:r>
            <a:endParaRPr lang="fr-FR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838199" y="2327636"/>
            <a:ext cx="1080430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Advances in optical </a:t>
            </a:r>
            <a:r>
              <a:rPr lang="en-CA" dirty="0"/>
              <a:t>c</a:t>
            </a:r>
            <a:r>
              <a:rPr lang="en-CA" dirty="0" smtClean="0"/>
              <a:t>oherence </a:t>
            </a:r>
            <a:r>
              <a:rPr lang="en-CA" dirty="0"/>
              <a:t>t</a:t>
            </a:r>
            <a:r>
              <a:rPr lang="en-CA" dirty="0" smtClean="0"/>
              <a:t>omography allow visualization of retrograde trans-synaptic degeneration (RTSD) of retinal ganglion cells in the visual system</a:t>
            </a:r>
          </a:p>
          <a:p>
            <a:r>
              <a:rPr lang="en-CA" dirty="0" smtClean="0"/>
              <a:t>RTSD occurs in some adults with acquired lesions of the </a:t>
            </a:r>
            <a:r>
              <a:rPr lang="en-CA" dirty="0" err="1" smtClean="0"/>
              <a:t>retrogeniculate</a:t>
            </a:r>
            <a:r>
              <a:rPr lang="en-CA" dirty="0" smtClean="0"/>
              <a:t> visual pathways </a:t>
            </a:r>
          </a:p>
          <a:p>
            <a:r>
              <a:rPr lang="en-CA" dirty="0" smtClean="0"/>
              <a:t>RTSD occurred earlier and to a greater degree in the eye with the temporal visual field loss, which has been previously observed </a:t>
            </a:r>
            <a:r>
              <a:rPr lang="en-CA" baseline="30000" dirty="0" smtClean="0"/>
              <a:t>1,2</a:t>
            </a:r>
            <a:endParaRPr lang="en-CA" dirty="0" smtClean="0"/>
          </a:p>
          <a:p>
            <a:endParaRPr lang="en-CA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0760801" y="6432034"/>
            <a:ext cx="3900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Micieli </a:t>
            </a:r>
            <a:r>
              <a:rPr lang="fr-FR" dirty="0"/>
              <a:t>et al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="" xmlns:a16="http://schemas.microsoft.com/office/drawing/2014/main" id="{8F973BC4-5B3C-40ED-B7F3-EE84D61F3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424974"/>
            <a:ext cx="25368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000" dirty="0">
                <a:solidFill>
                  <a:schemeClr val="tx1"/>
                </a:solidFill>
                <a:latin typeface="Arial" charset="0"/>
              </a:rPr>
              <a:t>© 2017 American Academy of Neurology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5F265E10-2029-458B-846F-A24F3BA0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66" y="5903710"/>
            <a:ext cx="2879725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</a:t>
            </a:r>
            <a:r>
              <a:rPr kumimoji="0" lang="en-US" altLang="en-US" sz="1800" b="0" i="0" u="none" strike="noStrike" cap="none" normalizeH="0" baseline="-2147483648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32</a:t>
            </a:r>
            <a:r>
              <a:rPr kumimoji="0" lang="en-US" altLang="en-US" sz="1800" b="0" i="0" u="none" strike="noStrike" cap="none" normalizeH="0" baseline="-2147483648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84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321</Words>
  <Application>Microsoft Macintosh PowerPoint</Application>
  <PresentationFormat>Widescreen</PresentationFormat>
  <Paragraphs>34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Calibri Light</vt:lpstr>
      <vt:lpstr>msgothic</vt:lpstr>
      <vt:lpstr>Arial</vt:lpstr>
      <vt:lpstr>Thème Office</vt:lpstr>
      <vt:lpstr>A 59-year-old woman with a left homonymous hemianopia </vt:lpstr>
      <vt:lpstr>Vignette</vt:lpstr>
      <vt:lpstr>Imaging</vt:lpstr>
      <vt:lpstr>Imaging</vt:lpstr>
      <vt:lpstr>Evolving trans-synaptic degeneration of retinal ganglion cells after occipital lobe stroke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Céline FRIANG</dc:creator>
  <cp:lastModifiedBy>Micieli, Jonathan A.</cp:lastModifiedBy>
  <cp:revision>21</cp:revision>
  <dcterms:created xsi:type="dcterms:W3CDTF">2016-12-15T15:20:05Z</dcterms:created>
  <dcterms:modified xsi:type="dcterms:W3CDTF">2018-02-08T19:17:03Z</dcterms:modified>
</cp:coreProperties>
</file>