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0" name="Shape 14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Figure. MRI and DaT-SCAN SPECT findings </a:t>
            </a:r>
          </a:p>
          <a:p>
            <a:pPr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A-B) Axial T2WI and FLAIR images show increased signal of both putamina. C) DaT-SCAN SPECT demonstrates a bilaterally decreased radiotracer uptake in basal ganglia suggestive of nigrostriatal dopaminergic system dysfunction. A more diffuse involvement of putamen and caudate nucleus can be noted on the left side.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8" name="Shape 14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References</a:t>
            </a:r>
          </a:p>
          <a:p>
            <a:pPr>
              <a:defRPr sz="2400">
                <a:latin typeface="Calibri"/>
                <a:ea typeface="Calibri"/>
                <a:cs typeface="Calibri"/>
                <a:sym typeface="Calibri"/>
              </a:defRPr>
            </a:pPr>
          </a:p>
          <a:p>
            <a:pPr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Roze E, Paschke E, Lopez N, et al. Dystonia and parkinsonism in GM1 type 3 gangliosidosis. Mov Disord 2005 Oct;20(10):1366-1369</a:t>
            </a:r>
          </a:p>
          <a:p>
            <a:pPr>
              <a:defRPr sz="2400">
                <a:latin typeface="Calibri"/>
                <a:ea typeface="Calibri"/>
                <a:cs typeface="Calibri"/>
                <a:sym typeface="Calibri"/>
              </a:defRPr>
            </a:pPr>
          </a:p>
          <a:p>
            <a:pPr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Yoshida K, Ikeda S, Kawaguchi K, Yanagisawa N. Adult GM1 gangliosidosis: immunohistochemical and ultrastructural findings in an autopsy case. Neurology 1994;44:2376 –2382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Titolo Testo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+mj-lt"/>
                <a:ea typeface="+mj-ea"/>
                <a:cs typeface="+mj-cs"/>
                <a:sym typeface="Helvetica"/>
              </a:defRPr>
            </a:lvl1pPr>
            <a:lvl2pPr marL="740833" indent="-296333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2pPr>
            <a:lvl3pPr marL="1185333" indent="-296333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3pPr>
            <a:lvl4pPr marL="1629833" indent="-296333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4pPr>
            <a:lvl5pPr marL="2074333" indent="-296333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4" name="Shape 94"/>
          <p:cNvSpPr/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3800"/>
            </a:pP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Titolo Testo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Titolo Testo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2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Titolo Testo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ctrTitle"/>
          </p:nvPr>
        </p:nvSpPr>
        <p:spPr>
          <a:xfrm>
            <a:off x="2616200" y="840056"/>
            <a:ext cx="7772400" cy="1470027"/>
          </a:xfrm>
          <a:prstGeom prst="rect">
            <a:avLst/>
          </a:prstGeom>
        </p:spPr>
        <p:txBody>
          <a:bodyPr lIns="45718" tIns="45718" rIns="45718" bIns="45718" anchor="ctr"/>
          <a:lstStyle>
            <a:lvl1pPr defTabSz="457200">
              <a:defRPr b="1" sz="4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A 58-year-old woman with dystonia and parkinsonism</a:t>
            </a:r>
          </a:p>
        </p:txBody>
      </p:sp>
      <p:sp>
        <p:nvSpPr>
          <p:cNvPr id="120" name="Shape 120"/>
          <p:cNvSpPr/>
          <p:nvPr/>
        </p:nvSpPr>
        <p:spPr>
          <a:xfrm>
            <a:off x="3762635" y="3300071"/>
            <a:ext cx="6381866" cy="739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l" defTabSz="457200">
              <a:defRPr sz="4400">
                <a:latin typeface="Calibri"/>
                <a:ea typeface="Calibri"/>
                <a:cs typeface="Calibri"/>
                <a:sym typeface="Calibri"/>
              </a:defRPr>
            </a:pPr>
            <a:r>
              <a:t>Teaching Neuro</a:t>
            </a:r>
            <a:r>
              <a:rPr i="1"/>
              <a:t>Images</a:t>
            </a:r>
          </a:p>
        </p:txBody>
      </p:sp>
      <p:sp>
        <p:nvSpPr>
          <p:cNvPr id="121" name="Shape 121"/>
          <p:cNvSpPr/>
          <p:nvPr/>
        </p:nvSpPr>
        <p:spPr>
          <a:xfrm>
            <a:off x="3745646" y="5511939"/>
            <a:ext cx="5272088" cy="1031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defRPr i="1" sz="3200">
                <a:latin typeface="Calibri"/>
                <a:ea typeface="Calibri"/>
                <a:cs typeface="Calibri"/>
                <a:sym typeface="Calibri"/>
              </a:defRPr>
            </a:pPr>
            <a:r>
              <a:t>Neurology</a:t>
            </a:r>
          </a:p>
          <a:p>
            <a:pPr defTabSz="457200">
              <a:defRPr sz="3200">
                <a:latin typeface="Calibri"/>
                <a:ea typeface="Calibri"/>
                <a:cs typeface="Calibri"/>
                <a:sym typeface="Calibri"/>
              </a:defRPr>
            </a:pPr>
            <a:r>
              <a:t>Resident and Fellow Section</a:t>
            </a:r>
          </a:p>
        </p:txBody>
      </p:sp>
      <p:sp>
        <p:nvSpPr>
          <p:cNvPr id="122" name="Shape 122"/>
          <p:cNvSpPr/>
          <p:nvPr/>
        </p:nvSpPr>
        <p:spPr>
          <a:xfrm>
            <a:off x="216119" y="9398479"/>
            <a:ext cx="2536826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85725" indent="-85725" algn="l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© 2018 American Academy of Neurology</a:t>
            </a:r>
          </a:p>
        </p:txBody>
      </p:sp>
      <p:pic>
        <p:nvPicPr>
          <p:cNvPr id="123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762666" y="8853144"/>
            <a:ext cx="2879727" cy="7191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ctrTitle"/>
          </p:nvPr>
        </p:nvSpPr>
        <p:spPr>
          <a:xfrm>
            <a:off x="2192005" y="80798"/>
            <a:ext cx="8229601" cy="1143001"/>
          </a:xfrm>
          <a:prstGeom prst="rect">
            <a:avLst/>
          </a:prstGeom>
        </p:spPr>
        <p:txBody>
          <a:bodyPr lIns="45718" tIns="45718" rIns="45718" bIns="45718" anchor="ctr"/>
          <a:lstStyle>
            <a:lvl1pPr defTabSz="457200">
              <a:defRPr sz="4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Vignette</a:t>
            </a:r>
          </a:p>
        </p:txBody>
      </p:sp>
      <p:sp>
        <p:nvSpPr>
          <p:cNvPr id="126" name="Shape 126"/>
          <p:cNvSpPr/>
          <p:nvPr>
            <p:ph type="subTitle" idx="1"/>
          </p:nvPr>
        </p:nvSpPr>
        <p:spPr>
          <a:xfrm>
            <a:off x="439034" y="2038038"/>
            <a:ext cx="11735542" cy="4669200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369276" indent="-369276" algn="l" defTabSz="457200">
              <a:spcBef>
                <a:spcPts val="600"/>
              </a:spcBef>
              <a:buSzPct val="100000"/>
              <a:buFont typeface="Arial"/>
              <a:buChar char="•"/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 58-year-old woman presented with generalized dystonia that was</a:t>
            </a:r>
            <a:r>
              <a:rPr b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t>later followed by akinetic-rigid parkinsonism</a:t>
            </a:r>
          </a:p>
          <a:p>
            <a:pPr algn="l" defTabSz="457200">
              <a:spcBef>
                <a:spcPts val="600"/>
              </a:spcBef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marL="369276" indent="-369276" algn="l" defTabSz="457200">
              <a:spcBef>
                <a:spcPts val="600"/>
              </a:spcBef>
              <a:buSzPct val="100000"/>
              <a:buFont typeface="Arial"/>
              <a:buChar char="•"/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Brain MRI revealed hyperintensities in the bilateral putam</a:t>
            </a:r>
            <a:r>
              <a:t>en</a:t>
            </a:r>
            <a:r>
              <a:t> while DaT-SPECT (123</a:t>
            </a:r>
            <a:r>
              <a:t>I</a:t>
            </a:r>
            <a:r>
              <a:t>-Ioflupane) showed decreased radiotracer uptake in both basal ganglia, more evident on the left side</a:t>
            </a:r>
            <a:r>
              <a:t> </a:t>
            </a:r>
          </a:p>
        </p:txBody>
      </p:sp>
      <p:sp>
        <p:nvSpPr>
          <p:cNvPr id="127" name="Shape 127"/>
          <p:cNvSpPr/>
          <p:nvPr/>
        </p:nvSpPr>
        <p:spPr>
          <a:xfrm>
            <a:off x="291003" y="9104865"/>
            <a:ext cx="2536826" cy="135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85725" indent="-85725" algn="l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© 2018 American Academy of Neurology</a:t>
            </a:r>
          </a:p>
        </p:txBody>
      </p:sp>
      <p:pic>
        <p:nvPicPr>
          <p:cNvPr id="128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62537" y="8634831"/>
            <a:ext cx="2879727" cy="719140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Shape 129"/>
          <p:cNvSpPr/>
          <p:nvPr/>
        </p:nvSpPr>
        <p:spPr>
          <a:xfrm>
            <a:off x="10567437" y="8949118"/>
            <a:ext cx="2110194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4572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Marangi, et al.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ctrTitle"/>
          </p:nvPr>
        </p:nvSpPr>
        <p:spPr>
          <a:xfrm>
            <a:off x="2241927" y="-187109"/>
            <a:ext cx="8229601" cy="1143001"/>
          </a:xfrm>
          <a:prstGeom prst="rect">
            <a:avLst/>
          </a:prstGeom>
        </p:spPr>
        <p:txBody>
          <a:bodyPr lIns="45718" tIns="45718" rIns="45718" bIns="45718" anchor="ctr"/>
          <a:lstStyle>
            <a:lvl1pPr defTabSz="457200">
              <a:defRPr sz="4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Imaging</a:t>
            </a:r>
          </a:p>
        </p:txBody>
      </p:sp>
      <p:sp>
        <p:nvSpPr>
          <p:cNvPr id="132" name="Shape 132"/>
          <p:cNvSpPr/>
          <p:nvPr/>
        </p:nvSpPr>
        <p:spPr>
          <a:xfrm>
            <a:off x="303483" y="9171806"/>
            <a:ext cx="2536826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85725" indent="-85725" algn="l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© 2018 American Academy of Neurology</a:t>
            </a:r>
          </a:p>
        </p:txBody>
      </p:sp>
      <p:pic>
        <p:nvPicPr>
          <p:cNvPr id="133" name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62537" y="8705281"/>
            <a:ext cx="2879727" cy="719140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Shape 134"/>
          <p:cNvSpPr/>
          <p:nvPr/>
        </p:nvSpPr>
        <p:spPr>
          <a:xfrm>
            <a:off x="10631247" y="9016058"/>
            <a:ext cx="2110193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4572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Marangi, et al.</a:t>
            </a:r>
          </a:p>
        </p:txBody>
      </p:sp>
      <p:sp>
        <p:nvSpPr>
          <p:cNvPr id="135" name="Shape 135"/>
          <p:cNvSpPr/>
          <p:nvPr/>
        </p:nvSpPr>
        <p:spPr>
          <a:xfrm>
            <a:off x="534401" y="1116405"/>
            <a:ext cx="27910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136" name="Shape 136"/>
          <p:cNvSpPr/>
          <p:nvPr/>
        </p:nvSpPr>
        <p:spPr>
          <a:xfrm>
            <a:off x="8540012" y="1116405"/>
            <a:ext cx="272418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137" name="Shape 137"/>
          <p:cNvSpPr/>
          <p:nvPr/>
        </p:nvSpPr>
        <p:spPr>
          <a:xfrm>
            <a:off x="2556855" y="5384798"/>
            <a:ext cx="28142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C</a:t>
            </a:r>
          </a:p>
        </p:txBody>
      </p:sp>
      <p:pic>
        <p:nvPicPr>
          <p:cNvPr id="138" name="Schermata 2018-01-11 alle 12.34.37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696710" y="1173460"/>
            <a:ext cx="7611380" cy="61828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ctrTitle"/>
          </p:nvPr>
        </p:nvSpPr>
        <p:spPr>
          <a:xfrm>
            <a:off x="2560811" y="272720"/>
            <a:ext cx="8091056" cy="1143001"/>
          </a:xfrm>
          <a:prstGeom prst="rect">
            <a:avLst/>
          </a:prstGeom>
        </p:spPr>
        <p:txBody>
          <a:bodyPr lIns="45718" tIns="45718" rIns="45718" bIns="45718" anchor="ctr"/>
          <a:lstStyle>
            <a:lvl1pPr defTabSz="370331">
              <a:defRPr sz="35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Brain MRI and DaT-SPECT imaging in adult GM1 gangliosidosis</a:t>
            </a:r>
          </a:p>
        </p:txBody>
      </p:sp>
      <p:sp>
        <p:nvSpPr>
          <p:cNvPr id="143" name="Shape 143"/>
          <p:cNvSpPr/>
          <p:nvPr>
            <p:ph type="subTitle" sz="half" idx="1"/>
          </p:nvPr>
        </p:nvSpPr>
        <p:spPr>
          <a:xfrm>
            <a:off x="1068188" y="2767364"/>
            <a:ext cx="11076303" cy="4525965"/>
          </a:xfrm>
          <a:prstGeom prst="rect">
            <a:avLst/>
          </a:prstGeom>
        </p:spPr>
        <p:txBody>
          <a:bodyPr lIns="45718" tIns="45718" rIns="45718" bIns="45718"/>
          <a:lstStyle/>
          <a:p>
            <a:pPr marL="336042" indent="-336042" algn="just" defTabSz="448055">
              <a:spcBef>
                <a:spcPts val="600"/>
              </a:spcBef>
              <a:buSzPct val="100000"/>
              <a:buFont typeface="Arial"/>
              <a:buChar char="•"/>
              <a:defRPr sz="3136">
                <a:latin typeface="Calibri"/>
                <a:ea typeface="Calibri"/>
                <a:cs typeface="Calibri"/>
                <a:sym typeface="Calibri"/>
              </a:defRPr>
            </a:pPr>
          </a:p>
          <a:p>
            <a:pPr marL="336042" indent="-336042" algn="just" defTabSz="448055">
              <a:spcBef>
                <a:spcPts val="500"/>
              </a:spcBef>
              <a:buSzPct val="100000"/>
              <a:buFont typeface="Arial"/>
              <a:buChar char="•"/>
              <a:defRPr sz="3136">
                <a:latin typeface="Calibri"/>
                <a:ea typeface="Calibri"/>
                <a:cs typeface="Calibri"/>
                <a:sym typeface="Calibri"/>
              </a:defRPr>
            </a:pPr>
            <a:r>
              <a:t>MRI findings are typical of adult GM1 gangliosidosis (aGM1-g)</a:t>
            </a:r>
          </a:p>
          <a:p>
            <a:pPr algn="just" defTabSz="448055">
              <a:spcBef>
                <a:spcPts val="500"/>
              </a:spcBef>
              <a:defRPr sz="3136">
                <a:latin typeface="Calibri"/>
                <a:ea typeface="Calibri"/>
                <a:cs typeface="Calibri"/>
                <a:sym typeface="Calibri"/>
              </a:defRPr>
            </a:pPr>
          </a:p>
          <a:p>
            <a:pPr marL="336042" indent="-336042" algn="just" defTabSz="448055">
              <a:spcBef>
                <a:spcPts val="500"/>
              </a:spcBef>
              <a:buSzPct val="100000"/>
              <a:buFont typeface="Arial"/>
              <a:buChar char="•"/>
              <a:defRPr sz="3136">
                <a:latin typeface="Calibri"/>
                <a:ea typeface="Calibri"/>
                <a:cs typeface="Calibri"/>
                <a:sym typeface="Calibri"/>
              </a:defRPr>
            </a:pPr>
            <a:r>
              <a:t>Selective involvement of the basal ganglia in aGM1-g is thought to be related to a higher turnover of GM1 ganglioside in this region. Our report suggests a presynaptic pattern of dopaminergic dysfunction in this disease</a:t>
            </a:r>
          </a:p>
        </p:txBody>
      </p:sp>
      <p:sp>
        <p:nvSpPr>
          <p:cNvPr id="144" name="Shape 144"/>
          <p:cNvSpPr/>
          <p:nvPr/>
        </p:nvSpPr>
        <p:spPr>
          <a:xfrm>
            <a:off x="153716" y="9210344"/>
            <a:ext cx="2536826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85725" indent="-85725" algn="l"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© 2018 American Academy of Neurology</a:t>
            </a:r>
          </a:p>
        </p:txBody>
      </p:sp>
      <p:pic>
        <p:nvPicPr>
          <p:cNvPr id="145" name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66476" y="8644970"/>
            <a:ext cx="2879727" cy="719140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Shape 146"/>
          <p:cNvSpPr/>
          <p:nvPr/>
        </p:nvSpPr>
        <p:spPr>
          <a:xfrm>
            <a:off x="10641003" y="8925694"/>
            <a:ext cx="2110193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l" defTabSz="4572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Marangi, et al.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