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ri Lynn L Reinstrom" initials="LL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72281" autoAdjust="0"/>
  </p:normalViewPr>
  <p:slideViewPr>
    <p:cSldViewPr>
      <p:cViewPr>
        <p:scale>
          <a:sx n="57" d="100"/>
          <a:sy n="57" d="100"/>
        </p:scale>
        <p:origin x="-162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572B1-7437-47B3-A3B1-FA69FC6740FB}" type="datetimeFigureOut">
              <a:rPr lang="en-US" smtClean="0"/>
              <a:t>2/18/2018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FB7CF-FD7C-4906-B593-866131301C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6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B7CF-FD7C-4906-B593-866131301C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7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B7CF-FD7C-4906-B593-866131301C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9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 Radiographic evolution on T1 and T2 weighted image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MRI showed hypointense T1 and T2 signals in the pons (A1-2) , hypointense T1 and hyperintense T2 signals in the bilateral thalami (A3-4), and demonstrated haemorrhagic necrosis.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(B-C)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Repeated MRI revealed gradual reduction of the pontine (B-C1: T1, B-C2: T2) and thalamic lesions (B-C3: T1, B-C4: T2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(D) </a:t>
            </a:r>
            <a:r>
              <a:rPr lang="en-US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altLang="zh-CN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volution of hemorrhage on MR images.</a:t>
            </a:r>
            <a:endParaRPr lang="en-US" sz="1200" b="1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B7CF-FD7C-4906-B593-866131301C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3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 Image findings of ADC and DWI sequences  </a:t>
            </a:r>
          </a:p>
          <a:p>
            <a:pPr lvl="0"/>
            <a:r>
              <a:rPr lang="en-GB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admission, ADC and DWI showed "target-like" lesions and edema in the bilateral thalami. </a:t>
            </a:r>
            <a:r>
              <a:rPr lang="en-GB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</a:t>
            </a:r>
            <a:r>
              <a:rPr lang="en-GB" altLang="zh-C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 9, ADC and DWI revealed a regression of the lesions.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B7CF-FD7C-4906-B593-866131301CE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84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References</a:t>
            </a:r>
            <a:endParaRPr lang="en-US" sz="1600" dirty="0"/>
          </a:p>
          <a:p>
            <a:endParaRPr lang="en-US" dirty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1.Bassuk AG, Burrowes DM, McRae W. Acute necrotizing encephalopathy of childhood with radiographic progression over 10 hours. Neurology. 2003;60:1552-1553.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2.Mizuguchi M. Acute necrotizing encephalopathy of childhood: a novel form of acute encephalopathy prevalent in Japan and Taiwan. Brain Dev. 1997;19:81-92.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B7CF-FD7C-4906-B593-866131301C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0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37A-24E8-4EF1-97C3-E4B429EE5CE3}" type="datetimeFigureOut">
              <a:rPr lang="en-US" smtClean="0"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4EC2-2CD1-490D-BBC8-A3154333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8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37A-24E8-4EF1-97C3-E4B429EE5CE3}" type="datetimeFigureOut">
              <a:rPr lang="en-US" smtClean="0"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4EC2-2CD1-490D-BBC8-A3154333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4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37A-24E8-4EF1-97C3-E4B429EE5CE3}" type="datetimeFigureOut">
              <a:rPr lang="en-US" smtClean="0"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4EC2-2CD1-490D-BBC8-A3154333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0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37A-24E8-4EF1-97C3-E4B429EE5CE3}" type="datetimeFigureOut">
              <a:rPr lang="en-US" smtClean="0"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4EC2-2CD1-490D-BBC8-A3154333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5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37A-24E8-4EF1-97C3-E4B429EE5CE3}" type="datetimeFigureOut">
              <a:rPr lang="en-US" smtClean="0"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4EC2-2CD1-490D-BBC8-A3154333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0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37A-24E8-4EF1-97C3-E4B429EE5CE3}" type="datetimeFigureOut">
              <a:rPr lang="en-US" smtClean="0"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4EC2-2CD1-490D-BBC8-A3154333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1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37A-24E8-4EF1-97C3-E4B429EE5CE3}" type="datetimeFigureOut">
              <a:rPr lang="en-US" smtClean="0"/>
              <a:t>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4EC2-2CD1-490D-BBC8-A3154333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5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37A-24E8-4EF1-97C3-E4B429EE5CE3}" type="datetimeFigureOut">
              <a:rPr lang="en-US" smtClean="0"/>
              <a:t>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4EC2-2CD1-490D-BBC8-A3154333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8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37A-24E8-4EF1-97C3-E4B429EE5CE3}" type="datetimeFigureOut">
              <a:rPr lang="en-US" smtClean="0"/>
              <a:t>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4EC2-2CD1-490D-BBC8-A3154333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9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37A-24E8-4EF1-97C3-E4B429EE5CE3}" type="datetimeFigureOut">
              <a:rPr lang="en-US" smtClean="0"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4EC2-2CD1-490D-BBC8-A3154333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37A-24E8-4EF1-97C3-E4B429EE5CE3}" type="datetimeFigureOut">
              <a:rPr lang="en-US" smtClean="0"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4EC2-2CD1-490D-BBC8-A3154333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3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9737A-24E8-4EF1-97C3-E4B429EE5CE3}" type="datetimeFigureOut">
              <a:rPr lang="en-US" smtClean="0"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04EC2-2CD1-490D-BBC8-A3154333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3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8455"/>
            <a:ext cx="7772400" cy="164134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37-year-old female with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acute </a:t>
            </a:r>
            <a:r>
              <a:rPr lang="en-US" sz="3600" b="1" dirty="0"/>
              <a:t>deterioration of consciousness</a:t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302" y="2590800"/>
            <a:ext cx="6400800" cy="1752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Teaching NeuroImages Neurology Resident and Fellow Section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6232266"/>
            <a:ext cx="2749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© 2013 American Academy of Neurology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6258683" y="6047600"/>
            <a:ext cx="2766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Wenzhao Liang </a:t>
            </a:r>
            <a:r>
              <a:rPr lang="en-US" sz="2400" dirty="0"/>
              <a:t>et al.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874863"/>
            <a:ext cx="2162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6232266"/>
            <a:ext cx="2749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© 2013 American Academy of Neurology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2" y="5966340"/>
            <a:ext cx="2162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5"/>
          <p:cNvSpPr txBox="1">
            <a:spLocks/>
          </p:cNvSpPr>
          <p:nvPr/>
        </p:nvSpPr>
        <p:spPr>
          <a:xfrm>
            <a:off x="228600" y="914400"/>
            <a:ext cx="8763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Previously healthy </a:t>
            </a:r>
            <a:r>
              <a:rPr lang="en-US" sz="2400" dirty="0">
                <a:solidFill>
                  <a:schemeClr val="tx1"/>
                </a:solidFill>
              </a:rPr>
              <a:t>37-year-old female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After </a:t>
            </a:r>
            <a:r>
              <a:rPr lang="en-US" altLang="zh-CN" sz="2400" dirty="0">
                <a:solidFill>
                  <a:schemeClr val="tx1"/>
                </a:solidFill>
              </a:rPr>
              <a:t>a </a:t>
            </a:r>
            <a:r>
              <a:rPr lang="en-US" altLang="zh-CN" sz="2400" dirty="0" smtClean="0">
                <a:solidFill>
                  <a:schemeClr val="tx1"/>
                </a:solidFill>
              </a:rPr>
              <a:t>three-day </a:t>
            </a:r>
            <a:r>
              <a:rPr lang="en-US" altLang="zh-CN" sz="2400" dirty="0">
                <a:solidFill>
                  <a:schemeClr val="tx1"/>
                </a:solidFill>
              </a:rPr>
              <a:t>history of chills, fever and myalgias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Developed acute </a:t>
            </a:r>
            <a:r>
              <a:rPr lang="en-US" sz="2400" dirty="0">
                <a:solidFill>
                  <a:schemeClr val="tx1"/>
                </a:solidFill>
              </a:rPr>
              <a:t>confusional </a:t>
            </a:r>
            <a:r>
              <a:rPr lang="en-US" sz="2400" dirty="0" smtClean="0">
                <a:solidFill>
                  <a:schemeClr val="tx1"/>
                </a:solidFill>
              </a:rPr>
              <a:t>state and deteriorated</a:t>
            </a:r>
            <a:r>
              <a:rPr lang="en-US" sz="2400" dirty="0">
                <a:solidFill>
                  <a:schemeClr val="tx1"/>
                </a:solidFill>
              </a:rPr>
              <a:t> into </a:t>
            </a:r>
            <a:r>
              <a:rPr lang="en-US" sz="2400" dirty="0" smtClean="0">
                <a:solidFill>
                  <a:schemeClr val="tx1"/>
                </a:solidFill>
              </a:rPr>
              <a:t>coma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MRI showed </a:t>
            </a:r>
            <a:r>
              <a:rPr lang="en-US" sz="2400" dirty="0">
                <a:solidFill>
                  <a:schemeClr val="tx1"/>
                </a:solidFill>
              </a:rPr>
              <a:t>multifocal, symmetric lesions affecting the bilateral thalami and pons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Laboratory test detected </a:t>
            </a:r>
            <a:r>
              <a:rPr lang="en-US" altLang="zh-CN" sz="2400" dirty="0">
                <a:solidFill>
                  <a:schemeClr val="tx1"/>
                </a:solidFill>
              </a:rPr>
              <a:t>elevated serum </a:t>
            </a:r>
            <a:r>
              <a:rPr lang="en-US" altLang="zh-CN" sz="2400" dirty="0" smtClean="0">
                <a:solidFill>
                  <a:schemeClr val="tx1"/>
                </a:solidFill>
              </a:rPr>
              <a:t>aminotransferases,  increased CSF protein and no </a:t>
            </a:r>
            <a:r>
              <a:rPr lang="en-US" altLang="zh-CN" sz="2400" dirty="0">
                <a:solidFill>
                  <a:schemeClr val="tx1"/>
                </a:solidFill>
              </a:rPr>
              <a:t>specific virus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Recovered </a:t>
            </a:r>
            <a:r>
              <a:rPr lang="en-US" sz="2400" dirty="0">
                <a:solidFill>
                  <a:schemeClr val="tx1"/>
                </a:solidFill>
              </a:rPr>
              <a:t>gradually </a:t>
            </a:r>
            <a:r>
              <a:rPr lang="en-US" sz="2400" dirty="0" smtClean="0">
                <a:solidFill>
                  <a:schemeClr val="tx1"/>
                </a:solidFill>
              </a:rPr>
              <a:t>with intravenous </a:t>
            </a:r>
            <a:r>
              <a:rPr lang="en-US" sz="2400" dirty="0">
                <a:solidFill>
                  <a:schemeClr val="tx1"/>
                </a:solidFill>
              </a:rPr>
              <a:t>methylprednisolone and </a:t>
            </a:r>
            <a:r>
              <a:rPr lang="en-US" sz="2400" dirty="0" smtClean="0">
                <a:solidFill>
                  <a:schemeClr val="tx1"/>
                </a:solidFill>
              </a:rPr>
              <a:t>immunoglobulin in about one month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Vignette</a:t>
            </a:r>
          </a:p>
        </p:txBody>
      </p:sp>
      <p:sp>
        <p:nvSpPr>
          <p:cNvPr id="7" name="Rectangle 4"/>
          <p:cNvSpPr/>
          <p:nvPr/>
        </p:nvSpPr>
        <p:spPr>
          <a:xfrm>
            <a:off x="6258683" y="6047600"/>
            <a:ext cx="2766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Wenzhao Liang </a:t>
            </a:r>
            <a:r>
              <a:rPr lang="en-US" sz="2400" dirty="0"/>
              <a:t>et al.</a:t>
            </a:r>
          </a:p>
        </p:txBody>
      </p:sp>
    </p:spTree>
    <p:extLst>
      <p:ext uri="{BB962C8B-B14F-4D97-AF65-F5344CB8AC3E}">
        <p14:creationId xmlns:p14="http://schemas.microsoft.com/office/powerpoint/2010/main" val="24466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6232266"/>
            <a:ext cx="2749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© 2013 American Academy of Neurology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960801"/>
            <a:ext cx="2162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0352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Imaging</a:t>
            </a:r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806C3BC-2AEC-4D84-8CE6-1AA86F88D7A0}"/>
              </a:ext>
            </a:extLst>
          </p:cNvPr>
          <p:cNvSpPr txBox="1"/>
          <p:nvPr/>
        </p:nvSpPr>
        <p:spPr>
          <a:xfrm>
            <a:off x="914400" y="8498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4" name="Rectangle 4"/>
          <p:cNvSpPr/>
          <p:nvPr/>
        </p:nvSpPr>
        <p:spPr>
          <a:xfrm>
            <a:off x="6258683" y="6047600"/>
            <a:ext cx="2766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Wenzhao Liang </a:t>
            </a:r>
            <a:r>
              <a:rPr lang="en-US" sz="2400" dirty="0"/>
              <a:t>et al.</a:t>
            </a:r>
          </a:p>
        </p:txBody>
      </p:sp>
      <p:pic>
        <p:nvPicPr>
          <p:cNvPr id="1026" name="Picture 2" descr="F:\科研论文\2017-ANE\2018-第一弹\Figure\fig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15" y="813846"/>
            <a:ext cx="5911835" cy="502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科研论文\2017-ANE\2018-第一弹\Figure\fig-1 - sl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56" y="812097"/>
            <a:ext cx="2933644" cy="50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6232266"/>
            <a:ext cx="2749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© 2013 American Academy of Neurology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2" y="6006969"/>
            <a:ext cx="2162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0352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Imaging</a:t>
            </a:r>
            <a:endParaRPr lang="en-US" sz="3600" b="1" dirty="0"/>
          </a:p>
        </p:txBody>
      </p:sp>
      <p:sp>
        <p:nvSpPr>
          <p:cNvPr id="7" name="Rectangle 4"/>
          <p:cNvSpPr/>
          <p:nvPr/>
        </p:nvSpPr>
        <p:spPr>
          <a:xfrm>
            <a:off x="6258683" y="6047600"/>
            <a:ext cx="2766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Wenzhao Liang </a:t>
            </a:r>
            <a:r>
              <a:rPr lang="en-US" sz="2400" dirty="0"/>
              <a:t>et al.</a:t>
            </a:r>
          </a:p>
        </p:txBody>
      </p:sp>
      <p:pic>
        <p:nvPicPr>
          <p:cNvPr id="2050" name="Picture 2" descr="F:\科研论文\2017-ANE\2018-第一弹\Figure\fig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001000" cy="527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87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502" y="152400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Radiographic evolution in an adult case of acute necrotizing encephalopathy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10599" cy="4343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71500" indent="-571500" algn="just">
              <a:lnSpc>
                <a:spcPts val="35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Acute necrotizing encephalopathy (ANE) </a:t>
            </a:r>
            <a:r>
              <a:rPr lang="en-US" sz="2400" dirty="0" smtClean="0">
                <a:solidFill>
                  <a:schemeClr val="tx1"/>
                </a:solidFill>
              </a:rPr>
              <a:t>occurs </a:t>
            </a:r>
            <a:r>
              <a:rPr lang="en-US" sz="2400" dirty="0">
                <a:solidFill>
                  <a:schemeClr val="tx1"/>
                </a:solidFill>
              </a:rPr>
              <a:t>rarely in adult patients.  </a:t>
            </a:r>
          </a:p>
          <a:p>
            <a:pPr marL="571500" indent="-571500" algn="just">
              <a:lnSpc>
                <a:spcPts val="35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Radiographic </a:t>
            </a:r>
            <a:r>
              <a:rPr lang="en-US" sz="2400" dirty="0">
                <a:solidFill>
                  <a:schemeClr val="tx1"/>
                </a:solidFill>
              </a:rPr>
              <a:t>features </a:t>
            </a:r>
            <a:r>
              <a:rPr lang="en-US" sz="2400" dirty="0" smtClean="0">
                <a:solidFill>
                  <a:schemeClr val="tx1"/>
                </a:solidFill>
              </a:rPr>
              <a:t>include multifocal</a:t>
            </a:r>
            <a:r>
              <a:rPr lang="en-US" sz="2400" dirty="0">
                <a:solidFill>
                  <a:schemeClr val="tx1"/>
                </a:solidFill>
              </a:rPr>
              <a:t>, symmetric lesions affecting the bilateral thalami and </a:t>
            </a:r>
            <a:r>
              <a:rPr lang="en-US" sz="2400" dirty="0" smtClean="0">
                <a:solidFill>
                  <a:schemeClr val="tx1"/>
                </a:solidFill>
              </a:rPr>
              <a:t>pons.</a:t>
            </a:r>
            <a:r>
              <a:rPr lang="en-US" sz="2400" baseline="30000" dirty="0" smtClean="0">
                <a:solidFill>
                  <a:schemeClr val="tx1"/>
                </a:solidFill>
              </a:rPr>
              <a:t>1, 2</a:t>
            </a:r>
          </a:p>
          <a:p>
            <a:pPr marL="571500" indent="-571500" algn="just">
              <a:lnSpc>
                <a:spcPts val="35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diagnosis can be made through the combination of </a:t>
            </a:r>
            <a:r>
              <a:rPr lang="en-US" sz="2400" dirty="0" smtClean="0">
                <a:solidFill>
                  <a:schemeClr val="tx1"/>
                </a:solidFill>
              </a:rPr>
              <a:t>ch</a:t>
            </a:r>
            <a:r>
              <a:rPr lang="en-US" altLang="zh-CN" sz="2400" dirty="0" smtClean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racteristic </a:t>
            </a:r>
            <a:r>
              <a:rPr lang="en-US" sz="2400" dirty="0">
                <a:solidFill>
                  <a:schemeClr val="tx1"/>
                </a:solidFill>
              </a:rPr>
              <a:t>radiological findings and clinical </a:t>
            </a:r>
            <a:r>
              <a:rPr lang="en-US" sz="2400" dirty="0" smtClean="0">
                <a:solidFill>
                  <a:schemeClr val="tx1"/>
                </a:solidFill>
              </a:rPr>
              <a:t>features.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, 2</a:t>
            </a:r>
          </a:p>
          <a:p>
            <a:pPr marL="571500" indent="-571500" algn="just">
              <a:lnSpc>
                <a:spcPts val="35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ANE </a:t>
            </a:r>
            <a:r>
              <a:rPr lang="en-US" sz="2400" dirty="0">
                <a:solidFill>
                  <a:schemeClr val="tx1"/>
                </a:solidFill>
              </a:rPr>
              <a:t>should be included in the differential diagnosis for </a:t>
            </a:r>
            <a:r>
              <a:rPr lang="en-US" sz="2400" dirty="0" smtClean="0">
                <a:solidFill>
                  <a:schemeClr val="tx1"/>
                </a:solidFill>
              </a:rPr>
              <a:t>diseases </a:t>
            </a:r>
            <a:r>
              <a:rPr lang="en-US" sz="2400" dirty="0">
                <a:solidFill>
                  <a:schemeClr val="tx1"/>
                </a:solidFill>
              </a:rPr>
              <a:t>with symmetrical thalamic lesions</a:t>
            </a:r>
            <a:r>
              <a:rPr lang="en-US" sz="2400" dirty="0" smtClean="0">
                <a:solidFill>
                  <a:schemeClr val="tx1"/>
                </a:solidFill>
              </a:rPr>
              <a:t>. (details in </a:t>
            </a:r>
            <a:r>
              <a:rPr lang="en-US" altLang="zh-CN" sz="2400" dirty="0" smtClean="0">
                <a:solidFill>
                  <a:schemeClr val="tx1"/>
                </a:solidFill>
              </a:rPr>
              <a:t>supplemental data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6232266"/>
            <a:ext cx="2749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© 2013 American Academy of Neurology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966340"/>
            <a:ext cx="2162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/>
          <p:nvPr/>
        </p:nvSpPr>
        <p:spPr>
          <a:xfrm>
            <a:off x="6258683" y="6047600"/>
            <a:ext cx="2766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Wenzhao Liang </a:t>
            </a:r>
            <a:r>
              <a:rPr lang="en-US" sz="2400" dirty="0"/>
              <a:t>et al.</a:t>
            </a:r>
          </a:p>
        </p:txBody>
      </p:sp>
    </p:spTree>
    <p:extLst>
      <p:ext uri="{BB962C8B-B14F-4D97-AF65-F5344CB8AC3E}">
        <p14:creationId xmlns:p14="http://schemas.microsoft.com/office/powerpoint/2010/main" val="22233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346</Words>
  <Application>Microsoft Office PowerPoint</Application>
  <PresentationFormat>全屏显示(4:3)</PresentationFormat>
  <Paragraphs>41</Paragraphs>
  <Slides>5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Theme</vt:lpstr>
      <vt:lpstr>37-year-old female with  acute deterioration of consciousness  </vt:lpstr>
      <vt:lpstr>Vignette</vt:lpstr>
      <vt:lpstr>Imaging</vt:lpstr>
      <vt:lpstr>Imaging</vt:lpstr>
      <vt:lpstr>Radiographic evolution in an adult case of acute necrotizing encephalopathy </vt:lpstr>
    </vt:vector>
  </TitlesOfParts>
  <Company>CJUH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37-year-old female with  acute deterioration of consciousness  </dc:title>
  <dc:creator>Jing Mang</dc:creator>
  <cp:lastModifiedBy>MJ-CJUH</cp:lastModifiedBy>
  <cp:revision>34</cp:revision>
  <dcterms:created xsi:type="dcterms:W3CDTF">2017-08-15T16:44:08Z</dcterms:created>
  <dcterms:modified xsi:type="dcterms:W3CDTF">2018-02-18T04:48:56Z</dcterms:modified>
</cp:coreProperties>
</file>