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22" autoAdjust="0"/>
  </p:normalViewPr>
  <p:slideViewPr>
    <p:cSldViewPr>
      <p:cViewPr varScale="1">
        <p:scale>
          <a:sx n="102" d="100"/>
          <a:sy n="102" d="100"/>
        </p:scale>
        <p:origin x="-188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1E808A-7273-4F8B-8574-5A981BB34B24}" type="datetimeFigureOut">
              <a:rPr lang="en-US" smtClean="0"/>
              <a:t>2/18/2018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28005-665F-4446-AB10-16AB1DF4C7FD}" type="slidenum">
              <a:rPr lang="en-US" smtClean="0"/>
              <a:t>‹#›</a:t>
            </a:fld>
            <a:endParaRPr lang="en-US"/>
          </a:p>
        </p:txBody>
      </p:sp>
    </p:spTree>
    <p:extLst>
      <p:ext uri="{BB962C8B-B14F-4D97-AF65-F5344CB8AC3E}">
        <p14:creationId xmlns:p14="http://schemas.microsoft.com/office/powerpoint/2010/main" val="126122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8005-665F-4446-AB10-16AB1DF4C7FD}" type="slidenum">
              <a:rPr lang="en-US" smtClean="0"/>
              <a:t>1</a:t>
            </a:fld>
            <a:endParaRPr lang="en-US"/>
          </a:p>
        </p:txBody>
      </p:sp>
    </p:spTree>
    <p:extLst>
      <p:ext uri="{BB962C8B-B14F-4D97-AF65-F5344CB8AC3E}">
        <p14:creationId xmlns:p14="http://schemas.microsoft.com/office/powerpoint/2010/main" val="696280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1</a:t>
            </a:r>
            <a:r>
              <a:rPr lang="en-US" sz="1200" u="none" kern="1200" dirty="0" smtClean="0">
                <a:solidFill>
                  <a:schemeClr val="tx1"/>
                </a:solidFill>
                <a:effectLst/>
                <a:latin typeface="+mn-lt"/>
                <a:ea typeface="+mn-ea"/>
                <a:cs typeface="+mn-cs"/>
              </a:rPr>
              <a:t>. </a:t>
            </a:r>
            <a:r>
              <a:rPr lang="en-US" sz="1200" b="1" u="none" kern="1200" dirty="0" smtClean="0">
                <a:solidFill>
                  <a:schemeClr val="tx1"/>
                </a:solidFill>
                <a:effectLst/>
                <a:latin typeface="+mn-lt"/>
                <a:ea typeface="+mn-ea"/>
                <a:cs typeface="+mn-cs"/>
              </a:rPr>
              <a:t>MRI of the spine</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(A)Sagittal T1 weighted, (B)Sagittal T2 weighted, (C)Sagittal T1 with contrast(D)Axial T1 weighted and (E)Axial T1 weighted with contrast show the presence of an expansile, peripherally enhancing lesion at the level of T4-T5 with curvilinear areas of T2 hypointensity within the lesion and minimal surrounding edema, with no evidence of spinal malformations. </a:t>
            </a:r>
          </a:p>
          <a:p>
            <a:endParaRPr lang="en-US" dirty="0"/>
          </a:p>
        </p:txBody>
      </p:sp>
      <p:sp>
        <p:nvSpPr>
          <p:cNvPr id="4" name="Slide Number Placeholder 3"/>
          <p:cNvSpPr>
            <a:spLocks noGrp="1"/>
          </p:cNvSpPr>
          <p:nvPr>
            <p:ph type="sldNum" sz="quarter" idx="10"/>
          </p:nvPr>
        </p:nvSpPr>
        <p:spPr/>
        <p:txBody>
          <a:bodyPr/>
          <a:lstStyle/>
          <a:p>
            <a:fld id="{65928005-665F-4446-AB10-16AB1DF4C7FD}" type="slidenum">
              <a:rPr lang="en-US" smtClean="0"/>
              <a:t>3</a:t>
            </a:fld>
            <a:endParaRPr lang="en-US"/>
          </a:p>
        </p:txBody>
      </p:sp>
    </p:spTree>
    <p:extLst>
      <p:ext uri="{BB962C8B-B14F-4D97-AF65-F5344CB8AC3E}">
        <p14:creationId xmlns:p14="http://schemas.microsoft.com/office/powerpoint/2010/main" val="251368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2. </a:t>
            </a:r>
            <a:r>
              <a:rPr lang="en-US" sz="1200" b="1" kern="1200" dirty="0" smtClean="0">
                <a:solidFill>
                  <a:schemeClr val="tx1"/>
                </a:solidFill>
                <a:effectLst/>
                <a:latin typeface="+mn-lt"/>
                <a:ea typeface="+mn-ea"/>
                <a:cs typeface="+mn-cs"/>
              </a:rPr>
              <a:t>Images of the surgical specimen and histopathology</a:t>
            </a:r>
            <a:r>
              <a:rPr lang="en-US" sz="1200" kern="1200" dirty="0" smtClean="0">
                <a:solidFill>
                  <a:schemeClr val="tx1"/>
                </a:solidFill>
                <a:effectLst/>
                <a:latin typeface="+mn-lt"/>
                <a:ea typeface="+mn-ea"/>
                <a:cs typeface="+mn-cs"/>
              </a:rPr>
              <a:t>: Intraoperative image of the cyst (A). Hematoxylin &amp; eosin staining under(B) low power(100x) and(C) high power(400x) demonstrates a cystic structure lined by stratified squamous epithelium with a visible granular layer and prominent laminated keratin.  </a:t>
            </a:r>
          </a:p>
          <a:p>
            <a:endParaRPr lang="en-US" dirty="0"/>
          </a:p>
        </p:txBody>
      </p:sp>
      <p:sp>
        <p:nvSpPr>
          <p:cNvPr id="4" name="Slide Number Placeholder 3"/>
          <p:cNvSpPr>
            <a:spLocks noGrp="1"/>
          </p:cNvSpPr>
          <p:nvPr>
            <p:ph type="sldNum" sz="quarter" idx="10"/>
          </p:nvPr>
        </p:nvSpPr>
        <p:spPr/>
        <p:txBody>
          <a:bodyPr/>
          <a:lstStyle/>
          <a:p>
            <a:fld id="{65928005-665F-4446-AB10-16AB1DF4C7FD}" type="slidenum">
              <a:rPr lang="en-US" smtClean="0"/>
              <a:t>4</a:t>
            </a:fld>
            <a:endParaRPr lang="en-US"/>
          </a:p>
        </p:txBody>
      </p:sp>
    </p:spTree>
    <p:extLst>
      <p:ext uri="{BB962C8B-B14F-4D97-AF65-F5344CB8AC3E}">
        <p14:creationId xmlns:p14="http://schemas.microsoft.com/office/powerpoint/2010/main" val="232770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References</a:t>
            </a:r>
          </a:p>
          <a:p>
            <a:pPr lvl="0"/>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Ziv ET, Gordon </a:t>
            </a:r>
            <a:r>
              <a:rPr lang="en-US" sz="1200" kern="1200" dirty="0" err="1" smtClean="0">
                <a:solidFill>
                  <a:schemeClr val="tx1"/>
                </a:solidFill>
                <a:effectLst/>
                <a:latin typeface="+mn-lt"/>
                <a:ea typeface="+mn-ea"/>
                <a:cs typeface="+mn-cs"/>
              </a:rPr>
              <a:t>mccomb</a:t>
            </a:r>
            <a:r>
              <a:rPr lang="en-US" sz="1200" kern="1200" dirty="0" smtClean="0">
                <a:solidFill>
                  <a:schemeClr val="tx1"/>
                </a:solidFill>
                <a:effectLst/>
                <a:latin typeface="+mn-lt"/>
                <a:ea typeface="+mn-ea"/>
                <a:cs typeface="+mn-cs"/>
              </a:rPr>
              <a:t> J, Krieger MD et-al. Iatrogenic intraspinal epidermoid tumor: two cases and a review of the literature. Spine. 2004;29 (1): E15-8. doi:10.1097/01.BRS.0000104118.07839.44</a:t>
            </a:r>
          </a:p>
          <a:p>
            <a:pPr lvl="0"/>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Gonzalvo</a:t>
            </a:r>
            <a:r>
              <a:rPr lang="en-US" sz="1200" kern="1200" dirty="0" smtClean="0">
                <a:solidFill>
                  <a:schemeClr val="tx1"/>
                </a:solidFill>
                <a:effectLst/>
                <a:latin typeface="+mn-lt"/>
                <a:ea typeface="+mn-ea"/>
                <a:cs typeface="+mn-cs"/>
              </a:rPr>
              <a:t> A, Hall N, </a:t>
            </a:r>
            <a:r>
              <a:rPr lang="en-US" sz="1200" kern="1200" dirty="0" err="1" smtClean="0">
                <a:solidFill>
                  <a:schemeClr val="tx1"/>
                </a:solidFill>
                <a:effectLst/>
                <a:latin typeface="+mn-lt"/>
                <a:ea typeface="+mn-ea"/>
                <a:cs typeface="+mn-cs"/>
              </a:rPr>
              <a:t>Mcmahon</a:t>
            </a:r>
            <a:r>
              <a:rPr lang="en-US" sz="1200" kern="1200" dirty="0" smtClean="0">
                <a:solidFill>
                  <a:schemeClr val="tx1"/>
                </a:solidFill>
                <a:effectLst/>
                <a:latin typeface="+mn-lt"/>
                <a:ea typeface="+mn-ea"/>
                <a:cs typeface="+mn-cs"/>
              </a:rPr>
              <a:t> JH et-al. Intramedullary spinal epidermoid cyst of the upper thoracic region. J </a:t>
            </a:r>
            <a:r>
              <a:rPr lang="en-US" sz="1200" kern="1200" dirty="0" err="1" smtClean="0">
                <a:solidFill>
                  <a:schemeClr val="tx1"/>
                </a:solidFill>
                <a:effectLst/>
                <a:latin typeface="+mn-lt"/>
                <a:ea typeface="+mn-ea"/>
                <a:cs typeface="+mn-cs"/>
              </a:rPr>
              <a:t>Clin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Neurosci</a:t>
            </a:r>
            <a:r>
              <a:rPr lang="en-US" sz="1200" kern="1200" dirty="0" smtClean="0">
                <a:solidFill>
                  <a:schemeClr val="tx1"/>
                </a:solidFill>
                <a:effectLst/>
                <a:latin typeface="+mn-lt"/>
                <a:ea typeface="+mn-ea"/>
                <a:cs typeface="+mn-cs"/>
              </a:rPr>
              <a:t>. 2009;16 (1): 142-4. doi:10.1016/j.jocn.2008.04.017 </a:t>
            </a:r>
          </a:p>
          <a:p>
            <a:endParaRPr lang="en-US" dirty="0"/>
          </a:p>
        </p:txBody>
      </p:sp>
      <p:sp>
        <p:nvSpPr>
          <p:cNvPr id="4" name="Slide Number Placeholder 3"/>
          <p:cNvSpPr>
            <a:spLocks noGrp="1"/>
          </p:cNvSpPr>
          <p:nvPr>
            <p:ph type="sldNum" sz="quarter" idx="10"/>
          </p:nvPr>
        </p:nvSpPr>
        <p:spPr/>
        <p:txBody>
          <a:bodyPr/>
          <a:lstStyle/>
          <a:p>
            <a:fld id="{65928005-665F-4446-AB10-16AB1DF4C7FD}" type="slidenum">
              <a:rPr lang="en-US" smtClean="0"/>
              <a:t>5</a:t>
            </a:fld>
            <a:endParaRPr lang="en-US"/>
          </a:p>
        </p:txBody>
      </p:sp>
    </p:spTree>
    <p:extLst>
      <p:ext uri="{BB962C8B-B14F-4D97-AF65-F5344CB8AC3E}">
        <p14:creationId xmlns:p14="http://schemas.microsoft.com/office/powerpoint/2010/main" val="3459155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45F3E4-5423-4787-A550-309062EEC775}"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FAF5C-E7C3-4106-943F-11E429763DF0}" type="slidenum">
              <a:rPr lang="en-US" smtClean="0"/>
              <a:t>‹#›</a:t>
            </a:fld>
            <a:endParaRPr lang="en-US"/>
          </a:p>
        </p:txBody>
      </p:sp>
    </p:spTree>
    <p:extLst>
      <p:ext uri="{BB962C8B-B14F-4D97-AF65-F5344CB8AC3E}">
        <p14:creationId xmlns:p14="http://schemas.microsoft.com/office/powerpoint/2010/main" val="1244688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5F3E4-5423-4787-A550-309062EEC775}"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FAF5C-E7C3-4106-943F-11E429763DF0}" type="slidenum">
              <a:rPr lang="en-US" smtClean="0"/>
              <a:t>‹#›</a:t>
            </a:fld>
            <a:endParaRPr lang="en-US"/>
          </a:p>
        </p:txBody>
      </p:sp>
    </p:spTree>
    <p:extLst>
      <p:ext uri="{BB962C8B-B14F-4D97-AF65-F5344CB8AC3E}">
        <p14:creationId xmlns:p14="http://schemas.microsoft.com/office/powerpoint/2010/main" val="302620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5F3E4-5423-4787-A550-309062EEC775}"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FAF5C-E7C3-4106-943F-11E429763DF0}" type="slidenum">
              <a:rPr lang="en-US" smtClean="0"/>
              <a:t>‹#›</a:t>
            </a:fld>
            <a:endParaRPr lang="en-US"/>
          </a:p>
        </p:txBody>
      </p:sp>
    </p:spTree>
    <p:extLst>
      <p:ext uri="{BB962C8B-B14F-4D97-AF65-F5344CB8AC3E}">
        <p14:creationId xmlns:p14="http://schemas.microsoft.com/office/powerpoint/2010/main" val="254125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5F3E4-5423-4787-A550-309062EEC775}"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FAF5C-E7C3-4106-943F-11E429763DF0}" type="slidenum">
              <a:rPr lang="en-US" smtClean="0"/>
              <a:t>‹#›</a:t>
            </a:fld>
            <a:endParaRPr lang="en-US"/>
          </a:p>
        </p:txBody>
      </p:sp>
    </p:spTree>
    <p:extLst>
      <p:ext uri="{BB962C8B-B14F-4D97-AF65-F5344CB8AC3E}">
        <p14:creationId xmlns:p14="http://schemas.microsoft.com/office/powerpoint/2010/main" val="97525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5F3E4-5423-4787-A550-309062EEC775}"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FAF5C-E7C3-4106-943F-11E429763DF0}" type="slidenum">
              <a:rPr lang="en-US" smtClean="0"/>
              <a:t>‹#›</a:t>
            </a:fld>
            <a:endParaRPr lang="en-US"/>
          </a:p>
        </p:txBody>
      </p:sp>
    </p:spTree>
    <p:extLst>
      <p:ext uri="{BB962C8B-B14F-4D97-AF65-F5344CB8AC3E}">
        <p14:creationId xmlns:p14="http://schemas.microsoft.com/office/powerpoint/2010/main" val="379460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45F3E4-5423-4787-A550-309062EEC775}"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FAF5C-E7C3-4106-943F-11E429763DF0}" type="slidenum">
              <a:rPr lang="en-US" smtClean="0"/>
              <a:t>‹#›</a:t>
            </a:fld>
            <a:endParaRPr lang="en-US"/>
          </a:p>
        </p:txBody>
      </p:sp>
    </p:spTree>
    <p:extLst>
      <p:ext uri="{BB962C8B-B14F-4D97-AF65-F5344CB8AC3E}">
        <p14:creationId xmlns:p14="http://schemas.microsoft.com/office/powerpoint/2010/main" val="353024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45F3E4-5423-4787-A550-309062EEC775}"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1FAF5C-E7C3-4106-943F-11E429763DF0}" type="slidenum">
              <a:rPr lang="en-US" smtClean="0"/>
              <a:t>‹#›</a:t>
            </a:fld>
            <a:endParaRPr lang="en-US"/>
          </a:p>
        </p:txBody>
      </p:sp>
    </p:spTree>
    <p:extLst>
      <p:ext uri="{BB962C8B-B14F-4D97-AF65-F5344CB8AC3E}">
        <p14:creationId xmlns:p14="http://schemas.microsoft.com/office/powerpoint/2010/main" val="234483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45F3E4-5423-4787-A550-309062EEC775}"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FAF5C-E7C3-4106-943F-11E429763DF0}" type="slidenum">
              <a:rPr lang="en-US" smtClean="0"/>
              <a:t>‹#›</a:t>
            </a:fld>
            <a:endParaRPr lang="en-US"/>
          </a:p>
        </p:txBody>
      </p:sp>
    </p:spTree>
    <p:extLst>
      <p:ext uri="{BB962C8B-B14F-4D97-AF65-F5344CB8AC3E}">
        <p14:creationId xmlns:p14="http://schemas.microsoft.com/office/powerpoint/2010/main" val="400205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5F3E4-5423-4787-A550-309062EEC775}"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1FAF5C-E7C3-4106-943F-11E429763DF0}" type="slidenum">
              <a:rPr lang="en-US" smtClean="0"/>
              <a:t>‹#›</a:t>
            </a:fld>
            <a:endParaRPr lang="en-US"/>
          </a:p>
        </p:txBody>
      </p:sp>
    </p:spTree>
    <p:extLst>
      <p:ext uri="{BB962C8B-B14F-4D97-AF65-F5344CB8AC3E}">
        <p14:creationId xmlns:p14="http://schemas.microsoft.com/office/powerpoint/2010/main" val="105905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5F3E4-5423-4787-A550-309062EEC775}"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FAF5C-E7C3-4106-943F-11E429763DF0}" type="slidenum">
              <a:rPr lang="en-US" smtClean="0"/>
              <a:t>‹#›</a:t>
            </a:fld>
            <a:endParaRPr lang="en-US"/>
          </a:p>
        </p:txBody>
      </p:sp>
    </p:spTree>
    <p:extLst>
      <p:ext uri="{BB962C8B-B14F-4D97-AF65-F5344CB8AC3E}">
        <p14:creationId xmlns:p14="http://schemas.microsoft.com/office/powerpoint/2010/main" val="192607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5F3E4-5423-4787-A550-309062EEC775}"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FAF5C-E7C3-4106-943F-11E429763DF0}" type="slidenum">
              <a:rPr lang="en-US" smtClean="0"/>
              <a:t>‹#›</a:t>
            </a:fld>
            <a:endParaRPr lang="en-US"/>
          </a:p>
        </p:txBody>
      </p:sp>
    </p:spTree>
    <p:extLst>
      <p:ext uri="{BB962C8B-B14F-4D97-AF65-F5344CB8AC3E}">
        <p14:creationId xmlns:p14="http://schemas.microsoft.com/office/powerpoint/2010/main" val="136782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5F3E4-5423-4787-A550-309062EEC775}" type="datetimeFigureOut">
              <a:rPr lang="en-US" smtClean="0"/>
              <a:t>2/18/2018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FAF5C-E7C3-4106-943F-11E429763DF0}" type="slidenum">
              <a:rPr lang="en-US" smtClean="0"/>
              <a:t>‹#›</a:t>
            </a:fld>
            <a:endParaRPr lang="en-US"/>
          </a:p>
        </p:txBody>
      </p:sp>
    </p:spTree>
    <p:extLst>
      <p:ext uri="{BB962C8B-B14F-4D97-AF65-F5344CB8AC3E}">
        <p14:creationId xmlns:p14="http://schemas.microsoft.com/office/powerpoint/2010/main" val="1761989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smtClean="0"/>
              <a:t>NOT A </a:t>
            </a:r>
            <a:r>
              <a:rPr lang="en-US" dirty="0" smtClean="0"/>
              <a:t>TYPICAL SPINAL MASS</a:t>
            </a:r>
            <a:endParaRPr lang="en-US" dirty="0"/>
          </a:p>
        </p:txBody>
      </p:sp>
      <p:sp>
        <p:nvSpPr>
          <p:cNvPr id="3" name="Subtitle 2"/>
          <p:cNvSpPr>
            <a:spLocks noGrp="1"/>
          </p:cNvSpPr>
          <p:nvPr>
            <p:ph type="subTitle" idx="1"/>
          </p:nvPr>
        </p:nvSpPr>
        <p:spPr>
          <a:xfrm>
            <a:off x="1371600" y="2438400"/>
            <a:ext cx="6400800" cy="3276600"/>
          </a:xfrm>
        </p:spPr>
        <p:txBody>
          <a:bodyPr>
            <a:normAutofit fontScale="85000" lnSpcReduction="20000"/>
          </a:bodyPr>
          <a:lstStyle/>
          <a:p>
            <a:r>
              <a:rPr lang="en-US" dirty="0" smtClean="0"/>
              <a:t>20 year old girl with progressive weakness</a:t>
            </a:r>
          </a:p>
          <a:p>
            <a:endParaRPr lang="en-US" dirty="0" smtClean="0"/>
          </a:p>
          <a:p>
            <a:endParaRPr lang="en-US" dirty="0" smtClean="0"/>
          </a:p>
          <a:p>
            <a:endParaRPr lang="en-US" dirty="0"/>
          </a:p>
          <a:p>
            <a:endParaRPr lang="en-US" dirty="0" smtClean="0"/>
          </a:p>
          <a:p>
            <a:endParaRPr lang="en-US" dirty="0"/>
          </a:p>
          <a:p>
            <a:r>
              <a:rPr lang="en-US" dirty="0" smtClean="0"/>
              <a:t>Teaching Neuroimage</a:t>
            </a:r>
            <a:br>
              <a:rPr lang="en-US" dirty="0" smtClean="0"/>
            </a:br>
            <a:r>
              <a:rPr lang="en-US" dirty="0" smtClean="0"/>
              <a:t>Resident and fellow section</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019800"/>
            <a:ext cx="17938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228599" y="6307931"/>
            <a:ext cx="25368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spcBef>
                <a:spcPct val="0"/>
              </a:spcBef>
              <a:buFontTx/>
              <a:buNone/>
            </a:pPr>
            <a:r>
              <a:rPr lang="en-GB" altLang="zh-CN" sz="1000" dirty="0">
                <a:latin typeface="Arial" pitchFamily="34" charset="0"/>
                <a:ea typeface="msgothic"/>
                <a:cs typeface="msgothic"/>
              </a:rPr>
              <a:t>© </a:t>
            </a:r>
            <a:r>
              <a:rPr lang="en-GB" altLang="zh-CN" sz="1000" dirty="0" smtClean="0">
                <a:latin typeface="Arial" pitchFamily="34" charset="0"/>
                <a:ea typeface="msgothic"/>
                <a:cs typeface="msgothic"/>
              </a:rPr>
              <a:t>2018  </a:t>
            </a:r>
            <a:r>
              <a:rPr lang="en-GB" altLang="zh-CN" sz="1000" dirty="0">
                <a:latin typeface="Arial" pitchFamily="34" charset="0"/>
                <a:ea typeface="msgothic"/>
                <a:cs typeface="msgothic"/>
              </a:rPr>
              <a:t>American Academy of Neurology</a:t>
            </a:r>
          </a:p>
        </p:txBody>
      </p:sp>
    </p:spTree>
    <p:extLst>
      <p:ext uri="{BB962C8B-B14F-4D97-AF65-F5344CB8AC3E}">
        <p14:creationId xmlns:p14="http://schemas.microsoft.com/office/powerpoint/2010/main" val="3126555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idx="1"/>
          </p:nvPr>
        </p:nvSpPr>
        <p:spPr/>
        <p:txBody>
          <a:bodyPr/>
          <a:lstStyle/>
          <a:p>
            <a:r>
              <a:rPr lang="en-US" dirty="0"/>
              <a:t>A 20 year old woman presented with subacute progressive lower extremity weakness and spasticity. </a:t>
            </a:r>
          </a:p>
          <a:p>
            <a:r>
              <a:rPr lang="en-US" dirty="0" smtClean="0"/>
              <a:t>Exam </a:t>
            </a:r>
            <a:r>
              <a:rPr lang="en-US" dirty="0"/>
              <a:t>findings were concerning for Brown-Sequard syndrome.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19800"/>
            <a:ext cx="17938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391400" y="6228318"/>
            <a:ext cx="1447800" cy="369332"/>
          </a:xfrm>
          <a:prstGeom prst="rect">
            <a:avLst/>
          </a:prstGeom>
          <a:noFill/>
        </p:spPr>
        <p:txBody>
          <a:bodyPr wrap="square" rtlCol="0">
            <a:spAutoFit/>
          </a:bodyPr>
          <a:lstStyle/>
          <a:p>
            <a:r>
              <a:rPr lang="en-US" dirty="0" smtClean="0"/>
              <a:t>Singh et al</a:t>
            </a:r>
            <a:endParaRPr lang="en-US" dirty="0"/>
          </a:p>
        </p:txBody>
      </p:sp>
      <p:sp>
        <p:nvSpPr>
          <p:cNvPr id="6" name="Text Box 5"/>
          <p:cNvSpPr txBox="1">
            <a:spLocks noChangeArrowheads="1"/>
          </p:cNvSpPr>
          <p:nvPr/>
        </p:nvSpPr>
        <p:spPr bwMode="auto">
          <a:xfrm>
            <a:off x="3377298" y="6388098"/>
            <a:ext cx="25368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spcBef>
                <a:spcPct val="0"/>
              </a:spcBef>
              <a:buFontTx/>
              <a:buNone/>
            </a:pPr>
            <a:r>
              <a:rPr lang="en-GB" altLang="zh-CN" sz="1000" dirty="0">
                <a:latin typeface="Arial" pitchFamily="34" charset="0"/>
                <a:ea typeface="msgothic"/>
                <a:cs typeface="msgothic"/>
              </a:rPr>
              <a:t>© </a:t>
            </a:r>
            <a:r>
              <a:rPr lang="en-GB" altLang="zh-CN" sz="1000" dirty="0" smtClean="0">
                <a:latin typeface="Arial" pitchFamily="34" charset="0"/>
                <a:ea typeface="msgothic"/>
                <a:cs typeface="msgothic"/>
              </a:rPr>
              <a:t>2018  </a:t>
            </a:r>
            <a:r>
              <a:rPr lang="en-GB" altLang="zh-CN" sz="1000" dirty="0">
                <a:latin typeface="Arial" pitchFamily="34" charset="0"/>
                <a:ea typeface="msgothic"/>
                <a:cs typeface="msgothic"/>
              </a:rPr>
              <a:t>American Academy of Neurology</a:t>
            </a:r>
          </a:p>
        </p:txBody>
      </p:sp>
    </p:spTree>
    <p:extLst>
      <p:ext uri="{BB962C8B-B14F-4D97-AF65-F5344CB8AC3E}">
        <p14:creationId xmlns:p14="http://schemas.microsoft.com/office/powerpoint/2010/main" val="3857357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Imaging</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Favorites\project\Epidermoid cyst\Neurology\Figure 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7924800" cy="51477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72" y="6290735"/>
            <a:ext cx="1793875" cy="5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3377298" y="6515098"/>
            <a:ext cx="25368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spcBef>
                <a:spcPct val="0"/>
              </a:spcBef>
              <a:buFontTx/>
              <a:buNone/>
            </a:pPr>
            <a:r>
              <a:rPr lang="en-GB" altLang="zh-CN" sz="1000" dirty="0">
                <a:latin typeface="Arial" pitchFamily="34" charset="0"/>
                <a:ea typeface="msgothic"/>
                <a:cs typeface="msgothic"/>
              </a:rPr>
              <a:t>© </a:t>
            </a:r>
            <a:r>
              <a:rPr lang="en-GB" altLang="zh-CN" sz="1000" dirty="0" smtClean="0">
                <a:latin typeface="Arial" pitchFamily="34" charset="0"/>
                <a:ea typeface="msgothic"/>
                <a:cs typeface="msgothic"/>
              </a:rPr>
              <a:t>2018  </a:t>
            </a:r>
            <a:r>
              <a:rPr lang="en-GB" altLang="zh-CN" sz="1000" dirty="0">
                <a:latin typeface="Arial" pitchFamily="34" charset="0"/>
                <a:ea typeface="msgothic"/>
                <a:cs typeface="msgothic"/>
              </a:rPr>
              <a:t>American Academy of Neurology</a:t>
            </a:r>
          </a:p>
        </p:txBody>
      </p:sp>
      <p:sp>
        <p:nvSpPr>
          <p:cNvPr id="7" name="TextBox 6"/>
          <p:cNvSpPr txBox="1"/>
          <p:nvPr/>
        </p:nvSpPr>
        <p:spPr>
          <a:xfrm>
            <a:off x="7391400" y="6433662"/>
            <a:ext cx="1447800" cy="369332"/>
          </a:xfrm>
          <a:prstGeom prst="rect">
            <a:avLst/>
          </a:prstGeom>
          <a:noFill/>
        </p:spPr>
        <p:txBody>
          <a:bodyPr wrap="square" rtlCol="0">
            <a:spAutoFit/>
          </a:bodyPr>
          <a:lstStyle/>
          <a:p>
            <a:r>
              <a:rPr lang="en-US" dirty="0" smtClean="0"/>
              <a:t>Singh et al</a:t>
            </a:r>
            <a:endParaRPr lang="en-US" dirty="0"/>
          </a:p>
        </p:txBody>
      </p:sp>
    </p:spTree>
    <p:extLst>
      <p:ext uri="{BB962C8B-B14F-4D97-AF65-F5344CB8AC3E}">
        <p14:creationId xmlns:p14="http://schemas.microsoft.com/office/powerpoint/2010/main" val="110285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Images of the surgical specimen and histopathology: </a:t>
            </a:r>
          </a:p>
        </p:txBody>
      </p:sp>
      <p:sp>
        <p:nvSpPr>
          <p:cNvPr id="3" name="Content Placeholder 2"/>
          <p:cNvSpPr>
            <a:spLocks noGrp="1"/>
          </p:cNvSpPr>
          <p:nvPr>
            <p:ph idx="1"/>
          </p:nvPr>
        </p:nvSpPr>
        <p:spPr/>
        <p:txBody>
          <a:bodyPr/>
          <a:lstStyle/>
          <a:p>
            <a:endParaRPr lang="en-US" dirty="0"/>
          </a:p>
        </p:txBody>
      </p:sp>
      <p:pic>
        <p:nvPicPr>
          <p:cNvPr id="2050" name="Picture 2" descr="H:\Favorites\project\Epidermoid cyst\Neurology\Figure 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99" y="1160710"/>
            <a:ext cx="7602885" cy="51382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72" y="6290735"/>
            <a:ext cx="1793875" cy="5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3377298" y="6515098"/>
            <a:ext cx="25368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spcBef>
                <a:spcPct val="0"/>
              </a:spcBef>
              <a:buFontTx/>
              <a:buNone/>
            </a:pPr>
            <a:r>
              <a:rPr lang="en-GB" altLang="zh-CN" sz="1000" dirty="0">
                <a:latin typeface="Arial" pitchFamily="34" charset="0"/>
                <a:ea typeface="msgothic"/>
                <a:cs typeface="msgothic"/>
              </a:rPr>
              <a:t>© </a:t>
            </a:r>
            <a:r>
              <a:rPr lang="en-GB" altLang="zh-CN" sz="1000" dirty="0" smtClean="0">
                <a:latin typeface="Arial" pitchFamily="34" charset="0"/>
                <a:ea typeface="msgothic"/>
                <a:cs typeface="msgothic"/>
              </a:rPr>
              <a:t>2018  </a:t>
            </a:r>
            <a:r>
              <a:rPr lang="en-GB" altLang="zh-CN" sz="1000" dirty="0">
                <a:latin typeface="Arial" pitchFamily="34" charset="0"/>
                <a:ea typeface="msgothic"/>
                <a:cs typeface="msgothic"/>
              </a:rPr>
              <a:t>American Academy of Neurology</a:t>
            </a:r>
          </a:p>
        </p:txBody>
      </p:sp>
      <p:sp>
        <p:nvSpPr>
          <p:cNvPr id="7" name="TextBox 6"/>
          <p:cNvSpPr txBox="1"/>
          <p:nvPr/>
        </p:nvSpPr>
        <p:spPr>
          <a:xfrm>
            <a:off x="7391400" y="6433662"/>
            <a:ext cx="1447800" cy="369332"/>
          </a:xfrm>
          <a:prstGeom prst="rect">
            <a:avLst/>
          </a:prstGeom>
          <a:noFill/>
        </p:spPr>
        <p:txBody>
          <a:bodyPr wrap="square" rtlCol="0">
            <a:spAutoFit/>
          </a:bodyPr>
          <a:lstStyle/>
          <a:p>
            <a:r>
              <a:rPr lang="en-US" dirty="0" smtClean="0"/>
              <a:t>Singh et al</a:t>
            </a:r>
            <a:endParaRPr lang="en-US" dirty="0"/>
          </a:p>
        </p:txBody>
      </p:sp>
    </p:spTree>
    <p:extLst>
      <p:ext uri="{BB962C8B-B14F-4D97-AF65-F5344CB8AC3E}">
        <p14:creationId xmlns:p14="http://schemas.microsoft.com/office/powerpoint/2010/main" val="2414171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epidermoid cyst”</a:t>
            </a:r>
            <a:endParaRPr lang="en-US" dirty="0"/>
          </a:p>
        </p:txBody>
      </p:sp>
      <p:sp>
        <p:nvSpPr>
          <p:cNvPr id="3" name="Content Placeholder 2"/>
          <p:cNvSpPr>
            <a:spLocks noGrp="1"/>
          </p:cNvSpPr>
          <p:nvPr>
            <p:ph idx="1"/>
          </p:nvPr>
        </p:nvSpPr>
        <p:spPr/>
        <p:txBody>
          <a:bodyPr>
            <a:normAutofit fontScale="92500"/>
          </a:bodyPr>
          <a:lstStyle/>
          <a:p>
            <a:r>
              <a:rPr lang="en-US" dirty="0"/>
              <a:t>Spinal epidermoid cysts comprise 0.5%-1% of all spinal </a:t>
            </a:r>
            <a:r>
              <a:rPr lang="en-US" dirty="0" smtClean="0"/>
              <a:t>tumors</a:t>
            </a:r>
          </a:p>
          <a:p>
            <a:r>
              <a:rPr lang="en-US" dirty="0"/>
              <a:t>C</a:t>
            </a:r>
            <a:r>
              <a:rPr lang="en-US" dirty="0" smtClean="0"/>
              <a:t>ongenital </a:t>
            </a:r>
            <a:r>
              <a:rPr lang="en-US" dirty="0"/>
              <a:t>epidermoid tumors </a:t>
            </a:r>
            <a:r>
              <a:rPr lang="en-US" dirty="0" smtClean="0"/>
              <a:t>manifest </a:t>
            </a:r>
            <a:r>
              <a:rPr lang="en-US" dirty="0"/>
              <a:t>between the second to fourth </a:t>
            </a:r>
            <a:r>
              <a:rPr lang="en-US" dirty="0" smtClean="0"/>
              <a:t>decades.</a:t>
            </a:r>
          </a:p>
          <a:p>
            <a:r>
              <a:rPr lang="en-US" dirty="0" smtClean="0"/>
              <a:t> The signal </a:t>
            </a:r>
            <a:r>
              <a:rPr lang="en-US" dirty="0"/>
              <a:t>intensity </a:t>
            </a:r>
            <a:r>
              <a:rPr lang="en-US" dirty="0" smtClean="0"/>
              <a:t>is similar </a:t>
            </a:r>
            <a:r>
              <a:rPr lang="en-US" dirty="0"/>
              <a:t>to that of CSF, </a:t>
            </a:r>
            <a:r>
              <a:rPr lang="en-US" dirty="0" smtClean="0"/>
              <a:t>hence often </a:t>
            </a:r>
            <a:r>
              <a:rPr lang="en-US" dirty="0"/>
              <a:t>misdiagnosed as other cystic tumors. </a:t>
            </a:r>
            <a:endParaRPr lang="en-US" dirty="0" smtClean="0"/>
          </a:p>
          <a:p>
            <a:r>
              <a:rPr lang="en-US" dirty="0" smtClean="0"/>
              <a:t>Treatment </a:t>
            </a:r>
            <a:r>
              <a:rPr lang="en-US" dirty="0"/>
              <a:t>is surgical excision with recurrence rate inversely proportional to resection </a:t>
            </a:r>
            <a:r>
              <a:rPr lang="en-US" dirty="0" smtClean="0"/>
              <a:t>magnitude.    </a:t>
            </a:r>
            <a:endParaRPr lang="en-US" dirty="0"/>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19800"/>
            <a:ext cx="17938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3377298" y="6388098"/>
            <a:ext cx="25368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spcBef>
                <a:spcPct val="0"/>
              </a:spcBef>
              <a:buFontTx/>
              <a:buNone/>
            </a:pPr>
            <a:r>
              <a:rPr lang="en-GB" altLang="zh-CN" sz="1000" dirty="0">
                <a:latin typeface="Arial" pitchFamily="34" charset="0"/>
                <a:ea typeface="msgothic"/>
                <a:cs typeface="msgothic"/>
              </a:rPr>
              <a:t>© </a:t>
            </a:r>
            <a:r>
              <a:rPr lang="en-GB" altLang="zh-CN" sz="1000" dirty="0" smtClean="0">
                <a:latin typeface="Arial" pitchFamily="34" charset="0"/>
                <a:ea typeface="msgothic"/>
                <a:cs typeface="msgothic"/>
              </a:rPr>
              <a:t>2018  </a:t>
            </a:r>
            <a:r>
              <a:rPr lang="en-GB" altLang="zh-CN" sz="1000" dirty="0">
                <a:latin typeface="Arial" pitchFamily="34" charset="0"/>
                <a:ea typeface="msgothic"/>
                <a:cs typeface="msgothic"/>
              </a:rPr>
              <a:t>American Academy of Neurology</a:t>
            </a:r>
          </a:p>
        </p:txBody>
      </p:sp>
      <p:sp>
        <p:nvSpPr>
          <p:cNvPr id="6" name="TextBox 5"/>
          <p:cNvSpPr txBox="1"/>
          <p:nvPr/>
        </p:nvSpPr>
        <p:spPr>
          <a:xfrm>
            <a:off x="7391400" y="6228318"/>
            <a:ext cx="1447800" cy="369332"/>
          </a:xfrm>
          <a:prstGeom prst="rect">
            <a:avLst/>
          </a:prstGeom>
          <a:noFill/>
        </p:spPr>
        <p:txBody>
          <a:bodyPr wrap="square" rtlCol="0">
            <a:spAutoFit/>
          </a:bodyPr>
          <a:lstStyle/>
          <a:p>
            <a:r>
              <a:rPr lang="en-US" dirty="0" smtClean="0"/>
              <a:t>Singh et al</a:t>
            </a:r>
            <a:endParaRPr lang="en-US" dirty="0"/>
          </a:p>
        </p:txBody>
      </p:sp>
    </p:spTree>
    <p:extLst>
      <p:ext uri="{BB962C8B-B14F-4D97-AF65-F5344CB8AC3E}">
        <p14:creationId xmlns:p14="http://schemas.microsoft.com/office/powerpoint/2010/main" val="4228793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345</Words>
  <Application>Microsoft Office PowerPoint</Application>
  <PresentationFormat>On-screen Show (4:3)</PresentationFormat>
  <Paragraphs>36</Paragraphs>
  <Slides>5</Slides>
  <Notes>4</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NOT A TYPICAL SPINAL MASS</vt:lpstr>
      <vt:lpstr>Presentation</vt:lpstr>
      <vt:lpstr>Imaging</vt:lpstr>
      <vt:lpstr>Images of the surgical specimen and histopathology: </vt:lpstr>
      <vt:lpstr>“Spinal epidermoid cyst”</vt:lpstr>
    </vt:vector>
  </TitlesOfParts>
  <Company>Mayo Clinic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A TYPICAL CORD MASS</dc:title>
  <dc:creator>Tarun D Singh</dc:creator>
  <cp:lastModifiedBy>Tarun D Singh</cp:lastModifiedBy>
  <cp:revision>6</cp:revision>
  <dcterms:created xsi:type="dcterms:W3CDTF">2018-02-11T22:57:38Z</dcterms:created>
  <dcterms:modified xsi:type="dcterms:W3CDTF">2018-02-18T22:00:56Z</dcterms:modified>
</cp:coreProperties>
</file>