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0662" autoAdjust="0"/>
  </p:normalViewPr>
  <p:slideViewPr>
    <p:cSldViewPr snapToGrid="0">
      <p:cViewPr varScale="1">
        <p:scale>
          <a:sx n="61" d="100"/>
          <a:sy n="61" d="100"/>
        </p:scale>
        <p:origin x="2059" y="3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A97442-1699-4151-84CE-D8856070ED9E}" type="datetimeFigureOut">
              <a:rPr lang="pt-BR" smtClean="0"/>
              <a:t>19/07/2018</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91BC53-4547-41DB-BFF8-78814E143035}" type="slidenum">
              <a:rPr lang="pt-BR" smtClean="0"/>
              <a:t>‹#›</a:t>
            </a:fld>
            <a:endParaRPr lang="pt-BR"/>
          </a:p>
        </p:txBody>
      </p:sp>
    </p:spTree>
    <p:extLst>
      <p:ext uri="{BB962C8B-B14F-4D97-AF65-F5344CB8AC3E}">
        <p14:creationId xmlns:p14="http://schemas.microsoft.com/office/powerpoint/2010/main" val="1683221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7B91BC53-4547-41DB-BFF8-78814E143035}" type="slidenum">
              <a:rPr lang="pt-BR" smtClean="0"/>
              <a:t>1</a:t>
            </a:fld>
            <a:endParaRPr lang="pt-BR"/>
          </a:p>
        </p:txBody>
      </p:sp>
    </p:spTree>
    <p:extLst>
      <p:ext uri="{BB962C8B-B14F-4D97-AF65-F5344CB8AC3E}">
        <p14:creationId xmlns:p14="http://schemas.microsoft.com/office/powerpoint/2010/main" val="970435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7B91BC53-4547-41DB-BFF8-78814E143035}" type="slidenum">
              <a:rPr lang="pt-BR" smtClean="0"/>
              <a:t>2</a:t>
            </a:fld>
            <a:endParaRPr lang="pt-BR"/>
          </a:p>
        </p:txBody>
      </p:sp>
    </p:spTree>
    <p:extLst>
      <p:ext uri="{BB962C8B-B14F-4D97-AF65-F5344CB8AC3E}">
        <p14:creationId xmlns:p14="http://schemas.microsoft.com/office/powerpoint/2010/main" val="2842961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71600" y="1143000"/>
            <a:ext cx="4114800" cy="3086100"/>
          </a:xfrm>
        </p:spPr>
      </p:sp>
      <p:sp>
        <p:nvSpPr>
          <p:cNvPr id="3" name="Espaço Reservado para Anotações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Figure1. MRI shows intramedullary cystic lesion located at T3-T4 level</a:t>
            </a:r>
          </a:p>
          <a:p>
            <a:r>
              <a:rPr lang="pt-BR" sz="1200" b="0" i="0" u="none" strike="noStrike" kern="1200" baseline="0" dirty="0">
                <a:solidFill>
                  <a:schemeClr val="tx1"/>
                </a:solidFill>
                <a:latin typeface="+mn-lt"/>
                <a:ea typeface="+mn-ea"/>
                <a:cs typeface="+mn-cs"/>
              </a:rPr>
              <a:t>(A) </a:t>
            </a:r>
            <a:r>
              <a:rPr lang="pt-BR" sz="1200" b="0" i="0" u="none" strike="noStrike" kern="1200" baseline="0" dirty="0" err="1">
                <a:solidFill>
                  <a:schemeClr val="tx1"/>
                </a:solidFill>
                <a:latin typeface="+mn-lt"/>
                <a:ea typeface="+mn-ea"/>
                <a:cs typeface="+mn-cs"/>
              </a:rPr>
              <a:t>Gadolinium-enhanced</a:t>
            </a:r>
            <a:r>
              <a:rPr lang="pt-BR" sz="1200" b="0" i="0" u="none" strike="noStrike" kern="1200" baseline="0" dirty="0">
                <a:solidFill>
                  <a:schemeClr val="tx1"/>
                </a:solidFill>
                <a:latin typeface="+mn-lt"/>
                <a:ea typeface="+mn-ea"/>
                <a:cs typeface="+mn-cs"/>
              </a:rPr>
              <a:t> sagital T1; (B) Sagital T2. MRI shows </a:t>
            </a:r>
            <a:r>
              <a:rPr lang="pt-BR" sz="1200" b="0" i="0" u="none" strike="noStrike" kern="1200" baseline="0" dirty="0" err="1">
                <a:solidFill>
                  <a:schemeClr val="tx1"/>
                </a:solidFill>
                <a:latin typeface="+mn-lt"/>
                <a:ea typeface="+mn-ea"/>
                <a:cs typeface="+mn-cs"/>
              </a:rPr>
              <a:t>intramedullary</a:t>
            </a:r>
            <a:r>
              <a:rPr lang="pt-BR" sz="1200" b="0" i="0" u="none" strike="noStrike" kern="1200" baseline="0" dirty="0">
                <a:solidFill>
                  <a:schemeClr val="tx1"/>
                </a:solidFill>
                <a:latin typeface="+mn-lt"/>
                <a:ea typeface="+mn-ea"/>
                <a:cs typeface="+mn-cs"/>
              </a:rPr>
              <a:t> </a:t>
            </a:r>
            <a:r>
              <a:rPr lang="pt-BR" sz="1200" b="0" i="0" u="none" strike="noStrike" kern="1200" baseline="0" dirty="0" err="1">
                <a:solidFill>
                  <a:schemeClr val="tx1"/>
                </a:solidFill>
                <a:latin typeface="+mn-lt"/>
                <a:ea typeface="+mn-ea"/>
                <a:cs typeface="+mn-cs"/>
              </a:rPr>
              <a:t>cystic</a:t>
            </a:r>
            <a:r>
              <a:rPr lang="pt-BR"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lesion located at T3-T4 level, with a thick wall and contrast enhancement, associated with adjacent </a:t>
            </a:r>
            <a:r>
              <a:rPr lang="en-US" sz="1200" b="0" i="0" u="none" strike="noStrike" kern="1200" baseline="0" dirty="0" err="1">
                <a:solidFill>
                  <a:schemeClr val="tx1"/>
                </a:solidFill>
                <a:latin typeface="+mn-lt"/>
                <a:ea typeface="+mn-ea"/>
                <a:cs typeface="+mn-cs"/>
              </a:rPr>
              <a:t>vasogenic</a:t>
            </a:r>
            <a:r>
              <a:rPr lang="en-US" sz="1200" b="0" i="0" u="none" strike="noStrike" kern="1200" baseline="0" dirty="0">
                <a:solidFill>
                  <a:schemeClr val="tx1"/>
                </a:solidFill>
                <a:latin typeface="+mn-lt"/>
                <a:ea typeface="+mn-ea"/>
                <a:cs typeface="+mn-cs"/>
              </a:rPr>
              <a:t> edema. The colloidal phase of cysticercosis mimics </a:t>
            </a:r>
            <a:r>
              <a:rPr lang="en-US" sz="1200" b="0" i="0" u="none" strike="noStrike" kern="1200" baseline="0" dirty="0" err="1">
                <a:solidFill>
                  <a:schemeClr val="tx1"/>
                </a:solidFill>
                <a:latin typeface="+mn-lt"/>
                <a:ea typeface="+mn-ea"/>
                <a:cs typeface="+mn-cs"/>
              </a:rPr>
              <a:t>tumoral</a:t>
            </a:r>
            <a:r>
              <a:rPr lang="en-US" sz="1200" b="0" i="0" u="none" strike="noStrike" kern="1200" baseline="0" dirty="0">
                <a:solidFill>
                  <a:schemeClr val="tx1"/>
                </a:solidFill>
                <a:latin typeface="+mn-lt"/>
                <a:ea typeface="+mn-ea"/>
                <a:cs typeface="+mn-cs"/>
              </a:rPr>
              <a:t> lesion. The lesion features </a:t>
            </a:r>
            <a:r>
              <a:rPr lang="en-US" sz="1200" b="0" i="0" u="none" strike="noStrike" kern="1200" baseline="0" dirty="0" err="1">
                <a:solidFill>
                  <a:schemeClr val="tx1"/>
                </a:solidFill>
                <a:latin typeface="+mn-lt"/>
                <a:ea typeface="+mn-ea"/>
                <a:cs typeface="+mn-cs"/>
              </a:rPr>
              <a:t>hyperintense</a:t>
            </a:r>
            <a:r>
              <a:rPr lang="en-US" sz="1200" b="0" i="0" u="none" strike="noStrike" kern="1200" baseline="0" dirty="0">
                <a:solidFill>
                  <a:schemeClr val="tx1"/>
                </a:solidFill>
                <a:latin typeface="+mn-lt"/>
                <a:ea typeface="+mn-ea"/>
                <a:cs typeface="+mn-cs"/>
              </a:rPr>
              <a:t>  signal  on T2 (due to </a:t>
            </a:r>
            <a:r>
              <a:rPr lang="en-US" sz="1200" b="0" i="0" u="none" strike="noStrike" kern="1200" baseline="0" dirty="0" err="1">
                <a:solidFill>
                  <a:schemeClr val="tx1"/>
                </a:solidFill>
                <a:latin typeface="+mn-lt"/>
                <a:ea typeface="+mn-ea"/>
                <a:cs typeface="+mn-cs"/>
              </a:rPr>
              <a:t>proteinaceous</a:t>
            </a:r>
            <a:r>
              <a:rPr lang="en-US" sz="1200" b="0" i="0" u="none" strike="noStrike" kern="1200" baseline="0" dirty="0">
                <a:solidFill>
                  <a:schemeClr val="tx1"/>
                </a:solidFill>
                <a:latin typeface="+mn-lt"/>
                <a:ea typeface="+mn-ea"/>
                <a:cs typeface="+mn-cs"/>
              </a:rPr>
              <a:t> content of the fluid) with a streak of </a:t>
            </a:r>
            <a:r>
              <a:rPr lang="en-US" sz="1200" b="0" i="0" u="none" strike="noStrike" kern="1200" baseline="0" dirty="0" err="1">
                <a:solidFill>
                  <a:schemeClr val="tx1"/>
                </a:solidFill>
                <a:latin typeface="+mn-lt"/>
                <a:ea typeface="+mn-ea"/>
                <a:cs typeface="+mn-cs"/>
              </a:rPr>
              <a:t>hyperintensity</a:t>
            </a:r>
            <a:r>
              <a:rPr lang="en-US" sz="1200" b="0" i="0" u="none" strike="noStrike" kern="1200" baseline="0" dirty="0">
                <a:solidFill>
                  <a:schemeClr val="tx1"/>
                </a:solidFill>
                <a:latin typeface="+mn-lt"/>
                <a:ea typeface="+mn-ea"/>
                <a:cs typeface="+mn-cs"/>
              </a:rPr>
              <a:t> on T1 (which could indicate the degenerative </a:t>
            </a:r>
            <a:r>
              <a:rPr lang="en-US" sz="1200" b="0" i="0" u="none" strike="noStrike" kern="1200" baseline="0" dirty="0" err="1">
                <a:solidFill>
                  <a:schemeClr val="tx1"/>
                </a:solidFill>
                <a:latin typeface="+mn-lt"/>
                <a:ea typeface="+mn-ea"/>
                <a:cs typeface="+mn-cs"/>
              </a:rPr>
              <a:t>scolex</a:t>
            </a:r>
            <a:r>
              <a:rPr lang="en-US" sz="1200" b="0" i="0" u="none" strike="noStrike" kern="1200" baseline="0" dirty="0">
                <a:solidFill>
                  <a:schemeClr val="tx1"/>
                </a:solidFill>
                <a:latin typeface="+mn-lt"/>
                <a:ea typeface="+mn-ea"/>
                <a:cs typeface="+mn-cs"/>
              </a:rPr>
              <a:t>). </a:t>
            </a:r>
          </a:p>
          <a:p>
            <a:r>
              <a:rPr lang="en-US" sz="1200" b="1" i="0" u="none" strike="noStrike" kern="1200" baseline="0" dirty="0">
                <a:solidFill>
                  <a:schemeClr val="tx1"/>
                </a:solidFill>
                <a:latin typeface="+mn-lt"/>
                <a:ea typeface="+mn-ea"/>
                <a:cs typeface="+mn-cs"/>
              </a:rPr>
              <a:t>Figure 2. Encapsulated </a:t>
            </a:r>
            <a:r>
              <a:rPr lang="en-US" sz="1200" b="1" i="0" u="none" strike="noStrike" kern="1200" baseline="0" dirty="0" err="1">
                <a:solidFill>
                  <a:schemeClr val="tx1"/>
                </a:solidFill>
                <a:latin typeface="+mn-lt"/>
                <a:ea typeface="+mn-ea"/>
                <a:cs typeface="+mn-cs"/>
              </a:rPr>
              <a:t>cysticercus</a:t>
            </a:r>
            <a:r>
              <a:rPr lang="en-US" sz="1200" b="1" i="0" u="none" strike="noStrike" kern="1200" baseline="0" dirty="0">
                <a:solidFill>
                  <a:schemeClr val="tx1"/>
                </a:solidFill>
                <a:latin typeface="+mn-lt"/>
                <a:ea typeface="+mn-ea"/>
                <a:cs typeface="+mn-cs"/>
              </a:rPr>
              <a:t> larvae stained in </a:t>
            </a:r>
            <a:r>
              <a:rPr lang="en-US" sz="1200" b="1" i="0" u="none" strike="noStrike" kern="1200" baseline="0" dirty="0" err="1">
                <a:solidFill>
                  <a:schemeClr val="tx1"/>
                </a:solidFill>
                <a:latin typeface="+mn-lt"/>
                <a:ea typeface="+mn-ea"/>
                <a:cs typeface="+mn-cs"/>
              </a:rPr>
              <a:t>haematoxylin</a:t>
            </a:r>
            <a:r>
              <a:rPr lang="en-US" sz="1200" b="1" i="0" u="none" strike="noStrike" kern="1200" baseline="0" dirty="0">
                <a:solidFill>
                  <a:schemeClr val="tx1"/>
                </a:solidFill>
                <a:latin typeface="+mn-lt"/>
                <a:ea typeface="+mn-ea"/>
                <a:cs typeface="+mn-cs"/>
              </a:rPr>
              <a:t> and eosin.</a:t>
            </a:r>
          </a:p>
          <a:p>
            <a:r>
              <a:rPr lang="pt-BR" sz="1200" b="0" i="0" u="none" strike="noStrike" kern="1200" baseline="0" dirty="0" err="1">
                <a:solidFill>
                  <a:schemeClr val="tx1"/>
                </a:solidFill>
                <a:latin typeface="+mn-lt"/>
                <a:ea typeface="+mn-ea"/>
                <a:cs typeface="+mn-cs"/>
              </a:rPr>
              <a:t>Histopathology</a:t>
            </a:r>
            <a:r>
              <a:rPr lang="pt-BR" sz="1200" b="0" i="0" u="none" strike="noStrike" kern="1200" baseline="0" dirty="0">
                <a:solidFill>
                  <a:schemeClr val="tx1"/>
                </a:solidFill>
                <a:latin typeface="+mn-lt"/>
                <a:ea typeface="+mn-ea"/>
                <a:cs typeface="+mn-cs"/>
              </a:rPr>
              <a:t> </a:t>
            </a:r>
            <a:r>
              <a:rPr lang="pt-BR" sz="1200" b="0" i="0" u="none" strike="noStrike" kern="1200" baseline="0" dirty="0" err="1">
                <a:solidFill>
                  <a:schemeClr val="tx1"/>
                </a:solidFill>
                <a:latin typeface="+mn-lt"/>
                <a:ea typeface="+mn-ea"/>
                <a:cs typeface="+mn-cs"/>
              </a:rPr>
              <a:t>showing</a:t>
            </a:r>
            <a:r>
              <a:rPr lang="pt-BR" sz="1200" b="0" i="0" u="none" strike="noStrike" kern="1200" baseline="0" dirty="0">
                <a:solidFill>
                  <a:schemeClr val="tx1"/>
                </a:solidFill>
                <a:latin typeface="+mn-lt"/>
                <a:ea typeface="+mn-ea"/>
                <a:cs typeface="+mn-cs"/>
              </a:rPr>
              <a:t> </a:t>
            </a:r>
            <a:r>
              <a:rPr lang="pt-BR" sz="1200" b="0" i="0" u="none" strike="noStrike" kern="1200" baseline="0" dirty="0" err="1">
                <a:solidFill>
                  <a:schemeClr val="tx1"/>
                </a:solidFill>
                <a:latin typeface="+mn-lt"/>
                <a:ea typeface="+mn-ea"/>
                <a:cs typeface="+mn-cs"/>
              </a:rPr>
              <a:t>encapsulated</a:t>
            </a:r>
            <a:r>
              <a:rPr lang="pt-BR" sz="1200" b="0" i="0" u="none" strike="noStrike" kern="1200" baseline="0" dirty="0">
                <a:solidFill>
                  <a:schemeClr val="tx1"/>
                </a:solidFill>
                <a:latin typeface="+mn-lt"/>
                <a:ea typeface="+mn-ea"/>
                <a:cs typeface="+mn-cs"/>
              </a:rPr>
              <a:t> </a:t>
            </a:r>
            <a:r>
              <a:rPr lang="pt-BR" sz="1200" b="0" i="0" u="none" strike="noStrike" kern="1200" baseline="0" dirty="0" err="1">
                <a:solidFill>
                  <a:schemeClr val="tx1"/>
                </a:solidFill>
                <a:latin typeface="+mn-lt"/>
                <a:ea typeface="+mn-ea"/>
                <a:cs typeface="+mn-cs"/>
              </a:rPr>
              <a:t>cysticercus</a:t>
            </a:r>
            <a:r>
              <a:rPr lang="pt-BR" sz="1200" b="0" i="0" u="none" strike="noStrike" kern="1200" baseline="0" dirty="0">
                <a:solidFill>
                  <a:schemeClr val="tx1"/>
                </a:solidFill>
                <a:latin typeface="+mn-lt"/>
                <a:ea typeface="+mn-ea"/>
                <a:cs typeface="+mn-cs"/>
              </a:rPr>
              <a:t> </a:t>
            </a:r>
            <a:r>
              <a:rPr lang="pt-BR" sz="1200" b="0" i="0" u="none" strike="noStrike" kern="1200" baseline="0" dirty="0" err="1">
                <a:solidFill>
                  <a:schemeClr val="tx1"/>
                </a:solidFill>
                <a:latin typeface="+mn-lt"/>
                <a:ea typeface="+mn-ea"/>
                <a:cs typeface="+mn-cs"/>
              </a:rPr>
              <a:t>larvae</a:t>
            </a:r>
            <a:r>
              <a:rPr lang="pt-BR" sz="1200" b="0" i="0" u="none" strike="noStrike" kern="1200" baseline="0" dirty="0">
                <a:solidFill>
                  <a:schemeClr val="tx1"/>
                </a:solidFill>
                <a:latin typeface="+mn-lt"/>
                <a:ea typeface="+mn-ea"/>
                <a:cs typeface="+mn-cs"/>
              </a:rPr>
              <a:t> (H&amp;E, 40x). </a:t>
            </a:r>
            <a:r>
              <a:rPr lang="pt-BR" sz="1200" b="0" i="0" u="none" strike="noStrike" kern="1200" baseline="0" dirty="0" err="1">
                <a:solidFill>
                  <a:schemeClr val="tx1"/>
                </a:solidFill>
                <a:latin typeface="+mn-lt"/>
                <a:ea typeface="+mn-ea"/>
                <a:cs typeface="+mn-cs"/>
              </a:rPr>
              <a:t>Outer</a:t>
            </a:r>
            <a:r>
              <a:rPr lang="pt-BR" sz="1200" b="0" i="0" u="none" strike="noStrike" kern="1200" baseline="0" dirty="0">
                <a:solidFill>
                  <a:schemeClr val="tx1"/>
                </a:solidFill>
                <a:latin typeface="+mn-lt"/>
                <a:ea typeface="+mn-ea"/>
                <a:cs typeface="+mn-cs"/>
              </a:rPr>
              <a:t> </a:t>
            </a:r>
            <a:r>
              <a:rPr lang="pt-BR" sz="1200" b="0" i="0" u="none" strike="noStrike" kern="1200" baseline="0" dirty="0" err="1">
                <a:solidFill>
                  <a:schemeClr val="tx1"/>
                </a:solidFill>
                <a:latin typeface="+mn-lt"/>
                <a:ea typeface="+mn-ea"/>
                <a:cs typeface="+mn-cs"/>
              </a:rPr>
              <a:t>membrane</a:t>
            </a:r>
            <a:r>
              <a:rPr lang="pt-BR"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(black arrow), larval scolex (red arrow), and larval intestine (yellow arrow).</a:t>
            </a:r>
            <a:endParaRPr lang="pt-BR" b="1" dirty="0"/>
          </a:p>
        </p:txBody>
      </p:sp>
      <p:sp>
        <p:nvSpPr>
          <p:cNvPr id="4" name="Espaço Reservado para Número de Slide 3"/>
          <p:cNvSpPr>
            <a:spLocks noGrp="1"/>
          </p:cNvSpPr>
          <p:nvPr>
            <p:ph type="sldNum" sz="quarter" idx="10"/>
          </p:nvPr>
        </p:nvSpPr>
        <p:spPr/>
        <p:txBody>
          <a:bodyPr/>
          <a:lstStyle/>
          <a:p>
            <a:fld id="{7B91BC53-4547-41DB-BFF8-78814E143035}" type="slidenum">
              <a:rPr lang="pt-BR" smtClean="0"/>
              <a:t>3</a:t>
            </a:fld>
            <a:endParaRPr lang="pt-BR"/>
          </a:p>
        </p:txBody>
      </p:sp>
    </p:spTree>
    <p:extLst>
      <p:ext uri="{BB962C8B-B14F-4D97-AF65-F5344CB8AC3E}">
        <p14:creationId xmlns:p14="http://schemas.microsoft.com/office/powerpoint/2010/main" val="1778982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71600" y="1143000"/>
            <a:ext cx="4114800" cy="3086100"/>
          </a:xfrm>
        </p:spPr>
      </p:sp>
      <p:sp>
        <p:nvSpPr>
          <p:cNvPr id="3" name="Espaço Reservado para Anotações 2"/>
          <p:cNvSpPr>
            <a:spLocks noGrp="1"/>
          </p:cNvSpPr>
          <p:nvPr>
            <p:ph type="body" idx="1"/>
          </p:nvPr>
        </p:nvSpPr>
        <p:spPr/>
        <p:txBody>
          <a:bodyPr/>
          <a:lstStyle/>
          <a:p>
            <a:pPr algn="just"/>
            <a:r>
              <a:rPr lang="pt-BR" sz="1200" b="0" i="0" u="none" strike="noStrike" kern="1200" baseline="0" dirty="0">
                <a:solidFill>
                  <a:schemeClr val="tx1"/>
                </a:solidFill>
                <a:latin typeface="+mn-lt"/>
                <a:ea typeface="+mn-ea"/>
                <a:cs typeface="+mn-cs"/>
              </a:rPr>
              <a:t>1. </a:t>
            </a:r>
            <a:r>
              <a:rPr lang="pt-BR" sz="1200" b="0" i="0" u="none" strike="noStrike" kern="1200" baseline="0" dirty="0" err="1">
                <a:solidFill>
                  <a:schemeClr val="tx1"/>
                </a:solidFill>
                <a:latin typeface="+mn-lt"/>
                <a:ea typeface="+mn-ea"/>
                <a:cs typeface="+mn-cs"/>
              </a:rPr>
              <a:t>Chhiber</a:t>
            </a:r>
            <a:r>
              <a:rPr lang="pt-BR" sz="1200" b="0" i="0" u="none" strike="noStrike" kern="1200" baseline="0" dirty="0">
                <a:solidFill>
                  <a:schemeClr val="tx1"/>
                </a:solidFill>
                <a:latin typeface="+mn-lt"/>
                <a:ea typeface="+mn-ea"/>
                <a:cs typeface="+mn-cs"/>
              </a:rPr>
              <a:t> SS, Singh B, </a:t>
            </a:r>
            <a:r>
              <a:rPr lang="pt-BR" sz="1200" b="0" i="0" u="none" strike="noStrike" kern="1200" baseline="0" dirty="0" err="1">
                <a:solidFill>
                  <a:schemeClr val="tx1"/>
                </a:solidFill>
                <a:latin typeface="+mn-lt"/>
                <a:ea typeface="+mn-ea"/>
                <a:cs typeface="+mn-cs"/>
              </a:rPr>
              <a:t>Bansal</a:t>
            </a:r>
            <a:r>
              <a:rPr lang="pt-BR" sz="1200" b="0" i="0" u="none" strike="noStrike" kern="1200" baseline="0" dirty="0">
                <a:solidFill>
                  <a:schemeClr val="tx1"/>
                </a:solidFill>
                <a:latin typeface="+mn-lt"/>
                <a:ea typeface="+mn-ea"/>
                <a:cs typeface="+mn-cs"/>
              </a:rPr>
              <a:t> P, </a:t>
            </a:r>
            <a:r>
              <a:rPr lang="pt-BR" sz="1200" b="0" i="0" u="none" strike="noStrike" kern="1200" baseline="0" dirty="0" err="1">
                <a:solidFill>
                  <a:schemeClr val="tx1"/>
                </a:solidFill>
                <a:latin typeface="+mn-lt"/>
                <a:ea typeface="+mn-ea"/>
                <a:cs typeface="+mn-cs"/>
              </a:rPr>
              <a:t>Pandita</a:t>
            </a:r>
            <a:r>
              <a:rPr lang="pt-BR" sz="1200" b="0" i="0" u="none" strike="noStrike" kern="1200" baseline="0" dirty="0">
                <a:solidFill>
                  <a:schemeClr val="tx1"/>
                </a:solidFill>
                <a:latin typeface="+mn-lt"/>
                <a:ea typeface="+mn-ea"/>
                <a:cs typeface="+mn-cs"/>
              </a:rPr>
              <a:t> KK, </a:t>
            </a:r>
            <a:r>
              <a:rPr lang="pt-BR" sz="1200" b="0" i="0" u="none" strike="noStrike" kern="1200" baseline="0" dirty="0" err="1">
                <a:solidFill>
                  <a:schemeClr val="tx1"/>
                </a:solidFill>
                <a:latin typeface="+mn-lt"/>
                <a:ea typeface="+mn-ea"/>
                <a:cs typeface="+mn-cs"/>
              </a:rPr>
              <a:t>Razdan</a:t>
            </a:r>
            <a:r>
              <a:rPr lang="pt-BR" sz="1200" b="0" i="0" u="none" strike="noStrike" kern="1200" baseline="0" dirty="0">
                <a:solidFill>
                  <a:schemeClr val="tx1"/>
                </a:solidFill>
                <a:latin typeface="+mn-lt"/>
                <a:ea typeface="+mn-ea"/>
                <a:cs typeface="+mn-cs"/>
              </a:rPr>
              <a:t> S, Singh J. </a:t>
            </a:r>
            <a:r>
              <a:rPr lang="pt-BR" sz="1200" b="0" i="0" u="none" strike="noStrike" kern="1200" baseline="0" dirty="0" err="1">
                <a:solidFill>
                  <a:schemeClr val="tx1"/>
                </a:solidFill>
                <a:latin typeface="+mn-lt"/>
                <a:ea typeface="+mn-ea"/>
                <a:cs typeface="+mn-cs"/>
              </a:rPr>
              <a:t>Intramedullary</a:t>
            </a:r>
            <a:r>
              <a:rPr lang="pt-BR" sz="1200" b="0" i="0" u="none" strike="noStrike" kern="1200" baseline="0" dirty="0">
                <a:solidFill>
                  <a:schemeClr val="tx1"/>
                </a:solidFill>
                <a:latin typeface="+mn-lt"/>
                <a:ea typeface="+mn-ea"/>
                <a:cs typeface="+mn-cs"/>
              </a:rPr>
              <a:t> </a:t>
            </a:r>
            <a:r>
              <a:rPr lang="pt-BR" sz="1200" b="0" i="0" u="none" strike="noStrike" kern="1200" baseline="0" dirty="0" err="1">
                <a:solidFill>
                  <a:schemeClr val="tx1"/>
                </a:solidFill>
                <a:latin typeface="+mn-lt"/>
                <a:ea typeface="+mn-ea"/>
                <a:cs typeface="+mn-cs"/>
              </a:rPr>
              <a:t>spinal</a:t>
            </a:r>
            <a:r>
              <a:rPr lang="pt-BR"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cysticercosis cured with medical therapy: case report and review of literature. </a:t>
            </a:r>
            <a:r>
              <a:rPr lang="en-US" sz="1200" b="0" i="0" u="none" strike="noStrike" kern="1200" baseline="0" dirty="0" err="1">
                <a:solidFill>
                  <a:schemeClr val="tx1"/>
                </a:solidFill>
                <a:latin typeface="+mn-lt"/>
                <a:ea typeface="+mn-ea"/>
                <a:cs typeface="+mn-cs"/>
              </a:rPr>
              <a:t>Surg</a:t>
            </a:r>
            <a:r>
              <a:rPr lang="en-US" sz="1200" b="0" i="0" u="none" strike="noStrike" kern="1200" baseline="0" dirty="0">
                <a:solidFill>
                  <a:schemeClr val="tx1"/>
                </a:solidFill>
                <a:latin typeface="+mn-lt"/>
                <a:ea typeface="+mn-ea"/>
                <a:cs typeface="+mn-cs"/>
              </a:rPr>
              <a:t> Neurol. </a:t>
            </a:r>
            <a:r>
              <a:rPr lang="it-IT" sz="1200" b="0" i="0" u="none" strike="noStrike" kern="1200" baseline="0" dirty="0">
                <a:solidFill>
                  <a:schemeClr val="tx1"/>
                </a:solidFill>
                <a:latin typeface="+mn-lt"/>
                <a:ea typeface="+mn-ea"/>
                <a:cs typeface="+mn-cs"/>
              </a:rPr>
              <a:t>2009 Dec;72(6):765-768; discussion 768-769.</a:t>
            </a:r>
          </a:p>
          <a:p>
            <a:r>
              <a:rPr lang="pt-BR" sz="1200" b="0" i="0" u="none" strike="noStrike" kern="1200" baseline="0" dirty="0">
                <a:solidFill>
                  <a:schemeClr val="tx1"/>
                </a:solidFill>
                <a:latin typeface="+mn-lt"/>
                <a:ea typeface="+mn-ea"/>
                <a:cs typeface="+mn-cs"/>
              </a:rPr>
              <a:t>2. </a:t>
            </a:r>
            <a:r>
              <a:rPr lang="pt-BR" sz="1200" kern="1200" dirty="0" err="1">
                <a:solidFill>
                  <a:schemeClr val="tx1"/>
                </a:solidFill>
                <a:effectLst/>
                <a:latin typeface="+mn-lt"/>
                <a:ea typeface="+mn-ea"/>
                <a:cs typeface="+mn-cs"/>
              </a:rPr>
              <a:t>Lucato</a:t>
            </a:r>
            <a:r>
              <a:rPr lang="pt-BR" sz="1200" kern="1200" dirty="0">
                <a:solidFill>
                  <a:schemeClr val="tx1"/>
                </a:solidFill>
                <a:effectLst/>
                <a:latin typeface="+mn-lt"/>
                <a:ea typeface="+mn-ea"/>
                <a:cs typeface="+mn-cs"/>
              </a:rPr>
              <a:t> LT, Guedes MS, Sato JR, </a:t>
            </a:r>
            <a:r>
              <a:rPr lang="pt-BR" sz="1200" kern="1200" dirty="0" err="1">
                <a:solidFill>
                  <a:schemeClr val="tx1"/>
                </a:solidFill>
                <a:effectLst/>
                <a:latin typeface="+mn-lt"/>
                <a:ea typeface="+mn-ea"/>
                <a:cs typeface="+mn-cs"/>
              </a:rPr>
              <a:t>Bacheschi</a:t>
            </a:r>
            <a:r>
              <a:rPr lang="pt-BR" sz="1200" kern="1200" dirty="0">
                <a:solidFill>
                  <a:schemeClr val="tx1"/>
                </a:solidFill>
                <a:effectLst/>
                <a:latin typeface="+mn-lt"/>
                <a:ea typeface="+mn-ea"/>
                <a:cs typeface="+mn-cs"/>
              </a:rPr>
              <a:t> LA, Machado LR, Leite CC. The role </a:t>
            </a:r>
            <a:r>
              <a:rPr lang="pt-BR" sz="1200" kern="1200" dirty="0" err="1">
                <a:solidFill>
                  <a:schemeClr val="tx1"/>
                </a:solidFill>
                <a:effectLst/>
                <a:latin typeface="+mn-lt"/>
                <a:ea typeface="+mn-ea"/>
                <a:cs typeface="+mn-cs"/>
              </a:rPr>
              <a:t>of</a:t>
            </a:r>
            <a:r>
              <a:rPr lang="pt-BR" sz="1200" kern="1200" dirty="0">
                <a:solidFill>
                  <a:schemeClr val="tx1"/>
                </a:solidFill>
                <a:effectLst/>
                <a:latin typeface="+mn-lt"/>
                <a:ea typeface="+mn-ea"/>
                <a:cs typeface="+mn-cs"/>
              </a:rPr>
              <a:t> </a:t>
            </a:r>
            <a:r>
              <a:rPr lang="pt-BR" sz="1200" kern="1200" dirty="0" err="1">
                <a:solidFill>
                  <a:schemeClr val="tx1"/>
                </a:solidFill>
                <a:effectLst/>
                <a:latin typeface="+mn-lt"/>
                <a:ea typeface="+mn-ea"/>
                <a:cs typeface="+mn-cs"/>
              </a:rPr>
              <a:t>conventional</a:t>
            </a:r>
            <a:r>
              <a:rPr lang="pt-BR" sz="1200" kern="1200" dirty="0">
                <a:solidFill>
                  <a:schemeClr val="tx1"/>
                </a:solidFill>
                <a:effectLst/>
                <a:latin typeface="+mn-lt"/>
                <a:ea typeface="+mn-ea"/>
                <a:cs typeface="+mn-cs"/>
              </a:rPr>
              <a:t> MR </a:t>
            </a:r>
            <a:r>
              <a:rPr lang="pt-BR" sz="1200" kern="1200" dirty="0" err="1">
                <a:solidFill>
                  <a:schemeClr val="tx1"/>
                </a:solidFill>
                <a:effectLst/>
                <a:latin typeface="+mn-lt"/>
                <a:ea typeface="+mn-ea"/>
                <a:cs typeface="+mn-cs"/>
              </a:rPr>
              <a:t>imaging</a:t>
            </a:r>
            <a:r>
              <a:rPr lang="pt-BR" sz="1200" kern="1200" dirty="0">
                <a:solidFill>
                  <a:schemeClr val="tx1"/>
                </a:solidFill>
                <a:effectLst/>
                <a:latin typeface="+mn-lt"/>
                <a:ea typeface="+mn-ea"/>
                <a:cs typeface="+mn-cs"/>
              </a:rPr>
              <a:t> </a:t>
            </a:r>
            <a:r>
              <a:rPr lang="pt-BR" sz="1200" kern="1200" dirty="0" err="1">
                <a:solidFill>
                  <a:schemeClr val="tx1"/>
                </a:solidFill>
                <a:effectLst/>
                <a:latin typeface="+mn-lt"/>
                <a:ea typeface="+mn-ea"/>
                <a:cs typeface="+mn-cs"/>
              </a:rPr>
              <a:t>sequences</a:t>
            </a:r>
            <a:r>
              <a:rPr lang="pt-BR" sz="1200" kern="1200" dirty="0">
                <a:solidFill>
                  <a:schemeClr val="tx1"/>
                </a:solidFill>
                <a:effectLst/>
                <a:latin typeface="+mn-lt"/>
                <a:ea typeface="+mn-ea"/>
                <a:cs typeface="+mn-cs"/>
              </a:rPr>
              <a:t> in </a:t>
            </a:r>
            <a:r>
              <a:rPr lang="pt-BR" sz="1200" kern="1200" dirty="0" err="1">
                <a:solidFill>
                  <a:schemeClr val="tx1"/>
                </a:solidFill>
                <a:effectLst/>
                <a:latin typeface="+mn-lt"/>
                <a:ea typeface="+mn-ea"/>
                <a:cs typeface="+mn-cs"/>
              </a:rPr>
              <a:t>the</a:t>
            </a:r>
            <a:r>
              <a:rPr lang="pt-BR" sz="1200" kern="1200" dirty="0">
                <a:solidFill>
                  <a:schemeClr val="tx1"/>
                </a:solidFill>
                <a:effectLst/>
                <a:latin typeface="+mn-lt"/>
                <a:ea typeface="+mn-ea"/>
                <a:cs typeface="+mn-cs"/>
              </a:rPr>
              <a:t> </a:t>
            </a:r>
            <a:r>
              <a:rPr lang="pt-BR" sz="1200" kern="1200" dirty="0" err="1">
                <a:solidFill>
                  <a:schemeClr val="tx1"/>
                </a:solidFill>
                <a:effectLst/>
                <a:latin typeface="+mn-lt"/>
                <a:ea typeface="+mn-ea"/>
                <a:cs typeface="+mn-cs"/>
              </a:rPr>
              <a:t>evaluation</a:t>
            </a:r>
            <a:r>
              <a:rPr lang="pt-BR" sz="1200" kern="1200" dirty="0">
                <a:solidFill>
                  <a:schemeClr val="tx1"/>
                </a:solidFill>
                <a:effectLst/>
                <a:latin typeface="+mn-lt"/>
                <a:ea typeface="+mn-ea"/>
                <a:cs typeface="+mn-cs"/>
              </a:rPr>
              <a:t> </a:t>
            </a:r>
            <a:r>
              <a:rPr lang="pt-BR" sz="1200" kern="1200" dirty="0" err="1">
                <a:solidFill>
                  <a:schemeClr val="tx1"/>
                </a:solidFill>
                <a:effectLst/>
                <a:latin typeface="+mn-lt"/>
                <a:ea typeface="+mn-ea"/>
                <a:cs typeface="+mn-cs"/>
              </a:rPr>
              <a:t>of</a:t>
            </a:r>
            <a:r>
              <a:rPr lang="pt-BR" sz="1200" kern="1200" dirty="0">
                <a:solidFill>
                  <a:schemeClr val="tx1"/>
                </a:solidFill>
                <a:effectLst/>
                <a:latin typeface="+mn-lt"/>
                <a:ea typeface="+mn-ea"/>
                <a:cs typeface="+mn-cs"/>
              </a:rPr>
              <a:t> </a:t>
            </a:r>
            <a:r>
              <a:rPr lang="pt-BR" sz="1200" kern="1200" dirty="0" err="1">
                <a:solidFill>
                  <a:schemeClr val="tx1"/>
                </a:solidFill>
                <a:effectLst/>
                <a:latin typeface="+mn-lt"/>
                <a:ea typeface="+mn-ea"/>
                <a:cs typeface="+mn-cs"/>
              </a:rPr>
              <a:t>neurocysticercosis</a:t>
            </a:r>
            <a:r>
              <a:rPr lang="pt-BR" sz="1200" kern="1200" dirty="0">
                <a:solidFill>
                  <a:schemeClr val="tx1"/>
                </a:solidFill>
                <a:effectLst/>
                <a:latin typeface="+mn-lt"/>
                <a:ea typeface="+mn-ea"/>
                <a:cs typeface="+mn-cs"/>
              </a:rPr>
              <a:t>: </a:t>
            </a:r>
            <a:r>
              <a:rPr lang="pt-BR" sz="1200" kern="1200" dirty="0" err="1">
                <a:solidFill>
                  <a:schemeClr val="tx1"/>
                </a:solidFill>
                <a:effectLst/>
                <a:latin typeface="+mn-lt"/>
                <a:ea typeface="+mn-ea"/>
                <a:cs typeface="+mn-cs"/>
              </a:rPr>
              <a:t>impact</a:t>
            </a:r>
            <a:r>
              <a:rPr lang="pt-BR" sz="1200" kern="1200" dirty="0">
                <a:solidFill>
                  <a:schemeClr val="tx1"/>
                </a:solidFill>
                <a:effectLst/>
                <a:latin typeface="+mn-lt"/>
                <a:ea typeface="+mn-ea"/>
                <a:cs typeface="+mn-cs"/>
              </a:rPr>
              <a:t> </a:t>
            </a:r>
            <a:r>
              <a:rPr lang="pt-BR" sz="1200" kern="1200" dirty="0" err="1">
                <a:solidFill>
                  <a:schemeClr val="tx1"/>
                </a:solidFill>
                <a:effectLst/>
                <a:latin typeface="+mn-lt"/>
                <a:ea typeface="+mn-ea"/>
                <a:cs typeface="+mn-cs"/>
              </a:rPr>
              <a:t>on</a:t>
            </a:r>
            <a:r>
              <a:rPr lang="pt-BR" sz="1200" kern="1200" dirty="0">
                <a:solidFill>
                  <a:schemeClr val="tx1"/>
                </a:solidFill>
                <a:effectLst/>
                <a:latin typeface="+mn-lt"/>
                <a:ea typeface="+mn-ea"/>
                <a:cs typeface="+mn-cs"/>
              </a:rPr>
              <a:t> </a:t>
            </a:r>
            <a:r>
              <a:rPr lang="pt-BR" sz="1200" kern="1200" dirty="0" err="1">
                <a:solidFill>
                  <a:schemeClr val="tx1"/>
                </a:solidFill>
                <a:effectLst/>
                <a:latin typeface="+mn-lt"/>
                <a:ea typeface="+mn-ea"/>
                <a:cs typeface="+mn-cs"/>
              </a:rPr>
              <a:t>characterization</a:t>
            </a:r>
            <a:r>
              <a:rPr lang="pt-BR" sz="1200" kern="1200" dirty="0">
                <a:solidFill>
                  <a:schemeClr val="tx1"/>
                </a:solidFill>
                <a:effectLst/>
                <a:latin typeface="+mn-lt"/>
                <a:ea typeface="+mn-ea"/>
                <a:cs typeface="+mn-cs"/>
              </a:rPr>
              <a:t> </a:t>
            </a:r>
            <a:r>
              <a:rPr lang="pt-BR" sz="1200" kern="1200" dirty="0" err="1">
                <a:solidFill>
                  <a:schemeClr val="tx1"/>
                </a:solidFill>
                <a:effectLst/>
                <a:latin typeface="+mn-lt"/>
                <a:ea typeface="+mn-ea"/>
                <a:cs typeface="+mn-cs"/>
              </a:rPr>
              <a:t>of</a:t>
            </a:r>
            <a:r>
              <a:rPr lang="pt-BR" sz="1200" kern="1200" dirty="0">
                <a:solidFill>
                  <a:schemeClr val="tx1"/>
                </a:solidFill>
                <a:effectLst/>
                <a:latin typeface="+mn-lt"/>
                <a:ea typeface="+mn-ea"/>
                <a:cs typeface="+mn-cs"/>
              </a:rPr>
              <a:t> </a:t>
            </a:r>
            <a:r>
              <a:rPr lang="pt-BR" sz="1200" kern="1200" dirty="0" err="1">
                <a:solidFill>
                  <a:schemeClr val="tx1"/>
                </a:solidFill>
                <a:effectLst/>
                <a:latin typeface="+mn-lt"/>
                <a:ea typeface="+mn-ea"/>
                <a:cs typeface="+mn-cs"/>
              </a:rPr>
              <a:t>the</a:t>
            </a:r>
            <a:r>
              <a:rPr lang="pt-BR" sz="1200" kern="1200" dirty="0">
                <a:solidFill>
                  <a:schemeClr val="tx1"/>
                </a:solidFill>
                <a:effectLst/>
                <a:latin typeface="+mn-lt"/>
                <a:ea typeface="+mn-ea"/>
                <a:cs typeface="+mn-cs"/>
              </a:rPr>
              <a:t> </a:t>
            </a:r>
            <a:r>
              <a:rPr lang="pt-BR" sz="1200" kern="1200" dirty="0" err="1">
                <a:solidFill>
                  <a:schemeClr val="tx1"/>
                </a:solidFill>
                <a:effectLst/>
                <a:latin typeface="+mn-lt"/>
                <a:ea typeface="+mn-ea"/>
                <a:cs typeface="+mn-cs"/>
              </a:rPr>
              <a:t>scolex</a:t>
            </a:r>
            <a:r>
              <a:rPr lang="pt-BR" sz="1200" kern="1200" dirty="0">
                <a:solidFill>
                  <a:schemeClr val="tx1"/>
                </a:solidFill>
                <a:effectLst/>
                <a:latin typeface="+mn-lt"/>
                <a:ea typeface="+mn-ea"/>
                <a:cs typeface="+mn-cs"/>
              </a:rPr>
              <a:t> </a:t>
            </a:r>
            <a:r>
              <a:rPr lang="pt-BR" sz="1200" kern="1200" dirty="0" err="1">
                <a:solidFill>
                  <a:schemeClr val="tx1"/>
                </a:solidFill>
                <a:effectLst/>
                <a:latin typeface="+mn-lt"/>
                <a:ea typeface="+mn-ea"/>
                <a:cs typeface="+mn-cs"/>
              </a:rPr>
              <a:t>and</a:t>
            </a:r>
            <a:r>
              <a:rPr lang="pt-BR" sz="1200" kern="1200" dirty="0">
                <a:solidFill>
                  <a:schemeClr val="tx1"/>
                </a:solidFill>
                <a:effectLst/>
                <a:latin typeface="+mn-lt"/>
                <a:ea typeface="+mn-ea"/>
                <a:cs typeface="+mn-cs"/>
              </a:rPr>
              <a:t> </a:t>
            </a:r>
            <a:r>
              <a:rPr lang="pt-BR" sz="1200" kern="1200" dirty="0" err="1">
                <a:solidFill>
                  <a:schemeClr val="tx1"/>
                </a:solidFill>
                <a:effectLst/>
                <a:latin typeface="+mn-lt"/>
                <a:ea typeface="+mn-ea"/>
                <a:cs typeface="+mn-cs"/>
              </a:rPr>
              <a:t>lesion</a:t>
            </a:r>
            <a:r>
              <a:rPr lang="pt-BR" sz="1200" kern="1200" dirty="0">
                <a:solidFill>
                  <a:schemeClr val="tx1"/>
                </a:solidFill>
                <a:effectLst/>
                <a:latin typeface="+mn-lt"/>
                <a:ea typeface="+mn-ea"/>
                <a:cs typeface="+mn-cs"/>
              </a:rPr>
              <a:t> </a:t>
            </a:r>
            <a:r>
              <a:rPr lang="pt-BR" sz="1200" kern="1200" dirty="0" err="1">
                <a:solidFill>
                  <a:schemeClr val="tx1"/>
                </a:solidFill>
                <a:effectLst/>
                <a:latin typeface="+mn-lt"/>
                <a:ea typeface="+mn-ea"/>
                <a:cs typeface="+mn-cs"/>
              </a:rPr>
              <a:t>burden</a:t>
            </a:r>
            <a:r>
              <a:rPr lang="pt-BR" sz="1200" kern="1200" dirty="0">
                <a:solidFill>
                  <a:schemeClr val="tx1"/>
                </a:solidFill>
                <a:effectLst/>
                <a:latin typeface="+mn-lt"/>
                <a:ea typeface="+mn-ea"/>
                <a:cs typeface="+mn-cs"/>
              </a:rPr>
              <a:t>. AJNR </a:t>
            </a:r>
            <a:r>
              <a:rPr lang="pt-BR" sz="1200" kern="1200" dirty="0" err="1">
                <a:solidFill>
                  <a:schemeClr val="tx1"/>
                </a:solidFill>
                <a:effectLst/>
                <a:latin typeface="+mn-lt"/>
                <a:ea typeface="+mn-ea"/>
                <a:cs typeface="+mn-cs"/>
              </a:rPr>
              <a:t>Am</a:t>
            </a:r>
            <a:r>
              <a:rPr lang="pt-BR" sz="1200" kern="1200" dirty="0">
                <a:solidFill>
                  <a:schemeClr val="tx1"/>
                </a:solidFill>
                <a:effectLst/>
                <a:latin typeface="+mn-lt"/>
                <a:ea typeface="+mn-ea"/>
                <a:cs typeface="+mn-cs"/>
              </a:rPr>
              <a:t> J </a:t>
            </a:r>
            <a:r>
              <a:rPr lang="pt-BR" sz="1200" kern="1200" dirty="0" err="1">
                <a:solidFill>
                  <a:schemeClr val="tx1"/>
                </a:solidFill>
                <a:effectLst/>
                <a:latin typeface="+mn-lt"/>
                <a:ea typeface="+mn-ea"/>
                <a:cs typeface="+mn-cs"/>
              </a:rPr>
              <a:t>Neuroradiol</a:t>
            </a:r>
            <a:r>
              <a:rPr lang="pt-BR" sz="1200" kern="1200" dirty="0">
                <a:solidFill>
                  <a:schemeClr val="tx1"/>
                </a:solidFill>
                <a:effectLst/>
                <a:latin typeface="+mn-lt"/>
                <a:ea typeface="+mn-ea"/>
                <a:cs typeface="+mn-cs"/>
              </a:rPr>
              <a:t>. 2007 Sep;28(8):1501–4. </a:t>
            </a:r>
            <a:endParaRPr lang="pt-BR" sz="1200" b="0" i="0" u="none" strike="noStrike" kern="1200" baseline="0" dirty="0">
              <a:solidFill>
                <a:schemeClr val="tx1"/>
              </a:solidFill>
              <a:latin typeface="+mn-lt"/>
              <a:ea typeface="+mn-ea"/>
              <a:cs typeface="+mn-cs"/>
            </a:endParaRPr>
          </a:p>
        </p:txBody>
      </p:sp>
      <p:sp>
        <p:nvSpPr>
          <p:cNvPr id="4" name="Espaço Reservado para Número de Slide 3"/>
          <p:cNvSpPr>
            <a:spLocks noGrp="1"/>
          </p:cNvSpPr>
          <p:nvPr>
            <p:ph type="sldNum" sz="quarter" idx="10"/>
          </p:nvPr>
        </p:nvSpPr>
        <p:spPr/>
        <p:txBody>
          <a:bodyPr/>
          <a:lstStyle/>
          <a:p>
            <a:fld id="{7B91BC53-4547-41DB-BFF8-78814E143035}" type="slidenum">
              <a:rPr lang="pt-BR" smtClean="0"/>
              <a:t>4</a:t>
            </a:fld>
            <a:endParaRPr lang="pt-BR"/>
          </a:p>
        </p:txBody>
      </p:sp>
    </p:spTree>
    <p:extLst>
      <p:ext uri="{BB962C8B-B14F-4D97-AF65-F5344CB8AC3E}">
        <p14:creationId xmlns:p14="http://schemas.microsoft.com/office/powerpoint/2010/main" val="3761916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pt-BR"/>
              <a:t>Clique para editar o título mestre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8D33B9EA-15AC-4829-86C4-3E974EDEB6C2}" type="datetimeFigureOut">
              <a:rPr lang="pt-BR" smtClean="0"/>
              <a:t>19/07/2018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DCD2B7C-5479-422E-B728-417B62D9F75F}" type="slidenum">
              <a:rPr lang="pt-BR" smtClean="0"/>
              <a:t>‹#›</a:t>
            </a:fld>
            <a:endParaRPr lang="pt-BR"/>
          </a:p>
        </p:txBody>
      </p:sp>
    </p:spTree>
    <p:extLst>
      <p:ext uri="{BB962C8B-B14F-4D97-AF65-F5344CB8AC3E}">
        <p14:creationId xmlns:p14="http://schemas.microsoft.com/office/powerpoint/2010/main" val="3818067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8D33B9EA-15AC-4829-86C4-3E974EDEB6C2}" type="datetimeFigureOut">
              <a:rPr lang="pt-BR" smtClean="0"/>
              <a:t>19/07/2018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DCD2B7C-5479-422E-B728-417B62D9F75F}" type="slidenum">
              <a:rPr lang="pt-BR" smtClean="0"/>
              <a:t>‹#›</a:t>
            </a:fld>
            <a:endParaRPr lang="pt-BR"/>
          </a:p>
        </p:txBody>
      </p:sp>
    </p:spTree>
    <p:extLst>
      <p:ext uri="{BB962C8B-B14F-4D97-AF65-F5344CB8AC3E}">
        <p14:creationId xmlns:p14="http://schemas.microsoft.com/office/powerpoint/2010/main" val="1438199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8D33B9EA-15AC-4829-86C4-3E974EDEB6C2}" type="datetimeFigureOut">
              <a:rPr lang="pt-BR" smtClean="0"/>
              <a:t>19/07/2018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DCD2B7C-5479-422E-B728-417B62D9F75F}" type="slidenum">
              <a:rPr lang="pt-BR" smtClean="0"/>
              <a:t>‹#›</a:t>
            </a:fld>
            <a:endParaRPr lang="pt-BR"/>
          </a:p>
        </p:txBody>
      </p:sp>
    </p:spTree>
    <p:extLst>
      <p:ext uri="{BB962C8B-B14F-4D97-AF65-F5344CB8AC3E}">
        <p14:creationId xmlns:p14="http://schemas.microsoft.com/office/powerpoint/2010/main" val="4070929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8D33B9EA-15AC-4829-86C4-3E974EDEB6C2}" type="datetimeFigureOut">
              <a:rPr lang="pt-BR" smtClean="0"/>
              <a:t>19/07/2018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DCD2B7C-5479-422E-B728-417B62D9F75F}" type="slidenum">
              <a:rPr lang="pt-BR" smtClean="0"/>
              <a:t>‹#›</a:t>
            </a:fld>
            <a:endParaRPr lang="pt-BR"/>
          </a:p>
        </p:txBody>
      </p:sp>
    </p:spTree>
    <p:extLst>
      <p:ext uri="{BB962C8B-B14F-4D97-AF65-F5344CB8AC3E}">
        <p14:creationId xmlns:p14="http://schemas.microsoft.com/office/powerpoint/2010/main" val="338984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pt-BR"/>
              <a:t>Clique para editar o título mestre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8D33B9EA-15AC-4829-86C4-3E974EDEB6C2}" type="datetimeFigureOut">
              <a:rPr lang="pt-BR" smtClean="0"/>
              <a:t>19/07/2018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DCD2B7C-5479-422E-B728-417B62D9F75F}" type="slidenum">
              <a:rPr lang="pt-BR" smtClean="0"/>
              <a:t>‹#›</a:t>
            </a:fld>
            <a:endParaRPr lang="pt-BR"/>
          </a:p>
        </p:txBody>
      </p:sp>
    </p:spTree>
    <p:extLst>
      <p:ext uri="{BB962C8B-B14F-4D97-AF65-F5344CB8AC3E}">
        <p14:creationId xmlns:p14="http://schemas.microsoft.com/office/powerpoint/2010/main" val="1206872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8D33B9EA-15AC-4829-86C4-3E974EDEB6C2}" type="datetimeFigureOut">
              <a:rPr lang="pt-BR" smtClean="0"/>
              <a:t>19/07/2018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DCD2B7C-5479-422E-B728-417B62D9F75F}" type="slidenum">
              <a:rPr lang="pt-BR" smtClean="0"/>
              <a:t>‹#›</a:t>
            </a:fld>
            <a:endParaRPr lang="pt-BR"/>
          </a:p>
        </p:txBody>
      </p:sp>
    </p:spTree>
    <p:extLst>
      <p:ext uri="{BB962C8B-B14F-4D97-AF65-F5344CB8AC3E}">
        <p14:creationId xmlns:p14="http://schemas.microsoft.com/office/powerpoint/2010/main" val="2186707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629842" y="2505075"/>
            <a:ext cx="3868340"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Content Placeholder 5"/>
          <p:cNvSpPr>
            <a:spLocks noGrp="1"/>
          </p:cNvSpPr>
          <p:nvPr>
            <p:ph sz="quarter" idx="4"/>
          </p:nvPr>
        </p:nvSpPr>
        <p:spPr>
          <a:xfrm>
            <a:off x="4629150" y="2505075"/>
            <a:ext cx="3887391"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8D33B9EA-15AC-4829-86C4-3E974EDEB6C2}" type="datetimeFigureOut">
              <a:rPr lang="pt-BR" smtClean="0"/>
              <a:t>19/07/2018</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0DCD2B7C-5479-422E-B728-417B62D9F75F}" type="slidenum">
              <a:rPr lang="pt-BR" smtClean="0"/>
              <a:t>‹#›</a:t>
            </a:fld>
            <a:endParaRPr lang="pt-BR"/>
          </a:p>
        </p:txBody>
      </p:sp>
    </p:spTree>
    <p:extLst>
      <p:ext uri="{BB962C8B-B14F-4D97-AF65-F5344CB8AC3E}">
        <p14:creationId xmlns:p14="http://schemas.microsoft.com/office/powerpoint/2010/main" val="1229279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8D33B9EA-15AC-4829-86C4-3E974EDEB6C2}" type="datetimeFigureOut">
              <a:rPr lang="pt-BR" smtClean="0"/>
              <a:t>19/07/2018</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0DCD2B7C-5479-422E-B728-417B62D9F75F}" type="slidenum">
              <a:rPr lang="pt-BR" smtClean="0"/>
              <a:t>‹#›</a:t>
            </a:fld>
            <a:endParaRPr lang="pt-BR"/>
          </a:p>
        </p:txBody>
      </p:sp>
    </p:spTree>
    <p:extLst>
      <p:ext uri="{BB962C8B-B14F-4D97-AF65-F5344CB8AC3E}">
        <p14:creationId xmlns:p14="http://schemas.microsoft.com/office/powerpoint/2010/main" val="2352730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33B9EA-15AC-4829-86C4-3E974EDEB6C2}" type="datetimeFigureOut">
              <a:rPr lang="pt-BR" smtClean="0"/>
              <a:t>19/07/2018</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0DCD2B7C-5479-422E-B728-417B62D9F75F}" type="slidenum">
              <a:rPr lang="pt-BR" smtClean="0"/>
              <a:t>‹#›</a:t>
            </a:fld>
            <a:endParaRPr lang="pt-BR"/>
          </a:p>
        </p:txBody>
      </p:sp>
    </p:spTree>
    <p:extLst>
      <p:ext uri="{BB962C8B-B14F-4D97-AF65-F5344CB8AC3E}">
        <p14:creationId xmlns:p14="http://schemas.microsoft.com/office/powerpoint/2010/main" val="2604916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t-BR"/>
              <a:t>Clique para editar o título mestre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8D33B9EA-15AC-4829-86C4-3E974EDEB6C2}" type="datetimeFigureOut">
              <a:rPr lang="pt-BR" smtClean="0"/>
              <a:t>19/07/2018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DCD2B7C-5479-422E-B728-417B62D9F75F}" type="slidenum">
              <a:rPr lang="pt-BR" smtClean="0"/>
              <a:t>‹#›</a:t>
            </a:fld>
            <a:endParaRPr lang="pt-BR"/>
          </a:p>
        </p:txBody>
      </p:sp>
    </p:spTree>
    <p:extLst>
      <p:ext uri="{BB962C8B-B14F-4D97-AF65-F5344CB8AC3E}">
        <p14:creationId xmlns:p14="http://schemas.microsoft.com/office/powerpoint/2010/main" val="1375383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8D33B9EA-15AC-4829-86C4-3E974EDEB6C2}" type="datetimeFigureOut">
              <a:rPr lang="pt-BR" smtClean="0"/>
              <a:t>19/07/2018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DCD2B7C-5479-422E-B728-417B62D9F75F}" type="slidenum">
              <a:rPr lang="pt-BR" smtClean="0"/>
              <a:t>‹#›</a:t>
            </a:fld>
            <a:endParaRPr lang="pt-BR"/>
          </a:p>
        </p:txBody>
      </p:sp>
    </p:spTree>
    <p:extLst>
      <p:ext uri="{BB962C8B-B14F-4D97-AF65-F5344CB8AC3E}">
        <p14:creationId xmlns:p14="http://schemas.microsoft.com/office/powerpoint/2010/main" val="194437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33B9EA-15AC-4829-86C4-3E974EDEB6C2}" type="datetimeFigureOut">
              <a:rPr lang="pt-BR" smtClean="0"/>
              <a:t>19/07/2018</a:t>
            </a:fld>
            <a:endParaRPr lang="pt-B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CD2B7C-5479-422E-B728-417B62D9F75F}" type="slidenum">
              <a:rPr lang="pt-BR" smtClean="0"/>
              <a:t>‹#›</a:t>
            </a:fld>
            <a:endParaRPr lang="pt-BR"/>
          </a:p>
        </p:txBody>
      </p:sp>
    </p:spTree>
    <p:extLst>
      <p:ext uri="{BB962C8B-B14F-4D97-AF65-F5344CB8AC3E}">
        <p14:creationId xmlns:p14="http://schemas.microsoft.com/office/powerpoint/2010/main" val="7600056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F56C4B3F-3628-4060-A27A-9DFE7CF1DEA0}"/>
              </a:ext>
            </a:extLst>
          </p:cNvPr>
          <p:cNvSpPr>
            <a:spLocks noGrp="1" noChangeArrowheads="1"/>
          </p:cNvSpPr>
          <p:nvPr>
            <p:ph type="subTitle" idx="1"/>
          </p:nvPr>
        </p:nvSpPr>
        <p:spPr bwMode="auto">
          <a:xfrm>
            <a:off x="144831" y="720067"/>
            <a:ext cx="8808669" cy="129266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0" compatLnSpc="1">
            <a:prstTxWarp prst="textNoShape">
              <a:avLst/>
            </a:prstTxWarp>
            <a:spAutoFit/>
          </a:bodyPr>
          <a:lstStyle/>
          <a:p>
            <a:pPr eaLnBrk="0" fontAlgn="base" hangingPunct="0">
              <a:lnSpc>
                <a:spcPct val="100000"/>
              </a:lnSpc>
              <a:spcBef>
                <a:spcPct val="0"/>
              </a:spcBef>
              <a:spcAft>
                <a:spcPct val="0"/>
              </a:spcAft>
            </a:pPr>
            <a:r>
              <a:rPr lang="pt-BR" altLang="pt-BR" sz="4400" dirty="0">
                <a:solidFill>
                  <a:srgbClr val="212121"/>
                </a:solidFill>
              </a:rPr>
              <a:t>10-year-old</a:t>
            </a:r>
            <a:r>
              <a:rPr lang="pt-BR" altLang="pt-BR" sz="4000" dirty="0">
                <a:solidFill>
                  <a:srgbClr val="212121"/>
                </a:solidFill>
              </a:rPr>
              <a:t> boy </a:t>
            </a:r>
            <a:r>
              <a:rPr lang="pt-BR" altLang="pt-BR" sz="4000" dirty="0" err="1">
                <a:solidFill>
                  <a:srgbClr val="212121"/>
                </a:solidFill>
              </a:rPr>
              <a:t>with</a:t>
            </a:r>
            <a:r>
              <a:rPr lang="pt-BR" altLang="pt-BR" sz="4000" dirty="0">
                <a:solidFill>
                  <a:srgbClr val="212121"/>
                </a:solidFill>
              </a:rPr>
              <a:t> </a:t>
            </a:r>
            <a:r>
              <a:rPr lang="pt-BR" altLang="pt-BR" sz="4000" dirty="0" err="1">
                <a:solidFill>
                  <a:srgbClr val="212121"/>
                </a:solidFill>
              </a:rPr>
              <a:t>acute</a:t>
            </a:r>
            <a:r>
              <a:rPr lang="en-US" sz="4000" dirty="0"/>
              <a:t> crural paraparesis</a:t>
            </a:r>
            <a:r>
              <a:rPr lang="pt-BR" altLang="pt-BR" sz="4000" dirty="0">
                <a:solidFill>
                  <a:srgbClr val="212121"/>
                </a:solidFill>
              </a:rPr>
              <a:t> </a:t>
            </a:r>
            <a:r>
              <a:rPr lang="pt-BR" altLang="pt-BR" sz="4000" dirty="0"/>
              <a:t> </a:t>
            </a:r>
          </a:p>
        </p:txBody>
      </p:sp>
      <p:sp>
        <p:nvSpPr>
          <p:cNvPr id="7" name="Title 1">
            <a:extLst>
              <a:ext uri="{FF2B5EF4-FFF2-40B4-BE49-F238E27FC236}">
                <a16:creationId xmlns:a16="http://schemas.microsoft.com/office/drawing/2014/main" id="{4B7496D7-470E-45D6-8AD7-351EFF38CD33}"/>
              </a:ext>
            </a:extLst>
          </p:cNvPr>
          <p:cNvSpPr txBox="1">
            <a:spLocks/>
          </p:cNvSpPr>
          <p:nvPr/>
        </p:nvSpPr>
        <p:spPr>
          <a:xfrm>
            <a:off x="562761" y="2587962"/>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latin typeface="+mn-lt"/>
              </a:rPr>
              <a:t>Teaching </a:t>
            </a:r>
            <a:r>
              <a:rPr lang="en-US" dirty="0" err="1">
                <a:latin typeface="+mn-lt"/>
              </a:rPr>
              <a:t>Neuro</a:t>
            </a:r>
            <a:r>
              <a:rPr lang="en-US" i="1" dirty="0" err="1">
                <a:latin typeface="+mn-lt"/>
              </a:rPr>
              <a:t>Images</a:t>
            </a:r>
            <a:endParaRPr lang="en-US" i="1" dirty="0">
              <a:latin typeface="+mn-lt"/>
            </a:endParaRPr>
          </a:p>
        </p:txBody>
      </p:sp>
      <p:sp>
        <p:nvSpPr>
          <p:cNvPr id="8" name="Subtitle 2">
            <a:extLst>
              <a:ext uri="{FF2B5EF4-FFF2-40B4-BE49-F238E27FC236}">
                <a16:creationId xmlns:a16="http://schemas.microsoft.com/office/drawing/2014/main" id="{2E20258C-AFF3-4862-A6A7-CE75D7838A74}"/>
              </a:ext>
            </a:extLst>
          </p:cNvPr>
          <p:cNvSpPr txBox="1">
            <a:spLocks/>
          </p:cNvSpPr>
          <p:nvPr/>
        </p:nvSpPr>
        <p:spPr>
          <a:xfrm>
            <a:off x="1248561" y="3807883"/>
            <a:ext cx="6400800" cy="126769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200" i="1" dirty="0"/>
              <a:t>Neurology</a:t>
            </a:r>
          </a:p>
          <a:p>
            <a:r>
              <a:rPr lang="en-US" sz="3200" dirty="0"/>
              <a:t>Resident and Fellow Section</a:t>
            </a:r>
          </a:p>
        </p:txBody>
      </p:sp>
      <p:pic>
        <p:nvPicPr>
          <p:cNvPr id="9" name="Picture 2">
            <a:extLst>
              <a:ext uri="{FF2B5EF4-FFF2-40B4-BE49-F238E27FC236}">
                <a16:creationId xmlns:a16="http://schemas.microsoft.com/office/drawing/2014/main" id="{8A84108A-83C4-4009-AFA1-5585E71862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09498" y="5850994"/>
            <a:ext cx="2879725" cy="7191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Text Box 5">
            <a:extLst>
              <a:ext uri="{FF2B5EF4-FFF2-40B4-BE49-F238E27FC236}">
                <a16:creationId xmlns:a16="http://schemas.microsoft.com/office/drawing/2014/main" id="{7A8C3725-9C12-4340-9BF6-605293555E1C}"/>
              </a:ext>
            </a:extLst>
          </p:cNvPr>
          <p:cNvSpPr txBox="1">
            <a:spLocks noChangeArrowheads="1"/>
          </p:cNvSpPr>
          <p:nvPr/>
        </p:nvSpPr>
        <p:spPr bwMode="auto">
          <a:xfrm>
            <a:off x="228600" y="6424974"/>
            <a:ext cx="2536825"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85725" indent="-85725">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1pPr>
            <a:lvl2pPr>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2pPr>
            <a:lvl3pPr>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3pPr>
            <a:lvl4pPr>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4pPr>
            <a:lvl5pPr>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5pPr>
            <a:lvl6pPr marL="15367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6pPr>
            <a:lvl7pPr marL="19939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7pPr>
            <a:lvl8pPr marL="24511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8pPr>
            <a:lvl9pPr marL="29083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9pPr>
          </a:lstStyle>
          <a:p>
            <a:r>
              <a:rPr lang="en-GB" sz="1000" dirty="0">
                <a:solidFill>
                  <a:schemeClr val="tx1"/>
                </a:solidFill>
                <a:latin typeface="Arial" charset="0"/>
              </a:rPr>
              <a:t>© 2018 American Academy of Neurology</a:t>
            </a:r>
          </a:p>
        </p:txBody>
      </p:sp>
    </p:spTree>
    <p:extLst>
      <p:ext uri="{BB962C8B-B14F-4D97-AF65-F5344CB8AC3E}">
        <p14:creationId xmlns:p14="http://schemas.microsoft.com/office/powerpoint/2010/main" val="2413177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1E61C7B-42FF-422D-846B-DAD1B673FB41}"/>
              </a:ext>
            </a:extLst>
          </p:cNvPr>
          <p:cNvSpPr>
            <a:spLocks noGrp="1"/>
          </p:cNvSpPr>
          <p:nvPr>
            <p:ph type="title"/>
          </p:nvPr>
        </p:nvSpPr>
        <p:spPr>
          <a:xfrm>
            <a:off x="457200" y="316583"/>
            <a:ext cx="8229600" cy="1143000"/>
          </a:xfrm>
        </p:spPr>
        <p:txBody>
          <a:bodyPr>
            <a:normAutofit/>
          </a:bodyPr>
          <a:lstStyle/>
          <a:p>
            <a:pPr algn="ctr"/>
            <a:r>
              <a:rPr lang="en-US" dirty="0">
                <a:latin typeface="+mn-lt"/>
              </a:rPr>
              <a:t>Vignette</a:t>
            </a:r>
          </a:p>
        </p:txBody>
      </p:sp>
      <p:sp>
        <p:nvSpPr>
          <p:cNvPr id="3" name="Espaço Reservado para Conteúdo 2">
            <a:extLst>
              <a:ext uri="{FF2B5EF4-FFF2-40B4-BE49-F238E27FC236}">
                <a16:creationId xmlns:a16="http://schemas.microsoft.com/office/drawing/2014/main" id="{1AE202F3-433A-4B05-B814-399B2ADF0337}"/>
              </a:ext>
            </a:extLst>
          </p:cNvPr>
          <p:cNvSpPr>
            <a:spLocks noGrp="1"/>
          </p:cNvSpPr>
          <p:nvPr>
            <p:ph idx="1"/>
          </p:nvPr>
        </p:nvSpPr>
        <p:spPr>
          <a:xfrm>
            <a:off x="628650" y="1889125"/>
            <a:ext cx="7886700" cy="2212975"/>
          </a:xfrm>
        </p:spPr>
        <p:txBody>
          <a:bodyPr>
            <a:normAutofit/>
          </a:bodyPr>
          <a:lstStyle/>
          <a:p>
            <a:pPr algn="just"/>
            <a:r>
              <a:rPr lang="en-US" sz="2400" dirty="0"/>
              <a:t>A 10-year-old boy from the rural Brazil was admitted to the hospital with a history of three days of decreased muscle strength in the lower limbs preceded by a two months of back pain. </a:t>
            </a:r>
          </a:p>
          <a:p>
            <a:pPr algn="just"/>
            <a:r>
              <a:rPr lang="en-US" sz="2400" dirty="0"/>
              <a:t>Physical examination revealed spastic crural paraparesis without sensory or autonomic deficits. </a:t>
            </a:r>
            <a:endParaRPr lang="pt-BR" sz="2400" dirty="0"/>
          </a:p>
        </p:txBody>
      </p:sp>
      <p:sp>
        <p:nvSpPr>
          <p:cNvPr id="4" name="CaixaDeTexto 3">
            <a:extLst>
              <a:ext uri="{FF2B5EF4-FFF2-40B4-BE49-F238E27FC236}">
                <a16:creationId xmlns:a16="http://schemas.microsoft.com/office/drawing/2014/main" id="{CFCC4386-24ED-4D55-B603-67BACED2C58A}"/>
              </a:ext>
            </a:extLst>
          </p:cNvPr>
          <p:cNvSpPr txBox="1"/>
          <p:nvPr/>
        </p:nvSpPr>
        <p:spPr>
          <a:xfrm>
            <a:off x="6134470" y="6415385"/>
            <a:ext cx="4232539" cy="461665"/>
          </a:xfrm>
          <a:prstGeom prst="rect">
            <a:avLst/>
          </a:prstGeom>
          <a:noFill/>
        </p:spPr>
        <p:txBody>
          <a:bodyPr wrap="square" rtlCol="0">
            <a:spAutoFit/>
          </a:bodyPr>
          <a:lstStyle/>
          <a:p>
            <a:r>
              <a:rPr lang="pt-BR" sz="2400" dirty="0"/>
              <a:t>ALMEIDA JUNIOR, et al</a:t>
            </a:r>
          </a:p>
        </p:txBody>
      </p:sp>
      <p:pic>
        <p:nvPicPr>
          <p:cNvPr id="6" name="Picture 2">
            <a:extLst>
              <a:ext uri="{FF2B5EF4-FFF2-40B4-BE49-F238E27FC236}">
                <a16:creationId xmlns:a16="http://schemas.microsoft.com/office/drawing/2014/main" id="{96B1B9C4-B6FA-469E-9A75-30255E8035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2139" y="5927080"/>
            <a:ext cx="2879725" cy="7191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Text Box 5">
            <a:extLst>
              <a:ext uri="{FF2B5EF4-FFF2-40B4-BE49-F238E27FC236}">
                <a16:creationId xmlns:a16="http://schemas.microsoft.com/office/drawing/2014/main" id="{8E6D7D0C-EFFE-484B-BE98-CC480A4E1B4E}"/>
              </a:ext>
            </a:extLst>
          </p:cNvPr>
          <p:cNvSpPr txBox="1">
            <a:spLocks noChangeArrowheads="1"/>
          </p:cNvSpPr>
          <p:nvPr/>
        </p:nvSpPr>
        <p:spPr bwMode="auto">
          <a:xfrm>
            <a:off x="228600" y="6424974"/>
            <a:ext cx="2536825"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85725" indent="-85725">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1pPr>
            <a:lvl2pPr>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2pPr>
            <a:lvl3pPr>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3pPr>
            <a:lvl4pPr>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4pPr>
            <a:lvl5pPr>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5pPr>
            <a:lvl6pPr marL="15367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6pPr>
            <a:lvl7pPr marL="19939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7pPr>
            <a:lvl8pPr marL="24511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8pPr>
            <a:lvl9pPr marL="29083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9pPr>
          </a:lstStyle>
          <a:p>
            <a:r>
              <a:rPr lang="en-GB" sz="1000" dirty="0">
                <a:solidFill>
                  <a:schemeClr val="tx1"/>
                </a:solidFill>
                <a:latin typeface="Arial" charset="0"/>
              </a:rPr>
              <a:t>© 2018 American Academy of Neurology</a:t>
            </a:r>
          </a:p>
        </p:txBody>
      </p:sp>
    </p:spTree>
    <p:extLst>
      <p:ext uri="{BB962C8B-B14F-4D97-AF65-F5344CB8AC3E}">
        <p14:creationId xmlns:p14="http://schemas.microsoft.com/office/powerpoint/2010/main" val="296993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ço Reservado para Conteúdo 4">
            <a:extLst>
              <a:ext uri="{FF2B5EF4-FFF2-40B4-BE49-F238E27FC236}">
                <a16:creationId xmlns:a16="http://schemas.microsoft.com/office/drawing/2014/main" id="{AAB1335F-1EB0-40AC-8B82-B28C5E656C2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9918" y="821031"/>
            <a:ext cx="4734824" cy="2704167"/>
          </a:xfrm>
        </p:spPr>
      </p:pic>
      <p:sp>
        <p:nvSpPr>
          <p:cNvPr id="6" name="CaixaDeTexto 5">
            <a:extLst>
              <a:ext uri="{FF2B5EF4-FFF2-40B4-BE49-F238E27FC236}">
                <a16:creationId xmlns:a16="http://schemas.microsoft.com/office/drawing/2014/main" id="{87BA55E8-D17A-4B25-A17A-EDBE718E921D}"/>
              </a:ext>
            </a:extLst>
          </p:cNvPr>
          <p:cNvSpPr txBox="1"/>
          <p:nvPr/>
        </p:nvSpPr>
        <p:spPr>
          <a:xfrm>
            <a:off x="1603449" y="199082"/>
            <a:ext cx="8816830" cy="461665"/>
          </a:xfrm>
          <a:prstGeom prst="rect">
            <a:avLst/>
          </a:prstGeom>
          <a:noFill/>
        </p:spPr>
        <p:txBody>
          <a:bodyPr wrap="square" rtlCol="0">
            <a:spAutoFit/>
          </a:bodyPr>
          <a:lstStyle/>
          <a:p>
            <a:r>
              <a:rPr lang="en-US" sz="2400" dirty="0"/>
              <a:t>Figure1</a:t>
            </a:r>
            <a:endParaRPr lang="pt-BR" sz="2400" dirty="0"/>
          </a:p>
        </p:txBody>
      </p:sp>
      <p:pic>
        <p:nvPicPr>
          <p:cNvPr id="8" name="Imagem 7">
            <a:extLst>
              <a:ext uri="{FF2B5EF4-FFF2-40B4-BE49-F238E27FC236}">
                <a16:creationId xmlns:a16="http://schemas.microsoft.com/office/drawing/2014/main" id="{6432A245-BC1D-461A-A216-8C06FABF6C9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50026" y="821031"/>
            <a:ext cx="3834056" cy="2704167"/>
          </a:xfrm>
          <a:prstGeom prst="rect">
            <a:avLst/>
          </a:prstGeom>
        </p:spPr>
      </p:pic>
      <p:sp>
        <p:nvSpPr>
          <p:cNvPr id="9" name="CaixaDeTexto 8">
            <a:extLst>
              <a:ext uri="{FF2B5EF4-FFF2-40B4-BE49-F238E27FC236}">
                <a16:creationId xmlns:a16="http://schemas.microsoft.com/office/drawing/2014/main" id="{346DA898-EB04-45D8-8365-130D7014AB8B}"/>
              </a:ext>
            </a:extLst>
          </p:cNvPr>
          <p:cNvSpPr txBox="1"/>
          <p:nvPr/>
        </p:nvSpPr>
        <p:spPr>
          <a:xfrm>
            <a:off x="3948446" y="229859"/>
            <a:ext cx="6237216" cy="461665"/>
          </a:xfrm>
          <a:prstGeom prst="rect">
            <a:avLst/>
          </a:prstGeom>
          <a:noFill/>
        </p:spPr>
        <p:txBody>
          <a:bodyPr wrap="square" rtlCol="0">
            <a:spAutoFit/>
          </a:bodyPr>
          <a:lstStyle/>
          <a:p>
            <a:pPr algn="ctr"/>
            <a:r>
              <a:rPr lang="en-US" sz="2400" dirty="0"/>
              <a:t>Figure 2</a:t>
            </a:r>
            <a:endParaRPr lang="pt-BR" sz="2400" dirty="0"/>
          </a:p>
        </p:txBody>
      </p:sp>
      <p:sp>
        <p:nvSpPr>
          <p:cNvPr id="10" name="CaixaDeTexto 9">
            <a:extLst>
              <a:ext uri="{FF2B5EF4-FFF2-40B4-BE49-F238E27FC236}">
                <a16:creationId xmlns:a16="http://schemas.microsoft.com/office/drawing/2014/main" id="{5EB13630-802C-4C9F-A338-C3CE9F4B46BB}"/>
              </a:ext>
            </a:extLst>
          </p:cNvPr>
          <p:cNvSpPr txBox="1"/>
          <p:nvPr/>
        </p:nvSpPr>
        <p:spPr>
          <a:xfrm>
            <a:off x="6152742" y="6428085"/>
            <a:ext cx="3277008" cy="461665"/>
          </a:xfrm>
          <a:prstGeom prst="rect">
            <a:avLst/>
          </a:prstGeom>
          <a:noFill/>
        </p:spPr>
        <p:txBody>
          <a:bodyPr wrap="square" rtlCol="0">
            <a:spAutoFit/>
          </a:bodyPr>
          <a:lstStyle/>
          <a:p>
            <a:r>
              <a:rPr lang="pt-BR" sz="2400" dirty="0"/>
              <a:t>ALMEIDA JUNIOR, et al</a:t>
            </a:r>
          </a:p>
        </p:txBody>
      </p:sp>
      <p:pic>
        <p:nvPicPr>
          <p:cNvPr id="7" name="Picture 2">
            <a:extLst>
              <a:ext uri="{FF2B5EF4-FFF2-40B4-BE49-F238E27FC236}">
                <a16:creationId xmlns:a16="http://schemas.microsoft.com/office/drawing/2014/main" id="{24D5A46D-D014-4B71-8CB8-CB246B11C4E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32139" y="5927080"/>
            <a:ext cx="2879725" cy="7191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 name="Text Box 5">
            <a:extLst>
              <a:ext uri="{FF2B5EF4-FFF2-40B4-BE49-F238E27FC236}">
                <a16:creationId xmlns:a16="http://schemas.microsoft.com/office/drawing/2014/main" id="{12011507-61A4-4789-96E8-D33AB6754A5F}"/>
              </a:ext>
            </a:extLst>
          </p:cNvPr>
          <p:cNvSpPr txBox="1">
            <a:spLocks noChangeArrowheads="1"/>
          </p:cNvSpPr>
          <p:nvPr/>
        </p:nvSpPr>
        <p:spPr bwMode="auto">
          <a:xfrm>
            <a:off x="228600" y="6424974"/>
            <a:ext cx="2536825"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85725" indent="-85725">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1pPr>
            <a:lvl2pPr>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2pPr>
            <a:lvl3pPr>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3pPr>
            <a:lvl4pPr>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4pPr>
            <a:lvl5pPr>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5pPr>
            <a:lvl6pPr marL="15367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6pPr>
            <a:lvl7pPr marL="19939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7pPr>
            <a:lvl8pPr marL="24511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8pPr>
            <a:lvl9pPr marL="29083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9pPr>
          </a:lstStyle>
          <a:p>
            <a:r>
              <a:rPr lang="en-GB" sz="1000" dirty="0">
                <a:solidFill>
                  <a:schemeClr val="tx1"/>
                </a:solidFill>
                <a:latin typeface="Arial" charset="0"/>
              </a:rPr>
              <a:t>© 2018 American Academy of Neurology</a:t>
            </a:r>
          </a:p>
        </p:txBody>
      </p:sp>
    </p:spTree>
    <p:extLst>
      <p:ext uri="{BB962C8B-B14F-4D97-AF65-F5344CB8AC3E}">
        <p14:creationId xmlns:p14="http://schemas.microsoft.com/office/powerpoint/2010/main" val="753135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35E9FF-9E57-436B-BF69-7AFFFDE5E8F8}"/>
              </a:ext>
            </a:extLst>
          </p:cNvPr>
          <p:cNvSpPr>
            <a:spLocks noGrp="1"/>
          </p:cNvSpPr>
          <p:nvPr>
            <p:ph type="title"/>
          </p:nvPr>
        </p:nvSpPr>
        <p:spPr>
          <a:xfrm>
            <a:off x="238125" y="173385"/>
            <a:ext cx="8667750" cy="1325563"/>
          </a:xfrm>
        </p:spPr>
        <p:txBody>
          <a:bodyPr>
            <a:normAutofit fontScale="90000"/>
          </a:bodyPr>
          <a:lstStyle/>
          <a:p>
            <a:pPr algn="just"/>
            <a:r>
              <a:rPr lang="en-US" sz="4000" b="1" dirty="0">
                <a:latin typeface="+mn-lt"/>
              </a:rPr>
              <a:t>Spinal intramedullary cysticercosis: the </a:t>
            </a:r>
            <a:r>
              <a:rPr lang="en-US" sz="4000" b="1" dirty="0" err="1">
                <a:latin typeface="+mn-lt"/>
              </a:rPr>
              <a:t>pseudotumoral</a:t>
            </a:r>
            <a:r>
              <a:rPr lang="en-US" sz="4000" b="1" dirty="0">
                <a:latin typeface="+mn-lt"/>
              </a:rPr>
              <a:t> form-</a:t>
            </a:r>
            <a:r>
              <a:rPr lang="en-GB" sz="4000" b="1" dirty="0">
                <a:latin typeface="+mn-lt"/>
              </a:rPr>
              <a:t> Neuroimaging findings</a:t>
            </a:r>
            <a:endParaRPr lang="pt-BR" sz="4000" b="1" dirty="0">
              <a:latin typeface="+mn-lt"/>
            </a:endParaRPr>
          </a:p>
        </p:txBody>
      </p:sp>
      <p:sp>
        <p:nvSpPr>
          <p:cNvPr id="3" name="Espaço Reservado para Conteúdo 2">
            <a:extLst>
              <a:ext uri="{FF2B5EF4-FFF2-40B4-BE49-F238E27FC236}">
                <a16:creationId xmlns:a16="http://schemas.microsoft.com/office/drawing/2014/main" id="{01213562-5242-44B3-B478-0F4E0299A7E5}"/>
              </a:ext>
            </a:extLst>
          </p:cNvPr>
          <p:cNvSpPr>
            <a:spLocks noGrp="1"/>
          </p:cNvSpPr>
          <p:nvPr>
            <p:ph idx="1"/>
          </p:nvPr>
        </p:nvSpPr>
        <p:spPr>
          <a:xfrm>
            <a:off x="238125" y="1607493"/>
            <a:ext cx="8667750" cy="3950160"/>
          </a:xfrm>
        </p:spPr>
        <p:txBody>
          <a:bodyPr>
            <a:normAutofit lnSpcReduction="10000"/>
          </a:bodyPr>
          <a:lstStyle/>
          <a:p>
            <a:pPr algn="just"/>
            <a:r>
              <a:rPr lang="en-US" sz="2000" dirty="0"/>
              <a:t>Intramedullary cysticercosis is a rare parasitic infection caused by a cyst of </a:t>
            </a:r>
            <a:r>
              <a:rPr lang="en-US" sz="2000" i="1" dirty="0"/>
              <a:t>Taenia </a:t>
            </a:r>
            <a:r>
              <a:rPr lang="en-US" sz="2000" i="1" dirty="0" err="1"/>
              <a:t>solium</a:t>
            </a:r>
            <a:r>
              <a:rPr lang="en-US" sz="2000" dirty="0"/>
              <a:t>, which affects 0.7%-5.8% of all </a:t>
            </a:r>
            <a:r>
              <a:rPr lang="pt-BR" sz="2000" dirty="0" err="1"/>
              <a:t>patients</a:t>
            </a:r>
            <a:r>
              <a:rPr lang="pt-BR" sz="2000" dirty="0"/>
              <a:t> </a:t>
            </a:r>
            <a:r>
              <a:rPr lang="pt-BR" sz="2000" dirty="0" err="1"/>
              <a:t>with</a:t>
            </a:r>
            <a:r>
              <a:rPr lang="pt-BR" sz="2000" dirty="0"/>
              <a:t> neurocysticercosis¹.</a:t>
            </a:r>
          </a:p>
          <a:p>
            <a:pPr algn="just"/>
            <a:r>
              <a:rPr lang="pt-BR" altLang="pt-BR" sz="2000" dirty="0"/>
              <a:t>The </a:t>
            </a:r>
            <a:r>
              <a:rPr lang="pt-BR" altLang="pt-BR" sz="2000" dirty="0" err="1"/>
              <a:t>diagnosis</a:t>
            </a:r>
            <a:r>
              <a:rPr lang="pt-BR" altLang="pt-BR" sz="2000" dirty="0"/>
              <a:t> </a:t>
            </a:r>
            <a:r>
              <a:rPr lang="pt-BR" altLang="pt-BR" sz="2000" dirty="0" err="1"/>
              <a:t>is</a:t>
            </a:r>
            <a:r>
              <a:rPr lang="pt-BR" altLang="pt-BR" sz="2000" dirty="0"/>
              <a:t> </a:t>
            </a:r>
            <a:r>
              <a:rPr lang="pt-BR" altLang="pt-BR" sz="2000" dirty="0" err="1"/>
              <a:t>made</a:t>
            </a:r>
            <a:r>
              <a:rPr lang="pt-BR" altLang="pt-BR" sz="2000" dirty="0"/>
              <a:t> </a:t>
            </a:r>
            <a:r>
              <a:rPr lang="pt-BR" altLang="pt-BR" sz="2000" dirty="0" err="1"/>
              <a:t>mainly</a:t>
            </a:r>
            <a:r>
              <a:rPr lang="pt-BR" altLang="pt-BR" sz="2000" dirty="0"/>
              <a:t> </a:t>
            </a:r>
            <a:r>
              <a:rPr lang="pt-BR" altLang="pt-BR" sz="2000" dirty="0" err="1"/>
              <a:t>by</a:t>
            </a:r>
            <a:r>
              <a:rPr lang="pt-BR" altLang="pt-BR" sz="2000" dirty="0"/>
              <a:t> CT </a:t>
            </a:r>
            <a:r>
              <a:rPr lang="pt-BR" altLang="pt-BR" sz="2000" dirty="0" err="1"/>
              <a:t>and</a:t>
            </a:r>
            <a:r>
              <a:rPr lang="pt-BR" altLang="pt-BR" sz="2000" dirty="0"/>
              <a:t> MRI. </a:t>
            </a:r>
            <a:r>
              <a:rPr lang="pt-BR" altLang="pt-BR" sz="2000" dirty="0" err="1"/>
              <a:t>These</a:t>
            </a:r>
            <a:r>
              <a:rPr lang="pt-BR" altLang="pt-BR" sz="2000" dirty="0"/>
              <a:t> </a:t>
            </a:r>
            <a:r>
              <a:rPr lang="pt-BR" altLang="pt-BR" sz="2000" dirty="0" err="1"/>
              <a:t>techniques</a:t>
            </a:r>
            <a:r>
              <a:rPr lang="pt-BR" altLang="pt-BR" sz="2000" dirty="0"/>
              <a:t> </a:t>
            </a:r>
            <a:r>
              <a:rPr lang="pt-BR" altLang="pt-BR" sz="2000" dirty="0" err="1"/>
              <a:t>can</a:t>
            </a:r>
            <a:r>
              <a:rPr lang="pt-BR" altLang="pt-BR" sz="2000" dirty="0"/>
              <a:t> </a:t>
            </a:r>
            <a:r>
              <a:rPr lang="pt-BR" altLang="pt-BR" sz="2000" dirty="0" err="1"/>
              <a:t>demonstrate</a:t>
            </a:r>
            <a:r>
              <a:rPr lang="pt-BR" altLang="pt-BR" sz="2000" dirty="0"/>
              <a:t> </a:t>
            </a:r>
            <a:r>
              <a:rPr lang="pt-BR" altLang="pt-BR" sz="2000" dirty="0" err="1"/>
              <a:t>the</a:t>
            </a:r>
            <a:r>
              <a:rPr lang="pt-BR" altLang="pt-BR" sz="2000" dirty="0"/>
              <a:t> </a:t>
            </a:r>
            <a:r>
              <a:rPr lang="pt-BR" altLang="pt-BR" sz="2000" dirty="0" err="1"/>
              <a:t>number</a:t>
            </a:r>
            <a:r>
              <a:rPr lang="pt-BR" altLang="pt-BR" sz="2000" dirty="0"/>
              <a:t> of </a:t>
            </a:r>
            <a:r>
              <a:rPr lang="pt-BR" altLang="pt-BR" sz="2000" dirty="0" err="1"/>
              <a:t>lesions</a:t>
            </a:r>
            <a:r>
              <a:rPr lang="pt-BR" altLang="pt-BR" sz="2000" dirty="0"/>
              <a:t>, </a:t>
            </a:r>
            <a:r>
              <a:rPr lang="pt-BR" altLang="pt-BR" sz="2000" dirty="0" err="1"/>
              <a:t>form</a:t>
            </a:r>
            <a:r>
              <a:rPr lang="pt-BR" altLang="pt-BR" sz="2000" dirty="0"/>
              <a:t>, </a:t>
            </a:r>
            <a:r>
              <a:rPr lang="pt-BR" altLang="pt-BR" sz="2000" dirty="0" err="1"/>
              <a:t>location</a:t>
            </a:r>
            <a:r>
              <a:rPr lang="pt-BR" altLang="pt-BR" sz="2000" dirty="0"/>
              <a:t> and </a:t>
            </a:r>
            <a:r>
              <a:rPr lang="pt-BR" altLang="pt-BR" sz="2000" dirty="0" err="1"/>
              <a:t>the</a:t>
            </a:r>
            <a:r>
              <a:rPr lang="pt-BR" altLang="pt-BR" sz="2000" dirty="0"/>
              <a:t> </a:t>
            </a:r>
            <a:r>
              <a:rPr lang="pt-BR" altLang="pt-BR" sz="2000" dirty="0" err="1"/>
              <a:t>degree</a:t>
            </a:r>
            <a:r>
              <a:rPr lang="pt-BR" altLang="pt-BR" sz="2000" dirty="0"/>
              <a:t> of </a:t>
            </a:r>
            <a:r>
              <a:rPr lang="pt-BR" altLang="pt-BR" sz="2000" dirty="0" err="1"/>
              <a:t>inflammatory</a:t>
            </a:r>
            <a:r>
              <a:rPr lang="pt-BR" altLang="pt-BR" sz="2000" dirty="0"/>
              <a:t> response, </a:t>
            </a:r>
            <a:r>
              <a:rPr lang="pt-BR" altLang="pt-BR" sz="2000" dirty="0" err="1"/>
              <a:t>such</a:t>
            </a:r>
            <a:r>
              <a:rPr lang="pt-BR" altLang="pt-BR" sz="2000" dirty="0"/>
              <a:t> as </a:t>
            </a:r>
            <a:r>
              <a:rPr lang="pt-BR" altLang="pt-BR" sz="2000" dirty="0" err="1"/>
              <a:t>perilesional</a:t>
            </a:r>
            <a:r>
              <a:rPr lang="pt-BR" altLang="pt-BR" sz="2000" dirty="0"/>
              <a:t> edema and </a:t>
            </a:r>
            <a:r>
              <a:rPr lang="pt-BR" altLang="pt-BR" sz="2000" dirty="0" err="1"/>
              <a:t>rupture</a:t>
            </a:r>
            <a:r>
              <a:rPr lang="pt-BR" altLang="pt-BR" sz="2000" dirty="0"/>
              <a:t> of </a:t>
            </a:r>
            <a:r>
              <a:rPr lang="pt-BR" altLang="pt-BR" sz="2000" dirty="0" err="1"/>
              <a:t>the</a:t>
            </a:r>
            <a:r>
              <a:rPr lang="pt-BR" altLang="pt-BR" sz="2000" dirty="0"/>
              <a:t> </a:t>
            </a:r>
            <a:r>
              <a:rPr lang="pt-BR" altLang="pt-BR" sz="2000" dirty="0" err="1"/>
              <a:t>blood-brain</a:t>
            </a:r>
            <a:r>
              <a:rPr lang="pt-BR" altLang="pt-BR" sz="2000" dirty="0"/>
              <a:t> barrier². </a:t>
            </a:r>
          </a:p>
          <a:p>
            <a:pPr algn="just"/>
            <a:r>
              <a:rPr lang="en-US" altLang="pt-BR" sz="2000" dirty="0"/>
              <a:t>This type of presentation is usually underdiagnosed, because in the degeneration phases it is difficult to visualize the structures of the parasite, mainly the scolex, even in the MRI, and the immunological tests can be negative due to the </a:t>
            </a:r>
            <a:r>
              <a:rPr lang="en-US" altLang="pt-BR" sz="2000"/>
              <a:t>intraparenchymal location².</a:t>
            </a:r>
            <a:endParaRPr lang="en-US" altLang="pt-BR" sz="2000" dirty="0"/>
          </a:p>
          <a:p>
            <a:pPr algn="just"/>
            <a:r>
              <a:rPr lang="en-US" altLang="pt-BR" sz="2000" dirty="0"/>
              <a:t>In addition to patients from the endemic areas, it is necessary to consider this as a differential diagnosis in travellers who present with acute/</a:t>
            </a:r>
            <a:r>
              <a:rPr lang="en-US" altLang="pt-BR" sz="2000" dirty="0" err="1"/>
              <a:t>subacute</a:t>
            </a:r>
            <a:r>
              <a:rPr lang="en-US" altLang="pt-BR" sz="2000" dirty="0"/>
              <a:t> spinal cord syndrome and/or this type of lesion in MRI.</a:t>
            </a:r>
            <a:endParaRPr lang="pt-BR" altLang="pt-BR" sz="2400" dirty="0"/>
          </a:p>
          <a:p>
            <a:pPr marL="0" indent="0" algn="just">
              <a:buNone/>
            </a:pPr>
            <a:endParaRPr lang="pt-BR" altLang="pt-BR" sz="2400" dirty="0"/>
          </a:p>
          <a:p>
            <a:pPr marL="0" indent="0" algn="just">
              <a:buNone/>
            </a:pPr>
            <a:endParaRPr lang="pt-BR" altLang="pt-BR" sz="2400" dirty="0">
              <a:latin typeface="Arial" panose="020B0604020202020204" pitchFamily="34" charset="0"/>
            </a:endParaRPr>
          </a:p>
          <a:p>
            <a:pPr algn="just"/>
            <a:endParaRPr lang="pt-BR" sz="2400" dirty="0"/>
          </a:p>
        </p:txBody>
      </p:sp>
      <p:sp>
        <p:nvSpPr>
          <p:cNvPr id="4" name="CaixaDeTexto 3">
            <a:extLst>
              <a:ext uri="{FF2B5EF4-FFF2-40B4-BE49-F238E27FC236}">
                <a16:creationId xmlns:a16="http://schemas.microsoft.com/office/drawing/2014/main" id="{7C4D72C0-63A9-4F51-85BD-C2A37FB9281A}"/>
              </a:ext>
            </a:extLst>
          </p:cNvPr>
          <p:cNvSpPr txBox="1"/>
          <p:nvPr/>
        </p:nvSpPr>
        <p:spPr>
          <a:xfrm>
            <a:off x="6088750" y="6453782"/>
            <a:ext cx="3272420" cy="461665"/>
          </a:xfrm>
          <a:prstGeom prst="rect">
            <a:avLst/>
          </a:prstGeom>
          <a:noFill/>
        </p:spPr>
        <p:txBody>
          <a:bodyPr wrap="square" rtlCol="0">
            <a:spAutoFit/>
          </a:bodyPr>
          <a:lstStyle/>
          <a:p>
            <a:r>
              <a:rPr lang="pt-BR" sz="2400" dirty="0"/>
              <a:t>ALMEIDA JUNIOR, et al</a:t>
            </a:r>
          </a:p>
        </p:txBody>
      </p:sp>
      <p:pic>
        <p:nvPicPr>
          <p:cNvPr id="7" name="Picture 2">
            <a:extLst>
              <a:ext uri="{FF2B5EF4-FFF2-40B4-BE49-F238E27FC236}">
                <a16:creationId xmlns:a16="http://schemas.microsoft.com/office/drawing/2014/main" id="{ACB47BB5-AB96-4322-B05E-45DB429719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3875" y="5965477"/>
            <a:ext cx="2879725" cy="7191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Text Box 5">
            <a:extLst>
              <a:ext uri="{FF2B5EF4-FFF2-40B4-BE49-F238E27FC236}">
                <a16:creationId xmlns:a16="http://schemas.microsoft.com/office/drawing/2014/main" id="{B8CD91BF-0DB4-4555-9E9A-339BBE46168C}"/>
              </a:ext>
            </a:extLst>
          </p:cNvPr>
          <p:cNvSpPr txBox="1">
            <a:spLocks noChangeArrowheads="1"/>
          </p:cNvSpPr>
          <p:nvPr/>
        </p:nvSpPr>
        <p:spPr bwMode="auto">
          <a:xfrm>
            <a:off x="228600" y="6424974"/>
            <a:ext cx="2536825"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85725" indent="-85725">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1pPr>
            <a:lvl2pPr>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2pPr>
            <a:lvl3pPr>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3pPr>
            <a:lvl4pPr>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4pPr>
            <a:lvl5pPr>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5pPr>
            <a:lvl6pPr marL="15367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6pPr>
            <a:lvl7pPr marL="19939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7pPr>
            <a:lvl8pPr marL="24511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8pPr>
            <a:lvl9pPr marL="29083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9pPr>
          </a:lstStyle>
          <a:p>
            <a:r>
              <a:rPr lang="en-GB" sz="1000" dirty="0">
                <a:solidFill>
                  <a:schemeClr val="tx1"/>
                </a:solidFill>
                <a:latin typeface="Arial" charset="0"/>
              </a:rPr>
              <a:t>© 2018 American Academy of Neurology</a:t>
            </a:r>
          </a:p>
        </p:txBody>
      </p:sp>
    </p:spTree>
    <p:extLst>
      <p:ext uri="{BB962C8B-B14F-4D97-AF65-F5344CB8AC3E}">
        <p14:creationId xmlns:p14="http://schemas.microsoft.com/office/powerpoint/2010/main" val="2450048695"/>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171</TotalTime>
  <Words>503</Words>
  <Application>Microsoft Office PowerPoint</Application>
  <PresentationFormat>On-screen Show (4:3)</PresentationFormat>
  <Paragraphs>32</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msgothic</vt:lpstr>
      <vt:lpstr>Tema do Office</vt:lpstr>
      <vt:lpstr>PowerPoint Presentation</vt:lpstr>
      <vt:lpstr>Vignette</vt:lpstr>
      <vt:lpstr>PowerPoint Presentation</vt:lpstr>
      <vt:lpstr>Spinal intramedullary cysticercosis: the pseudotumoral form- Neuroimaging findings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intramedullary cystic lesion</dc:title>
  <dc:creator>richard</dc:creator>
  <cp:lastModifiedBy>Robert Witherow</cp:lastModifiedBy>
  <cp:revision>30</cp:revision>
  <dcterms:created xsi:type="dcterms:W3CDTF">2018-04-12T19:47:33Z</dcterms:created>
  <dcterms:modified xsi:type="dcterms:W3CDTF">2018-07-20T03:42:47Z</dcterms:modified>
</cp:coreProperties>
</file>