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209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6C5E5-0632-4B25-AC3E-1A844E3678C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4ADCB-30FB-476C-A641-6120E3690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4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pile.com/b/z1Essf/q08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paperpile.com/b/z1Essf/z0O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Figure. Fundoscopy and brain MRI.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A) Right eye fundoscopy. Fundoscopy shows a funnel-shaped excavation of the optic disc (black asterisk), a pigmented ring in the peripapillary area (black arrowhead) and a radial aspect of the retinal vessels (white arrow).  B) Brain MRI. T2 weighted images find the excavation (black arrow) and glial tuft at the optic nerve insertion (white arrowhead).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4ADCB-30FB-476C-A641-6120E36903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	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Ellika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S, Robson CD,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Heidary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G,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Paldino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MJ. Morning glory disc anomaly: characteristic MR imaging findings. AJNR Am J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Neuroradiol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2013;34(10):2010–4.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	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Lit ES, D’Amico DJ. Retinal manifestations of morning glory disc syndrome. Int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Ophthalmol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Clin 2001;41(1):131–8.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4ADCB-30FB-476C-A641-6120E36903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5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1D06-D9F8-4D69-A7B3-B4F1695BF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866DF-4F3F-46B7-BCF9-B492CAE9A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8D155-C880-43CC-8629-FCF5C1AC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39B5-ECC5-48F6-990E-2DF099C7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95DE-596E-4F27-A04D-DC8ECEA0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3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246E-9629-43D4-AB59-3FA772814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06F69-8AA9-4F37-99C5-7D4340871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D8D62-9E8F-4EC7-B6F4-07FF7877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E34BE-2845-473E-A0AE-6896494C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A132A-B03A-43D0-8584-3CCD44BA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1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DADA8-6C83-4126-913A-CFB1A1A83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51C89-DDDF-44B8-BE68-B1810F23D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D4A4C-E6A9-476A-A78E-1BD4AD57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BFC3C-E9E4-4162-A57E-87A20A03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745CC-9083-406C-A9D7-F1942175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0931-7E9A-45C8-B9F9-C2989509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810E-6AD3-48F0-B80F-DD03BA1A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A43C-0EBD-4E8D-8955-AB31215E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3B122-1FF9-4725-8E04-F2D1F9D4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0C85E-2C64-44DD-A7B1-16DEF5F3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187A-97D7-44B2-8A74-976D7EE2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13BB-DB1B-4FC2-AD24-C3AC48A0C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111E-B4DD-4E00-9BDF-D6F54DE6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CC73A-D55B-4979-9C4A-5D2CBA98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A9C4C-89F9-414A-B7E9-1E67E82D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D2E5-7ACB-4620-B9B7-C561E679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64058-9B7E-4985-B752-150BF53B1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59C31-954D-413D-9363-850CD843C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76B9F-4068-4F95-9234-D4CB082C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4F5C5-F476-46E5-AB37-A6734D92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A1EC5-5382-400C-BC5D-9BE94CC6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058D-D0B7-47CA-A825-829886A2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846C0-6B59-4408-A30E-E647A702D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1559D-D2A0-4C9F-A51E-CA5E1D235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F3434-AFD7-4CDC-86DB-D3C331D0D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45DBB-18E0-4FBB-8D56-5667BF3D7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19676-632E-45C8-AFE8-FBA90FCC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1AAC37-587B-4E02-BEB5-7D5CDF6B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53323-1A54-4525-BDAE-BCE1FB67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C728-C613-418A-B5F7-6336D150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96954-557B-42BD-B3FD-AC0E93EB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A3B23-D770-4086-9529-EB121CDD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4572C-FBA2-4FDA-B210-416B64B2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D53A-F3D1-46AE-803B-B9F76E07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8E0DF-B65E-40BE-9045-D7EB10CA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2391F-2DCF-469D-A769-0F60BEFE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2ECD7-2D54-4996-A709-59FA8F0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35FEB-7632-46E5-A282-78D516BE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34907-FD44-4AEC-9AB6-010AB720E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2CFD3-FAD3-4EE6-AC6C-530C6D94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24654-1113-41D7-81DF-47F999BB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FE5E7-9CF3-44A3-8DE3-BF774478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F479-A0BF-4EF6-9817-0CDB95EE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32FCB-76A6-4435-B42E-855FAD910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9DF44-F9B7-47EE-957E-7B484CA7F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2CB96-E073-466C-95F3-46F6D00B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E622B-372D-4C14-9EBB-07C8D23C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98BF2-C737-4E93-AEAA-E6831378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83FBF-DCB3-4D4D-813C-5232D9F2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53B5B-AA99-4383-AF4E-AE34B8DA0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DB30C-CC69-4D68-A453-90DB9370C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ABBB-68B8-4011-A2B4-8A64BF2CEA2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EAB39-5023-4452-A960-863F627D8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A0E6-437A-4E0E-99FB-8E5535229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518E-5F3F-4551-A56A-A81C9A31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978B4F-3D3E-4EB4-B34F-BEAA1ED98AB3}"/>
              </a:ext>
            </a:extLst>
          </p:cNvPr>
          <p:cNvSpPr/>
          <p:nvPr/>
        </p:nvSpPr>
        <p:spPr>
          <a:xfrm>
            <a:off x="2568016" y="983149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2700">
                  <a:noFill/>
                  <a:prstDash val="solid"/>
                </a:ln>
                <a:latin typeface="+mj-lt"/>
              </a:rPr>
              <a:t>Morning Glory Disc Anomaly</a:t>
            </a:r>
            <a:endParaRPr lang="x-none" sz="4400" b="1" dirty="0">
              <a:ln w="12700">
                <a:noFill/>
                <a:prstDash val="solid"/>
              </a:ln>
              <a:latin typeface="+mj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18815F-9CED-4D5E-BA6B-B2AE5DF02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9123" y="2236268"/>
            <a:ext cx="7772400" cy="1470025"/>
          </a:xfrm>
        </p:spPr>
        <p:txBody>
          <a:bodyPr>
            <a:normAutofit/>
          </a:bodyPr>
          <a:lstStyle/>
          <a:p>
            <a:r>
              <a:rPr lang="en-US" sz="4400" dirty="0"/>
              <a:t>Teaching </a:t>
            </a:r>
            <a:r>
              <a:rPr lang="en-US" sz="4400" dirty="0" err="1"/>
              <a:t>Neuro</a:t>
            </a:r>
            <a:r>
              <a:rPr lang="en-US" sz="4400" i="1" dirty="0" err="1"/>
              <a:t>Images</a:t>
            </a:r>
            <a:endParaRPr lang="en-US" sz="4400" i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5130856-EF3E-4DA2-BEF6-8D230527C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8100" y="3843570"/>
            <a:ext cx="6400800" cy="1267691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Neurology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Resident and Fellow Section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EB51A5B4-D49C-42F0-BFE4-F930F25A6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8A776DF-93FC-496E-BE17-D5E560204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908" y="5908672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8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3CC8-686D-4955-AB31-774FF1486868}"/>
              </a:ext>
            </a:extLst>
          </p:cNvPr>
          <p:cNvSpPr txBox="1">
            <a:spLocks/>
          </p:cNvSpPr>
          <p:nvPr/>
        </p:nvSpPr>
        <p:spPr>
          <a:xfrm>
            <a:off x="2180493" y="29222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Vignette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99C00A-F324-4440-B672-B28DC9A3DB92}"/>
              </a:ext>
            </a:extLst>
          </p:cNvPr>
          <p:cNvSpPr/>
          <p:nvPr/>
        </p:nvSpPr>
        <p:spPr>
          <a:xfrm>
            <a:off x="10309572" y="6223307"/>
            <a:ext cx="171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Poillen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284AD46-278E-4842-AF8D-18CCADF2B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BAAE8C3-AF44-4612-820D-620192763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47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665A93-3C16-4890-A6B3-9D4E8E5A1A5A}"/>
              </a:ext>
            </a:extLst>
          </p:cNvPr>
          <p:cNvSpPr txBox="1">
            <a:spLocks/>
          </p:cNvSpPr>
          <p:nvPr/>
        </p:nvSpPr>
        <p:spPr>
          <a:xfrm>
            <a:off x="350227" y="1767950"/>
            <a:ext cx="1149154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7-month-old girl presented with a strabismus. </a:t>
            </a:r>
          </a:p>
          <a:p>
            <a:r>
              <a:rPr lang="en-US" dirty="0"/>
              <a:t>Fundoscopy revealed a typical Morning Glory Disc Anomaly (MGDA) of the right eye, including an enlarged funnel-shaped excavation of the optic disc, a peripapillary pigmented ring and a radial aspect of the retinal vessels. </a:t>
            </a:r>
          </a:p>
          <a:p>
            <a:r>
              <a:rPr lang="en-US" dirty="0"/>
              <a:t>Brain Magnetic Resonance Imaging (MRI) showed the excavation and abnormal tissue at the optic nerve insertion consistent with glial tuft. </a:t>
            </a:r>
          </a:p>
        </p:txBody>
      </p:sp>
    </p:spTree>
    <p:extLst>
      <p:ext uri="{BB962C8B-B14F-4D97-AF65-F5344CB8AC3E}">
        <p14:creationId xmlns:p14="http://schemas.microsoft.com/office/powerpoint/2010/main" val="291379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3CC8-686D-4955-AB31-774FF1486868}"/>
              </a:ext>
            </a:extLst>
          </p:cNvPr>
          <p:cNvSpPr txBox="1">
            <a:spLocks/>
          </p:cNvSpPr>
          <p:nvPr/>
        </p:nvSpPr>
        <p:spPr>
          <a:xfrm>
            <a:off x="2180493" y="29222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Imaging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99C00A-F324-4440-B672-B28DC9A3DB92}"/>
              </a:ext>
            </a:extLst>
          </p:cNvPr>
          <p:cNvSpPr/>
          <p:nvPr/>
        </p:nvSpPr>
        <p:spPr>
          <a:xfrm>
            <a:off x="10309572" y="6223307"/>
            <a:ext cx="171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Poillen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284AD46-278E-4842-AF8D-18CCADF2B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BAAE8C3-AF44-4612-820D-620192763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47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624E7E-E62F-4CFD-9851-603A5878B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631" y="1033843"/>
            <a:ext cx="3378285" cy="463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6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3CC8-686D-4955-AB31-774FF1486868}"/>
              </a:ext>
            </a:extLst>
          </p:cNvPr>
          <p:cNvSpPr txBox="1">
            <a:spLocks/>
          </p:cNvSpPr>
          <p:nvPr/>
        </p:nvSpPr>
        <p:spPr>
          <a:xfrm>
            <a:off x="2180493" y="29222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n w="12700">
                  <a:noFill/>
                  <a:prstDash val="solid"/>
                </a:ln>
              </a:rPr>
              <a:t>Morning Glory Disc Anomaly</a:t>
            </a:r>
            <a:endParaRPr lang="x-none" dirty="0">
              <a:ln w="12700">
                <a:noFill/>
                <a:prstDash val="solid"/>
              </a:ln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99C00A-F324-4440-B672-B28DC9A3DB92}"/>
              </a:ext>
            </a:extLst>
          </p:cNvPr>
          <p:cNvSpPr/>
          <p:nvPr/>
        </p:nvSpPr>
        <p:spPr>
          <a:xfrm>
            <a:off x="10309572" y="6223307"/>
            <a:ext cx="171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Poillen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284AD46-278E-4842-AF8D-18CCADF2B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BAAE8C3-AF44-4612-820D-620192763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47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1E014B-2402-4229-A8E6-AE785B0D83D7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1149154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symptoms caused by a MGDA are various and not always present: variable visual acuity (often poor) for the affected eye, visual field defects, enlarged blind spot are the most common symptoms. Serous retinal detachments can occur. </a:t>
            </a:r>
          </a:p>
          <a:p>
            <a:r>
              <a:rPr lang="en-US" dirty="0"/>
              <a:t>The pathology is usually unilateral. MRI helps making the diagnosis and detecting associated intracranial abnormalities(1), especially midline anomalies like </a:t>
            </a:r>
            <a:r>
              <a:rPr lang="en-US" dirty="0" err="1"/>
              <a:t>transphenoidal</a:t>
            </a:r>
            <a:r>
              <a:rPr lang="en-US" dirty="0"/>
              <a:t> basal encephalocele and Moya-Moya syndrome.</a:t>
            </a:r>
          </a:p>
          <a:p>
            <a:r>
              <a:rPr lang="en-US" dirty="0"/>
              <a:t>There is no treatment for MGDA, however optimizing visual acuity is important to prevent amblyopia(2).</a:t>
            </a:r>
          </a:p>
        </p:txBody>
      </p:sp>
    </p:spTree>
    <p:extLst>
      <p:ext uri="{BB962C8B-B14F-4D97-AF65-F5344CB8AC3E}">
        <p14:creationId xmlns:p14="http://schemas.microsoft.com/office/powerpoint/2010/main" val="426373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271</Words>
  <Application>Microsoft Office PowerPoint</Application>
  <PresentationFormat>Widescreen</PresentationFormat>
  <Paragraphs>26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msgothic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Robert Witherow</cp:lastModifiedBy>
  <cp:revision>2</cp:revision>
  <dcterms:created xsi:type="dcterms:W3CDTF">2018-08-09T16:32:09Z</dcterms:created>
  <dcterms:modified xsi:type="dcterms:W3CDTF">2018-08-09T16:39:47Z</dcterms:modified>
</cp:coreProperties>
</file>