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16" autoAdjust="0"/>
  </p:normalViewPr>
  <p:slideViewPr>
    <p:cSldViewPr>
      <p:cViewPr varScale="1">
        <p:scale>
          <a:sx n="73" d="100"/>
          <a:sy n="73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5C058-EFB1-4AC7-BB6B-482C0B0F296C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A325-8D10-4EC7-9F32-06458DFAC35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MR axial T2W images show (A) bilateral symmetrical WM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hyperintensity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(black arrows) in centripetal pattern involving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subcortical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deep WM with sparing of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periventricular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WM (white arrows); (B)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hyperintense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basal ganglia (white arrows) with more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hyperintensity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along the outer rim of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putamen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(outer rim sign, black arrows); (C)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hyperintense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dentate nucleus (white arrows) (D) FLAIR image shows rarefaction (white arrows).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A325-8D10-4EC7-9F32-06458DFAC355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1.Kranendijk M,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Struys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Salomons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GS, Van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Knaap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MS,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Jakobs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C. Progress in understanding 2-hydroxyglutaric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acidurias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 Inherit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Dis. 2012;35:571–87. 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2.Steenweg ME,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Salomons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GS,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Yapici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Uziel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Scalais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Zafeiriou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DI, et al. L-2-Hydroxyglutaric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aciduria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pattern of MR imaging abnormalities in 56 patients. Radiology. 2009;251:856–65. </a:t>
            </a:r>
            <a:endParaRPr lang="en-I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A325-8D10-4EC7-9F32-06458DFAC355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01C0-5283-494D-9C07-98C02838E84E}" type="datetimeFigureOut">
              <a:rPr lang="en-US" smtClean="0"/>
              <a:t>8/15/2018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70A3-F516-4AAB-8380-3FAC8C53F28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IN" b="1" dirty="0"/>
              <a:t>9 year old girl with progressive spasticity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F73F39-3ABA-40E5-AE27-873181B8FD10}"/>
              </a:ext>
            </a:extLst>
          </p:cNvPr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Teaching </a:t>
            </a:r>
            <a:r>
              <a:rPr lang="en-US" dirty="0" err="1"/>
              <a:t>Neuro</a:t>
            </a:r>
            <a:r>
              <a:rPr lang="en-US" i="1" dirty="0" err="1"/>
              <a:t>Images</a:t>
            </a:r>
            <a:endParaRPr lang="en-US" i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E2C45E5-F8D9-41E2-8DAD-9B125AD13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13909"/>
            <a:ext cx="6400800" cy="1267691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Neurology</a:t>
            </a:r>
          </a:p>
          <a:p>
            <a:r>
              <a:rPr lang="en-US" dirty="0">
                <a:solidFill>
                  <a:schemeClr val="tx1"/>
                </a:solidFill>
              </a:rPr>
              <a:t>Resident and Fellow Section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B15DB57-4BCC-4C0F-82DA-D9F8838F7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370BCD5-8B07-4238-BA9C-44D60D07F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VIGNETTE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500595"/>
          </a:xfrm>
        </p:spPr>
        <p:txBody>
          <a:bodyPr>
            <a:normAutofit fontScale="92500" lnSpcReduction="10000"/>
          </a:bodyPr>
          <a:lstStyle/>
          <a:p>
            <a:r>
              <a:rPr lang="en-IN" sz="3000" dirty="0"/>
              <a:t>9 year old  , with progressive difficulty in walking </a:t>
            </a:r>
          </a:p>
          <a:p>
            <a:r>
              <a:rPr lang="en-IN" sz="3000" dirty="0"/>
              <a:t>Onset at 5 years of age</a:t>
            </a:r>
          </a:p>
          <a:p>
            <a:r>
              <a:rPr lang="en-IN" sz="3000" dirty="0"/>
              <a:t>Dragging ,tripping and falling</a:t>
            </a:r>
          </a:p>
          <a:p>
            <a:r>
              <a:rPr lang="en-IN" sz="3000" dirty="0"/>
              <a:t>Decline in scholastic performance</a:t>
            </a:r>
          </a:p>
          <a:p>
            <a:r>
              <a:rPr lang="en-IN" sz="3000" dirty="0"/>
              <a:t>Anxiety , irritability</a:t>
            </a:r>
          </a:p>
          <a:p>
            <a:r>
              <a:rPr lang="en-IN" sz="3000" dirty="0"/>
              <a:t>No seizures</a:t>
            </a:r>
          </a:p>
          <a:p>
            <a:r>
              <a:rPr lang="en-IN" sz="3000" dirty="0"/>
              <a:t>Family history negative</a:t>
            </a:r>
          </a:p>
          <a:p>
            <a:endParaRPr lang="en-IN" dirty="0"/>
          </a:p>
          <a:p>
            <a:pPr lvl="8">
              <a:buNone/>
            </a:pPr>
            <a:r>
              <a:rPr lang="en-IN" dirty="0"/>
              <a:t>				</a:t>
            </a:r>
          </a:p>
          <a:p>
            <a:pPr lvl="8">
              <a:buNone/>
            </a:pPr>
            <a:r>
              <a:rPr lang="en-IN" dirty="0"/>
              <a:t>				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106D893-81A5-4361-A0D4-8DD2D615F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62B7F-6B6F-4185-922A-64CDC4958DE9}"/>
              </a:ext>
            </a:extLst>
          </p:cNvPr>
          <p:cNvSpPr txBox="1"/>
          <p:nvPr/>
        </p:nvSpPr>
        <p:spPr>
          <a:xfrm>
            <a:off x="7713766" y="6309320"/>
            <a:ext cx="14541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en-IN" sz="2400" dirty="0" err="1"/>
              <a:t>Sesh</a:t>
            </a:r>
            <a:r>
              <a:rPr lang="en-IN" sz="2400" dirty="0"/>
              <a:t> </a:t>
            </a:r>
            <a:r>
              <a:rPr lang="en-IN" sz="2400" i="1" dirty="0"/>
              <a:t>et al.</a:t>
            </a:r>
            <a:endParaRPr lang="en-IN" i="1" dirty="0"/>
          </a:p>
          <a:p>
            <a:endParaRPr lang="en-IN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E571FBD-AC23-4760-9EA1-21DDF422B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016883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shsivadasan\Desktop\L2HGA\L2HGA-2 14-03-2018 copy.001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6101" r="12712" b="5084"/>
          <a:stretch>
            <a:fillRect/>
          </a:stretch>
        </p:blipFill>
        <p:spPr bwMode="auto">
          <a:xfrm>
            <a:off x="2339752" y="1417638"/>
            <a:ext cx="4654300" cy="4654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713766" y="6309320"/>
            <a:ext cx="14541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en-IN" sz="2400" dirty="0" err="1"/>
              <a:t>Sesh</a:t>
            </a:r>
            <a:r>
              <a:rPr lang="en-IN" sz="2400" dirty="0"/>
              <a:t> </a:t>
            </a:r>
            <a:r>
              <a:rPr lang="en-IN" sz="2400" i="1" dirty="0"/>
              <a:t>et al.</a:t>
            </a:r>
            <a:endParaRPr lang="en-IN" i="1" dirty="0"/>
          </a:p>
          <a:p>
            <a:endParaRPr lang="en-I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527E4C-FC23-4AA2-8DE9-A1202A2B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Imaging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1315DF9-37BF-491E-84E6-DE4343F28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6138862"/>
            <a:ext cx="2664296" cy="6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01694C91-94B8-4279-8B1D-94FCC53E3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500042"/>
            <a:ext cx="8858280" cy="1214446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Leukoencephalopathy</a:t>
            </a:r>
            <a:r>
              <a:rPr lang="en-US" sz="4000" dirty="0"/>
              <a:t> with basal ganglia </a:t>
            </a:r>
            <a:r>
              <a:rPr lang="en-US" sz="4000" dirty="0" err="1"/>
              <a:t>hyperintensity</a:t>
            </a:r>
            <a:r>
              <a:rPr lang="en-US" sz="4000" dirty="0"/>
              <a:t> and outer rim sign of </a:t>
            </a:r>
            <a:r>
              <a:rPr lang="en-US" sz="4000" dirty="0" err="1"/>
              <a:t>putamen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946283"/>
            <a:ext cx="8901082" cy="4697427"/>
          </a:xfrm>
        </p:spPr>
        <p:txBody>
          <a:bodyPr>
            <a:normAutofit/>
          </a:bodyPr>
          <a:lstStyle/>
          <a:p>
            <a:r>
              <a:rPr lang="en-US" sz="2400" dirty="0"/>
              <a:t>Urine analysis showed elevated levels of </a:t>
            </a:r>
            <a:r>
              <a:rPr lang="en-US" sz="2400" b="1" dirty="0"/>
              <a:t>L-2-</a:t>
            </a:r>
            <a:r>
              <a:rPr lang="it-IT" sz="2400" b="1" dirty="0"/>
              <a:t>hydroxyglutaric acid</a:t>
            </a:r>
            <a:r>
              <a:rPr lang="en-US" sz="2400" dirty="0"/>
              <a:t>, which confirmed the diagnosis of </a:t>
            </a:r>
            <a:r>
              <a:rPr lang="en-US" sz="2400" b="1" dirty="0"/>
              <a:t>L-2 </a:t>
            </a:r>
            <a:r>
              <a:rPr lang="en-US" sz="2400" b="1" dirty="0" err="1"/>
              <a:t>Hydroxyglutaric</a:t>
            </a:r>
            <a:r>
              <a:rPr lang="en-US" sz="2400" b="1" dirty="0"/>
              <a:t> </a:t>
            </a:r>
            <a:r>
              <a:rPr lang="en-US" sz="2400" b="1" dirty="0" err="1"/>
              <a:t>aciduria</a:t>
            </a:r>
            <a:r>
              <a:rPr lang="en-US" sz="2400" b="1" dirty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Other differential diagnosis in </a:t>
            </a:r>
            <a:r>
              <a:rPr lang="en-US" sz="2400" dirty="0" err="1"/>
              <a:t>Leighs</a:t>
            </a:r>
            <a:r>
              <a:rPr lang="en-US" sz="2400" dirty="0"/>
              <a:t> disease, 3-hydroxy-</a:t>
            </a:r>
            <a:r>
              <a:rPr lang="it-IT" sz="2400" dirty="0"/>
              <a:t>3-methylglutaric aciduria</a:t>
            </a:r>
            <a:r>
              <a:rPr lang="en-US" sz="2400" dirty="0"/>
              <a:t> and </a:t>
            </a:r>
            <a:r>
              <a:rPr lang="it-IT" sz="2400" dirty="0"/>
              <a:t>succinic semialdehyde deh</a:t>
            </a:r>
            <a:r>
              <a:rPr lang="en-US" sz="2400" dirty="0" err="1"/>
              <a:t>ydrogenase</a:t>
            </a:r>
            <a:r>
              <a:rPr lang="en-US" sz="2400" dirty="0"/>
              <a:t> deficiency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Characteristic MRI findings in L-2HGA are bilateral symmetric basal ganglia and dentate nuclei involvement along with </a:t>
            </a:r>
            <a:r>
              <a:rPr lang="en-US" sz="2400" dirty="0" err="1"/>
              <a:t>subcortical</a:t>
            </a:r>
            <a:r>
              <a:rPr lang="en-US" sz="2400" dirty="0"/>
              <a:t> white matter (WM) abnormality.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FDE61-9A28-4131-87E2-5F1FF5D0F5FC}"/>
              </a:ext>
            </a:extLst>
          </p:cNvPr>
          <p:cNvSpPr txBox="1"/>
          <p:nvPr/>
        </p:nvSpPr>
        <p:spPr>
          <a:xfrm>
            <a:off x="7713766" y="6309320"/>
            <a:ext cx="14541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en-IN" sz="2400" dirty="0" err="1"/>
              <a:t>Sesh</a:t>
            </a:r>
            <a:r>
              <a:rPr lang="en-IN" sz="2400" dirty="0"/>
              <a:t> </a:t>
            </a:r>
            <a:r>
              <a:rPr lang="en-IN" sz="2400" i="1" dirty="0"/>
              <a:t>et al.</a:t>
            </a:r>
            <a:endParaRPr lang="en-IN" i="1" dirty="0"/>
          </a:p>
          <a:p>
            <a:endParaRPr lang="en-IN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FD24A85-5C5C-4056-A288-F7B663F46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016883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6B775534-2382-48ED-B337-B0907339E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2018 American Academy of Neurology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309</Words>
  <Application>Microsoft Office PowerPoint</Application>
  <PresentationFormat>On-screen Show (4:3)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msgothic</vt:lpstr>
      <vt:lpstr>Office Theme</vt:lpstr>
      <vt:lpstr>9 year old girl with progressive spasticity</vt:lpstr>
      <vt:lpstr>VIGNETTE</vt:lpstr>
      <vt:lpstr>Imaging</vt:lpstr>
      <vt:lpstr>Leukoencephalopathy with basal ganglia hyperintensity and outer rim sign of putamen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year old girl with progressive spasticity</dc:title>
  <dc:creator>seshsivadasan</dc:creator>
  <cp:lastModifiedBy>Robert Witherow</cp:lastModifiedBy>
  <cp:revision>4</cp:revision>
  <dcterms:created xsi:type="dcterms:W3CDTF">2018-05-26T10:44:49Z</dcterms:created>
  <dcterms:modified xsi:type="dcterms:W3CDTF">2018-08-15T20:00:23Z</dcterms:modified>
</cp:coreProperties>
</file>