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2"/>
    <p:restoredTop sz="67555" autoAdjust="0"/>
  </p:normalViewPr>
  <p:slideViewPr>
    <p:cSldViewPr>
      <p:cViewPr varScale="1">
        <p:scale>
          <a:sx n="58" d="100"/>
          <a:sy n="58" d="100"/>
        </p:scale>
        <p:origin x="23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BA134-DE53-B54A-A0F9-2CA6624C6CF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9829F-9C7C-9D48-A5BE-5FC52640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9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FDE5-E642-4934-B032-C9C6D325A1E6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B8C76-7751-49B7-8573-099D44EB2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15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1. Photograph of the </a:t>
            </a:r>
            <a:r>
              <a:rPr lang="en-GB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patient’s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eyes. Top image: pre-treatment. Bottom image: post-treatment.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8C76-7751-49B7-8573-099D44EB23A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2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 Digital 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subtraction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angiography. A, B, C: left transverse sinus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fistula supplied by the left Middle Meningeal Artery (white-thin arrows), draining to the Superficial Middle Cerebral vein (white-thick arrows), Cavernous Sinus (white-double arrows) and Superior Ophthalmic Vein (white-empty arrows). D: cast of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ethylene-vinyl-alcohol-copolymer.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 F: occlusion of the shunt.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8C76-7751-49B7-8573-099D44EB23A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2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Buchanan TAS,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DG,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Hoyt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WF.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Bilateral proptosis, dilatation of conjunctival veins,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papilloedema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neuro-ophthalmologic syndrome caused by arteriovenous malformation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torcular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Herophili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British Journal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Ophtalmology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1982; 66: 186-9.</a:t>
            </a:r>
          </a:p>
          <a:p>
            <a:pPr lvl="0"/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Yamamoto T, Ohshima 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Nishihori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Nishizawa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Shimoto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Kato K. A case of cavernous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sinues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arteriovenous fistula after transverse-sigmoid sinus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arteriovenous fistula treatment with radical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transvenous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coil embolization. No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Shinkei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2015; 43:753-7.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8C76-7751-49B7-8573-099D44EB23A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47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50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77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48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0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08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33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44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8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26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4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F74E-4938-4003-B4DA-A6F05B2D967E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1FB50-A299-4D3D-A57D-31C0B10AC4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15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/>
              <a:t>A 63 year old man with progressive diplopia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31A712-7003-4277-A530-6B0842E0D7AF}"/>
              </a:ext>
            </a:extLst>
          </p:cNvPr>
          <p:cNvSpPr txBox="1">
            <a:spLocks/>
          </p:cNvSpPr>
          <p:nvPr/>
        </p:nvSpPr>
        <p:spPr>
          <a:xfrm>
            <a:off x="685800" y="26939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Teaching Neuro</a:t>
            </a:r>
            <a:r>
              <a:rPr lang="en-US" i="1"/>
              <a:t>Images</a:t>
            </a:r>
            <a:endParaRPr lang="en-US" i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27729E-93C8-4CED-96B8-663ECA8108D2}"/>
              </a:ext>
            </a:extLst>
          </p:cNvPr>
          <p:cNvSpPr txBox="1">
            <a:spLocks/>
          </p:cNvSpPr>
          <p:nvPr/>
        </p:nvSpPr>
        <p:spPr>
          <a:xfrm>
            <a:off x="1371600" y="3913909"/>
            <a:ext cx="6400800" cy="12676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Neurology</a:t>
            </a:r>
          </a:p>
          <a:p>
            <a:pPr marL="0" indent="0" algn="ctr">
              <a:buNone/>
            </a:pPr>
            <a:r>
              <a:rPr lang="en-US" dirty="0"/>
              <a:t>Resident and Fellow Section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D7C0419-D3CB-4AAD-9448-31E18301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85D7F0-B7F5-43FC-886C-28CD92DA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32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7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63 year old man.</a:t>
            </a:r>
          </a:p>
          <a:p>
            <a:r>
              <a:rPr lang="en-GB" sz="2800" dirty="0"/>
              <a:t>No previous medical records.</a:t>
            </a:r>
          </a:p>
          <a:p>
            <a:r>
              <a:rPr lang="en-GB" sz="2800" dirty="0"/>
              <a:t>Slowly progressive left eye pain and diplopia.</a:t>
            </a:r>
          </a:p>
          <a:p>
            <a:r>
              <a:rPr lang="en-GB" sz="2800" dirty="0"/>
              <a:t>Physical examination:</a:t>
            </a:r>
          </a:p>
          <a:p>
            <a:pPr lvl="1"/>
            <a:r>
              <a:rPr lang="en-GB" sz="2600" dirty="0"/>
              <a:t>swollen red left eye with marked conjunctival inflammation</a:t>
            </a:r>
          </a:p>
          <a:p>
            <a:pPr lvl="1"/>
            <a:r>
              <a:rPr lang="en-GB" sz="2600" dirty="0"/>
              <a:t>ipsilateral sixth nerve palsy</a:t>
            </a:r>
          </a:p>
          <a:p>
            <a:pPr lvl="1"/>
            <a:r>
              <a:rPr lang="en-GB" sz="2600" dirty="0"/>
              <a:t>intraocular pressure 35 mm Hg</a:t>
            </a:r>
          </a:p>
          <a:p>
            <a:r>
              <a:rPr lang="en-GB" sz="2800" dirty="0"/>
              <a:t>Ocular fluorescein angiography: severe ingurgitation in the left Superior Ophthalmic Vein.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804248" y="6165304"/>
            <a:ext cx="2008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/>
              <a:t>G. </a:t>
            </a:r>
            <a:r>
              <a:rPr lang="es-ES" sz="2400" dirty="0"/>
              <a:t>Parrilla et al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A4E3B16-CDA9-4788-9B26-E133118B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031C60-26E7-44D8-915B-988A2B15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576"/>
            <a:ext cx="8229600" cy="1143000"/>
          </a:xfrm>
        </p:spPr>
        <p:txBody>
          <a:bodyPr/>
          <a:lstStyle/>
          <a:p>
            <a:r>
              <a:rPr lang="en-US" dirty="0"/>
              <a:t>Vignette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F1CDAC-136C-4EEC-9C81-1051023A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81" y="5935621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1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268760"/>
            <a:ext cx="4038600" cy="4038600"/>
          </a:xfrm>
        </p:spPr>
      </p:pic>
      <p:sp>
        <p:nvSpPr>
          <p:cNvPr id="9" name="8 CuadroTexto"/>
          <p:cNvSpPr txBox="1"/>
          <p:nvPr/>
        </p:nvSpPr>
        <p:spPr>
          <a:xfrm>
            <a:off x="6804248" y="6165304"/>
            <a:ext cx="2008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/>
              <a:t>G. </a:t>
            </a:r>
            <a:r>
              <a:rPr lang="es-ES" sz="2400" dirty="0"/>
              <a:t>Parrilla et al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90123F4-06D7-4C79-8935-55A75832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76708F-DD49-4520-89BF-BB669E9A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576"/>
            <a:ext cx="8229600" cy="1143000"/>
          </a:xfrm>
        </p:spPr>
        <p:txBody>
          <a:bodyPr/>
          <a:lstStyle/>
          <a:p>
            <a:r>
              <a:rPr lang="en-US" dirty="0"/>
              <a:t>Imaging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7D56AEF-BDCA-4F80-A75F-4B78223A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81" y="5935621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3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804248" y="6165304"/>
            <a:ext cx="2008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/>
              <a:t>G. </a:t>
            </a:r>
            <a:r>
              <a:rPr lang="es-ES" sz="2400" dirty="0"/>
              <a:t>Parrilla et al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79" y="1166018"/>
            <a:ext cx="3276241" cy="4525963"/>
          </a:xfr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B1DC834-B576-41FE-9DAE-6DE45F792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4A5B1A-179E-42B0-95D2-02EB5FA3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576"/>
            <a:ext cx="8229600" cy="1143000"/>
          </a:xfrm>
        </p:spPr>
        <p:txBody>
          <a:bodyPr/>
          <a:lstStyle/>
          <a:p>
            <a:r>
              <a:rPr lang="en-US" dirty="0"/>
              <a:t>Imaging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86BBAF8-D1D6-4D63-A98C-99F2BE44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81" y="5935621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/>
              <a:t>Complex Transverse Sinus Fistula and Cavernous Sinus Syndrome</a:t>
            </a:r>
            <a:endParaRPr lang="es-ES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2465115"/>
          </a:xfrm>
        </p:spPr>
        <p:txBody>
          <a:bodyPr>
            <a:normAutofit/>
          </a:bodyPr>
          <a:lstStyle/>
          <a:p>
            <a:r>
              <a:rPr lang="en-GB" sz="2800" dirty="0"/>
              <a:t>Cavernous sinus syndrome is generally caused by carotid-cavernous </a:t>
            </a:r>
            <a:r>
              <a:rPr lang="en-GB" sz="2800" dirty="0" err="1"/>
              <a:t>dural</a:t>
            </a:r>
            <a:r>
              <a:rPr lang="en-GB" sz="2800" dirty="0"/>
              <a:t> fistulas. </a:t>
            </a:r>
          </a:p>
          <a:p>
            <a:r>
              <a:rPr lang="en-GB" sz="2800" dirty="0"/>
              <a:t>Exceptionally, it can be due to complex non-cavernous fistulas with rerouting of the venous drainage that reach the cavernous sinus. 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804248" y="6165304"/>
            <a:ext cx="2008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/>
              <a:t>G. </a:t>
            </a:r>
            <a:r>
              <a:rPr lang="es-ES" sz="2400" dirty="0"/>
              <a:t>Parrilla et al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9C61B6E-BB52-411E-9FF7-86F00E43E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E235D84-B940-408E-8ED8-ED5076B2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81" y="5935621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590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343</Words>
  <Application>Microsoft Office PowerPoint</Application>
  <PresentationFormat>On-screen Show (4:3)</PresentationFormat>
  <Paragraphs>38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msgothic</vt:lpstr>
      <vt:lpstr>Tema de Office</vt:lpstr>
      <vt:lpstr>A 63 year old man with progressive diplopia</vt:lpstr>
      <vt:lpstr>Vignette</vt:lpstr>
      <vt:lpstr>Imaging</vt:lpstr>
      <vt:lpstr>Imaging</vt:lpstr>
      <vt:lpstr>Complex Transverse Sinus Fistula and Cavernous Sinus Syndrome</vt:lpstr>
    </vt:vector>
  </TitlesOfParts>
  <Company>Hospital Virgen de la Arrixaca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Robert Witherow</cp:lastModifiedBy>
  <cp:revision>20</cp:revision>
  <dcterms:created xsi:type="dcterms:W3CDTF">2018-06-04T10:56:10Z</dcterms:created>
  <dcterms:modified xsi:type="dcterms:W3CDTF">2018-08-15T23:08:05Z</dcterms:modified>
</cp:coreProperties>
</file>