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71"/>
    <p:restoredTop sz="83184"/>
  </p:normalViewPr>
  <p:slideViewPr>
    <p:cSldViewPr snapToGrid="0" snapToObjects="1">
      <p:cViewPr varScale="1">
        <p:scale>
          <a:sx n="78" d="100"/>
          <a:sy n="78" d="100"/>
        </p:scale>
        <p:origin x="10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9A3E3-B312-3D49-8E11-23BF489EA495}" type="datetimeFigureOut">
              <a:rPr lang="en-US" smtClean="0"/>
              <a:t>7/10/18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B50F1-00AD-D344-ACE1-74AB0624B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25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(A) DWI and (B) Axial FLAIR Image shows an infarction in the bilateral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paramedian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medulla, with evidence of pontine extension involving the floor of the 4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ventricle (C). (D) MRA reconstruction demonstrates occlusion of the left vertebral artery and areas of thrombosis and stenosis of the proximal basilar artery.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B50F1-00AD-D344-ACE1-74AB0624B6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35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Deshpande A,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Chandran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A, Rao S, Shetty R. Bilateral medial medullary syndrome secondary to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Takayasu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arteritis. 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BMJ Case Reports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2013;2013:bcr0120125600. doi:10.1136/bcr-01-2012-5600.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Benito-Leon J, Alvarez-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Cermeno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J. Isolated total tongue paralysis as a manifestation of bilateral medullary infarction. 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Journal of Neurology, Neurosurgery, and Psychiatry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2003;74(12):1698-1699. doi:10.1136/jnnp.74.12.1698-a.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B50F1-00AD-D344-ACE1-74AB0624B6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65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48F1-A73C-3649-BC36-A55D744159A0}" type="datetimeFigureOut">
              <a:rPr lang="en-US" smtClean="0"/>
              <a:t>7/10/18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C6F4-1489-3B4B-94C1-C20A6B8A1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21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48F1-A73C-3649-BC36-A55D744159A0}" type="datetimeFigureOut">
              <a:rPr lang="en-US" smtClean="0"/>
              <a:t>7/10/18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C6F4-1489-3B4B-94C1-C20A6B8A1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23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48F1-A73C-3649-BC36-A55D744159A0}" type="datetimeFigureOut">
              <a:rPr lang="en-US" smtClean="0"/>
              <a:t>7/10/18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C6F4-1489-3B4B-94C1-C20A6B8A1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3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48F1-A73C-3649-BC36-A55D744159A0}" type="datetimeFigureOut">
              <a:rPr lang="en-US" smtClean="0"/>
              <a:t>7/10/18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C6F4-1489-3B4B-94C1-C20A6B8A1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5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48F1-A73C-3649-BC36-A55D744159A0}" type="datetimeFigureOut">
              <a:rPr lang="en-US" smtClean="0"/>
              <a:t>7/10/18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C6F4-1489-3B4B-94C1-C20A6B8A1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6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48F1-A73C-3649-BC36-A55D744159A0}" type="datetimeFigureOut">
              <a:rPr lang="en-US" smtClean="0"/>
              <a:t>7/10/18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C6F4-1489-3B4B-94C1-C20A6B8A1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9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48F1-A73C-3649-BC36-A55D744159A0}" type="datetimeFigureOut">
              <a:rPr lang="en-US" smtClean="0"/>
              <a:t>7/10/18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C6F4-1489-3B4B-94C1-C20A6B8A1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5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48F1-A73C-3649-BC36-A55D744159A0}" type="datetimeFigureOut">
              <a:rPr lang="en-US" smtClean="0"/>
              <a:t>7/10/18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C6F4-1489-3B4B-94C1-C20A6B8A1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02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48F1-A73C-3649-BC36-A55D744159A0}" type="datetimeFigureOut">
              <a:rPr lang="en-US" smtClean="0"/>
              <a:t>7/10/18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C6F4-1489-3B4B-94C1-C20A6B8A1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39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48F1-A73C-3649-BC36-A55D744159A0}" type="datetimeFigureOut">
              <a:rPr lang="en-US" smtClean="0"/>
              <a:t>7/10/18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C6F4-1489-3B4B-94C1-C20A6B8A1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02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48F1-A73C-3649-BC36-A55D744159A0}" type="datetimeFigureOut">
              <a:rPr lang="en-US" smtClean="0"/>
              <a:t>7/10/18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C6F4-1489-3B4B-94C1-C20A6B8A1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1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748F1-A73C-3649-BC36-A55D744159A0}" type="datetimeFigureOut">
              <a:rPr lang="en-US" smtClean="0"/>
              <a:t>7/10/18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3C6F4-1489-3B4B-94C1-C20A6B8A1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7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4338" y="1046465"/>
            <a:ext cx="9144000" cy="1304314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  <a:latin typeface="Times New Roman" charset="0"/>
                <a:ea typeface="Calibri" charset="0"/>
              </a:rPr>
              <a:t>An 85-year-old male with intractab</a:t>
            </a:r>
            <a:r>
              <a:rPr lang="en-US" sz="3600" dirty="0" smtClean="0">
                <a:latin typeface="Times New Roman" charset="0"/>
                <a:ea typeface="Calibri" charset="0"/>
              </a:rPr>
              <a:t>le</a:t>
            </a:r>
            <a:r>
              <a:rPr lang="en-US" sz="3600" dirty="0" smtClean="0">
                <a:effectLst/>
                <a:latin typeface="Times New Roman" charset="0"/>
                <a:ea typeface="Calibri" charset="0"/>
              </a:rPr>
              <a:t> vomiting and vertigo</a:t>
            </a:r>
            <a:endParaRPr lang="en-US" sz="3600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965938" y="2277964"/>
            <a:ext cx="64008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000" dirty="0" smtClean="0"/>
          </a:p>
          <a:p>
            <a:r>
              <a:rPr lang="en-US" sz="3200" dirty="0" smtClean="0"/>
              <a:t>Teaching </a:t>
            </a:r>
            <a:r>
              <a:rPr lang="en-US" sz="3200" dirty="0" err="1" smtClean="0"/>
              <a:t>NeuroImages</a:t>
            </a:r>
            <a:endParaRPr lang="en-US" sz="3200" dirty="0" smtClean="0"/>
          </a:p>
          <a:p>
            <a:r>
              <a:rPr lang="en-US" sz="3200" i="1" dirty="0" smtClean="0"/>
              <a:t>Neurology</a:t>
            </a:r>
          </a:p>
          <a:p>
            <a:r>
              <a:rPr lang="en-US" sz="3200" dirty="0" smtClean="0"/>
              <a:t>Resident &amp; Fellow Section                     </a:t>
            </a:r>
          </a:p>
          <a:p>
            <a:pPr algn="r"/>
            <a:endParaRPr lang="en-US" sz="2800" dirty="0" smtClean="0"/>
          </a:p>
          <a:p>
            <a:pPr algn="r"/>
            <a:endParaRPr lang="en-US" sz="2800" dirty="0" smtClean="0"/>
          </a:p>
          <a:p>
            <a:pPr algn="r"/>
            <a:endParaRPr lang="en-US" sz="28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6223" y="5764325"/>
            <a:ext cx="29210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93078" y="6337051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sz="1000" dirty="0">
                <a:solidFill>
                  <a:schemeClr val="tx1"/>
                </a:solidFill>
                <a:latin typeface="Arial" charset="0"/>
              </a:rPr>
              <a:t>© 2017 American Academy of Neurology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9102971" y="6176963"/>
            <a:ext cx="3792414" cy="110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Cardenas Y,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649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Calibri" charset="0"/>
                <a:ea typeface="Calibri" charset="0"/>
                <a:cs typeface="Calibri" charset="0"/>
              </a:rPr>
              <a:t>Vignette</a:t>
            </a:r>
            <a:endParaRPr lang="en-US" sz="4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An 85-year-old male </a:t>
            </a:r>
            <a:endParaRPr lang="en-US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48 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hours of recurrent vomiting and vertigo 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with rapidly 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progressive dysphagia and quadriplegia. </a:t>
            </a:r>
            <a:endParaRPr lang="en-US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MRI-MRA 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showed a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paramedian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medullary infarct (Figure 1-A-B-C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)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9102971" y="6176963"/>
            <a:ext cx="3792414" cy="110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Cardenas Y, et al.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6223" y="5764325"/>
            <a:ext cx="29210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93078" y="6337051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sz="1000" dirty="0">
                <a:solidFill>
                  <a:schemeClr val="tx1"/>
                </a:solidFill>
                <a:latin typeface="Arial" charset="0"/>
              </a:rPr>
              <a:t>© 2017 American Academy of Neurology</a:t>
            </a:r>
          </a:p>
        </p:txBody>
      </p:sp>
    </p:spTree>
    <p:extLst>
      <p:ext uri="{BB962C8B-B14F-4D97-AF65-F5344CB8AC3E}">
        <p14:creationId xmlns:p14="http://schemas.microsoft.com/office/powerpoint/2010/main" val="157891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Calibri" charset="0"/>
                <a:ea typeface="Calibri" charset="0"/>
                <a:cs typeface="Calibri" charset="0"/>
              </a:rPr>
              <a:t>Neuroimaging</a:t>
            </a:r>
            <a:endParaRPr lang="en-US" sz="4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9102971" y="6176963"/>
            <a:ext cx="3792414" cy="110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Cardenas Y, et al.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623" y="5916725"/>
            <a:ext cx="29210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93078" y="6337051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sz="1000" dirty="0">
                <a:solidFill>
                  <a:schemeClr val="tx1"/>
                </a:solidFill>
                <a:latin typeface="Arial" charset="0"/>
              </a:rPr>
              <a:t>© 2017 American Academy of Neurology</a:t>
            </a:r>
          </a:p>
        </p:txBody>
      </p:sp>
      <p:pic>
        <p:nvPicPr>
          <p:cNvPr id="10" name="Content Placeholder 5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63" r="7459"/>
          <a:stretch/>
        </p:blipFill>
        <p:spPr>
          <a:xfrm>
            <a:off x="5821240" y="1888783"/>
            <a:ext cx="2455251" cy="3408850"/>
          </a:xfrm>
          <a:prstGeom prst="rect">
            <a:avLst/>
          </a:prstGeom>
        </p:spPr>
      </p:pic>
      <p:pic>
        <p:nvPicPr>
          <p:cNvPr id="11" name="Content Placeholder 3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t="13869" r="14413" b="9703"/>
          <a:stretch/>
        </p:blipFill>
        <p:spPr bwMode="auto">
          <a:xfrm>
            <a:off x="3052640" y="1888783"/>
            <a:ext cx="2768600" cy="34088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Content Placeholder 3"/>
          <p:cNvPicPr>
            <a:picLocks noGrp="1"/>
          </p:cNvPicPr>
          <p:nvPr>
            <p:ph idx="1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76" t="25938" r="13006" b="6979"/>
          <a:stretch/>
        </p:blipFill>
        <p:spPr>
          <a:xfrm>
            <a:off x="8276491" y="1888783"/>
            <a:ext cx="3077309" cy="3408850"/>
          </a:xfrm>
          <a:prstGeom prst="rect">
            <a:avLst/>
          </a:prstGeom>
        </p:spPr>
      </p:pic>
      <p:pic>
        <p:nvPicPr>
          <p:cNvPr id="14" name="Content Placeholder 12"/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31" r="19561" b="13140"/>
          <a:stretch/>
        </p:blipFill>
        <p:spPr>
          <a:xfrm>
            <a:off x="522948" y="1888783"/>
            <a:ext cx="2529692" cy="1839155"/>
          </a:xfrm>
          <a:prstGeom prst="rect">
            <a:avLst/>
          </a:prstGeom>
        </p:spPr>
      </p:pic>
      <p:sp>
        <p:nvSpPr>
          <p:cNvPr id="15" name="Left Arrow 14"/>
          <p:cNvSpPr/>
          <p:nvPr/>
        </p:nvSpPr>
        <p:spPr>
          <a:xfrm>
            <a:off x="10199077" y="4114800"/>
            <a:ext cx="532665" cy="281354"/>
          </a:xfrm>
          <a:prstGeom prst="lef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4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Calibri" charset="0"/>
                <a:ea typeface="Calibri" charset="0"/>
                <a:cs typeface="Calibri" charset="0"/>
              </a:rPr>
              <a:t/>
            </a:r>
            <a:br>
              <a:rPr lang="en-US" dirty="0" smtClean="0">
                <a:effectLst/>
                <a:latin typeface="Calibri" charset="0"/>
                <a:ea typeface="Calibri" charset="0"/>
                <a:cs typeface="Calibri" charset="0"/>
              </a:rPr>
            </a:br>
            <a:r>
              <a:rPr lang="en-US" dirty="0" smtClean="0">
                <a:effectLst/>
                <a:latin typeface="Calibri" charset="0"/>
                <a:ea typeface="Calibri" charset="0"/>
                <a:cs typeface="Calibri" charset="0"/>
              </a:rPr>
              <a:t>The Heart Sign in a patient presenting as a locked in syndrome</a:t>
            </a:r>
            <a:r>
              <a:rPr lang="en-US" sz="2800" dirty="0" smtClean="0">
                <a:effectLst/>
                <a:latin typeface="Calibri" charset="0"/>
                <a:ea typeface="Calibri" charset="0"/>
                <a:cs typeface="Times New Roman" charset="0"/>
              </a:rPr>
              <a:t/>
            </a:r>
            <a:br>
              <a:rPr lang="en-US" sz="2800" dirty="0" smtClean="0">
                <a:effectLst/>
                <a:latin typeface="Calibri" charset="0"/>
                <a:ea typeface="Calibri" charset="0"/>
                <a:cs typeface="Times New Roman" charset="0"/>
              </a:rPr>
            </a:b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6223" y="5764325"/>
            <a:ext cx="29210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93078" y="6337051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sz="1000" dirty="0">
                <a:solidFill>
                  <a:schemeClr val="tx1"/>
                </a:solidFill>
                <a:latin typeface="Arial" charset="0"/>
              </a:rPr>
              <a:t>© 2017 American Academy of Neurology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9102971" y="6176963"/>
            <a:ext cx="3792414" cy="110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Cardenas Y, et al.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600" dirty="0"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en-US" sz="2600" dirty="0" smtClean="0">
                <a:latin typeface="Calibri" charset="0"/>
                <a:ea typeface="Calibri" charset="0"/>
                <a:cs typeface="Calibri" charset="0"/>
              </a:rPr>
              <a:t>he “HEART SIGN” is the hallmark of the medial medullary infarct, a rare posterior circulation stroke caused by occlusion of the anterior spinal artery.</a:t>
            </a:r>
          </a:p>
          <a:p>
            <a:pPr algn="just"/>
            <a:r>
              <a:rPr lang="en-US" sz="2600" dirty="0" smtClean="0">
                <a:latin typeface="Calibri" charset="0"/>
                <a:ea typeface="Calibri" charset="0"/>
                <a:cs typeface="Calibri" charset="0"/>
              </a:rPr>
              <a:t>Clinical presentation is determined by anteroposterior extension.</a:t>
            </a:r>
          </a:p>
          <a:p>
            <a:pPr algn="just"/>
            <a:r>
              <a:rPr lang="en-US" sz="2600" dirty="0" smtClean="0">
                <a:latin typeface="Calibri" charset="0"/>
                <a:ea typeface="Calibri" charset="0"/>
                <a:cs typeface="Calibri" charset="0"/>
              </a:rPr>
              <a:t>Associated with quadriplegia, tongue weakness and sensory loss, localized to the pyramidal tracts, hypoglossal nucleus and medial lemniscus respectively. </a:t>
            </a:r>
          </a:p>
          <a:p>
            <a:pPr algn="just"/>
            <a:r>
              <a:rPr lang="en-US" sz="2600" dirty="0" smtClean="0">
                <a:effectLst/>
                <a:latin typeface="Calibri" charset="0"/>
                <a:ea typeface="Calibri" charset="0"/>
                <a:cs typeface="Calibri" charset="0"/>
              </a:rPr>
              <a:t>Our case correlates with pontine extension evidenced by recurrent vomiting, facial diplegia and horizontal </a:t>
            </a:r>
            <a:r>
              <a:rPr lang="en-US" sz="2600" dirty="0" err="1" smtClean="0">
                <a:effectLst/>
                <a:latin typeface="Calibri" charset="0"/>
                <a:ea typeface="Calibri" charset="0"/>
                <a:cs typeface="Calibri" charset="0"/>
              </a:rPr>
              <a:t>ophthalmoplegia</a:t>
            </a:r>
            <a:r>
              <a:rPr lang="en-US" sz="2600" dirty="0" smtClean="0">
                <a:effectLst/>
                <a:latin typeface="Calibri" charset="0"/>
                <a:ea typeface="Calibri" charset="0"/>
                <a:cs typeface="Calibri" charset="0"/>
              </a:rPr>
              <a:t>, with </a:t>
            </a:r>
            <a:r>
              <a:rPr lang="en-US" sz="2600" dirty="0" smtClean="0">
                <a:effectLst/>
                <a:latin typeface="Calibri" charset="0"/>
                <a:ea typeface="Calibri" charset="0"/>
                <a:cs typeface="Calibri" charset="0"/>
              </a:rPr>
              <a:t>the involvement </a:t>
            </a:r>
            <a:r>
              <a:rPr lang="en-US" sz="2600" dirty="0" smtClean="0">
                <a:effectLst/>
                <a:latin typeface="Calibri" charset="0"/>
                <a:ea typeface="Calibri" charset="0"/>
                <a:cs typeface="Calibri" charset="0"/>
              </a:rPr>
              <a:t>of the area </a:t>
            </a:r>
            <a:r>
              <a:rPr lang="en-US" sz="2600" dirty="0" err="1" smtClean="0">
                <a:effectLst/>
                <a:latin typeface="Calibri" charset="0"/>
                <a:ea typeface="Calibri" charset="0"/>
                <a:cs typeface="Calibri" charset="0"/>
              </a:rPr>
              <a:t>postrema</a:t>
            </a:r>
            <a:r>
              <a:rPr lang="en-US" sz="2600" dirty="0" smtClean="0">
                <a:effectLst/>
                <a:latin typeface="Calibri" charset="0"/>
                <a:ea typeface="Calibri" charset="0"/>
                <a:cs typeface="Calibri" charset="0"/>
              </a:rPr>
              <a:t>, facial </a:t>
            </a:r>
            <a:r>
              <a:rPr lang="en-US" sz="2600" dirty="0" smtClean="0">
                <a:effectLst/>
                <a:latin typeface="Calibri" charset="0"/>
                <a:ea typeface="Calibri" charset="0"/>
                <a:cs typeface="Calibri" charset="0"/>
              </a:rPr>
              <a:t>colliculus, and </a:t>
            </a:r>
            <a:r>
              <a:rPr lang="en-US" sz="2600" dirty="0" err="1" smtClean="0">
                <a:effectLst/>
                <a:latin typeface="Calibri" charset="0"/>
                <a:ea typeface="Calibri" charset="0"/>
                <a:cs typeface="Calibri" charset="0"/>
              </a:rPr>
              <a:t>paramedian</a:t>
            </a:r>
            <a:r>
              <a:rPr lang="en-US" sz="2600" dirty="0" smtClean="0">
                <a:effectLst/>
                <a:latin typeface="Calibri" charset="0"/>
                <a:ea typeface="Calibri" charset="0"/>
                <a:cs typeface="Calibri" charset="0"/>
              </a:rPr>
              <a:t>-pontine-reticular-formation.</a:t>
            </a:r>
            <a:endParaRPr lang="en-US" sz="26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62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267</Words>
  <Application>Microsoft Macintosh PowerPoint</Application>
  <PresentationFormat>Widescreen</PresentationFormat>
  <Paragraphs>29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Calibri Light</vt:lpstr>
      <vt:lpstr>msgothic</vt:lpstr>
      <vt:lpstr>Times New Roman</vt:lpstr>
      <vt:lpstr>Arial</vt:lpstr>
      <vt:lpstr>Office Theme</vt:lpstr>
      <vt:lpstr>An 85-year-old male with intractable vomiting and vertigo</vt:lpstr>
      <vt:lpstr>Vignette</vt:lpstr>
      <vt:lpstr>Neuroimaging</vt:lpstr>
      <vt:lpstr> The Heart Sign in a patient presenting as a locked in syndrome 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NEUROIMAGES NEUROLOGY RESIDENT AND FELLOW SECTION</dc:title>
  <dc:creator>Ylec Mariana  Cardenas</dc:creator>
  <cp:lastModifiedBy>Ylec Mariana  Cardenas</cp:lastModifiedBy>
  <cp:revision>10</cp:revision>
  <dcterms:created xsi:type="dcterms:W3CDTF">2018-07-02T16:30:23Z</dcterms:created>
  <dcterms:modified xsi:type="dcterms:W3CDTF">2018-07-10T18:05:10Z</dcterms:modified>
</cp:coreProperties>
</file>