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91"/>
  </p:normalViewPr>
  <p:slideViewPr>
    <p:cSldViewPr snapToGrid="0" snapToObjects="1">
      <p:cViewPr>
        <p:scale>
          <a:sx n="91" d="100"/>
          <a:sy n="91" d="100"/>
        </p:scale>
        <p:origin x="57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4B0EA-2DF2-5B46-9DD9-E35579D4AC18}" type="datetimeFigureOut">
              <a:rPr lang="es-MX" smtClean="0"/>
              <a:t>01/08/18</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478AF5-8121-F847-B62A-F7566CAD0EA1}" type="slidenum">
              <a:rPr lang="es-MX" smtClean="0"/>
              <a:t>‹Nº›</a:t>
            </a:fld>
            <a:endParaRPr lang="es-MX"/>
          </a:p>
        </p:txBody>
      </p:sp>
    </p:spTree>
    <p:extLst>
      <p:ext uri="{BB962C8B-B14F-4D97-AF65-F5344CB8AC3E}">
        <p14:creationId xmlns:p14="http://schemas.microsoft.com/office/powerpoint/2010/main" val="359716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Figure 1. Contrast-Enhanced MRI.</a:t>
            </a:r>
          </a:p>
          <a:p>
            <a:r>
              <a:rPr lang="es-MX" sz="1200" kern="1200" dirty="0">
                <a:solidFill>
                  <a:schemeClr val="tx1"/>
                </a:solidFill>
                <a:effectLst/>
                <a:latin typeface="+mn-lt"/>
                <a:ea typeface="+mn-ea"/>
                <a:cs typeface="+mn-cs"/>
              </a:rPr>
              <a:t>Contrast-enhanced magnetic resonance imaging T1 sequence showing localized unilateral meningeal enhancement on superior and middle left frontal gyri.</a:t>
            </a: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Figure 2. Non-contrast enhanced MRI.</a:t>
            </a:r>
          </a:p>
          <a:p>
            <a:r>
              <a:rPr lang="es-MX" sz="1200" kern="1200" dirty="0">
                <a:solidFill>
                  <a:schemeClr val="tx1"/>
                </a:solidFill>
                <a:effectLst/>
                <a:latin typeface="+mn-lt"/>
                <a:ea typeface="+mn-ea"/>
                <a:cs typeface="+mn-cs"/>
              </a:rPr>
              <a:t>Magnetic resonance imaging showing axial diffusion weighted imaging (DWI, Panel A) and FLAIR (Panel B) sequences. There is increased FLAIR signal on prefrontal, superior and middle left frontal gyri without any corresponding changes on DWI.</a:t>
            </a:r>
          </a:p>
          <a:p>
            <a:endParaRPr lang="es-MX" dirty="0"/>
          </a:p>
        </p:txBody>
      </p:sp>
      <p:sp>
        <p:nvSpPr>
          <p:cNvPr id="4" name="Marcador de número de diapositiva 3"/>
          <p:cNvSpPr>
            <a:spLocks noGrp="1"/>
          </p:cNvSpPr>
          <p:nvPr>
            <p:ph type="sldNum" sz="quarter" idx="10"/>
          </p:nvPr>
        </p:nvSpPr>
        <p:spPr/>
        <p:txBody>
          <a:bodyPr/>
          <a:lstStyle/>
          <a:p>
            <a:fld id="{FC478AF5-8121-F847-B62A-F7566CAD0EA1}" type="slidenum">
              <a:rPr lang="es-MX" smtClean="0"/>
              <a:t>3</a:t>
            </a:fld>
            <a:endParaRPr lang="es-MX"/>
          </a:p>
        </p:txBody>
      </p:sp>
    </p:spTree>
    <p:extLst>
      <p:ext uri="{BB962C8B-B14F-4D97-AF65-F5344CB8AC3E}">
        <p14:creationId xmlns:p14="http://schemas.microsoft.com/office/powerpoint/2010/main" val="2807615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1. Ingolfsdottir HM, Caye-Thomasen P. Stroke? Localized, otogenic meningitis! Scand J Infect Dis 2011;43:392-4.</a:t>
            </a:r>
          </a:p>
          <a:p>
            <a:r>
              <a:rPr lang="es-MX" sz="1200" kern="1200" dirty="0">
                <a:solidFill>
                  <a:schemeClr val="tx1"/>
                </a:solidFill>
                <a:effectLst/>
                <a:latin typeface="+mn-lt"/>
                <a:ea typeface="+mn-ea"/>
                <a:cs typeface="+mn-cs"/>
              </a:rPr>
              <a:t>2. Wingerchuk DM, Dyck PJ, Mertz LE. Hemi-meningitis: A focal sign heralding a multisystem necrotizing vasculitis. Neurology 2008;70:2014. </a:t>
            </a:r>
          </a:p>
        </p:txBody>
      </p:sp>
      <p:sp>
        <p:nvSpPr>
          <p:cNvPr id="4" name="Marcador de número de diapositiva 3"/>
          <p:cNvSpPr>
            <a:spLocks noGrp="1"/>
          </p:cNvSpPr>
          <p:nvPr>
            <p:ph type="sldNum" sz="quarter" idx="10"/>
          </p:nvPr>
        </p:nvSpPr>
        <p:spPr/>
        <p:txBody>
          <a:bodyPr/>
          <a:lstStyle/>
          <a:p>
            <a:fld id="{FC478AF5-8121-F847-B62A-F7566CAD0EA1}" type="slidenum">
              <a:rPr lang="es-MX" smtClean="0"/>
              <a:t>4</a:t>
            </a:fld>
            <a:endParaRPr lang="es-MX"/>
          </a:p>
        </p:txBody>
      </p:sp>
    </p:spTree>
    <p:extLst>
      <p:ext uri="{BB962C8B-B14F-4D97-AF65-F5344CB8AC3E}">
        <p14:creationId xmlns:p14="http://schemas.microsoft.com/office/powerpoint/2010/main" val="3018649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5DB8F6-726C-AE44-ACD2-17F52E6D788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1E6881EF-E55C-6F47-AF99-CFFA2987DC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83515E9B-502D-7948-B986-5FED9D199804}"/>
              </a:ext>
            </a:extLst>
          </p:cNvPr>
          <p:cNvSpPr>
            <a:spLocks noGrp="1"/>
          </p:cNvSpPr>
          <p:nvPr>
            <p:ph type="dt" sz="half" idx="10"/>
          </p:nvPr>
        </p:nvSpPr>
        <p:spPr/>
        <p:txBody>
          <a:bodyPr/>
          <a:lstStyle/>
          <a:p>
            <a:fld id="{073CF5EF-83A0-DB49-949E-4E6A6691B4D8}" type="datetimeFigureOut">
              <a:rPr lang="es-MX" smtClean="0"/>
              <a:t>01/08/18</a:t>
            </a:fld>
            <a:endParaRPr lang="es-MX"/>
          </a:p>
        </p:txBody>
      </p:sp>
      <p:sp>
        <p:nvSpPr>
          <p:cNvPr id="5" name="Marcador de pie de página 4">
            <a:extLst>
              <a:ext uri="{FF2B5EF4-FFF2-40B4-BE49-F238E27FC236}">
                <a16:creationId xmlns:a16="http://schemas.microsoft.com/office/drawing/2014/main" id="{727DDA8A-D736-1D46-B69C-89148EC3FBE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C5ADC12-3996-1040-B96E-C26318577654}"/>
              </a:ext>
            </a:extLst>
          </p:cNvPr>
          <p:cNvSpPr>
            <a:spLocks noGrp="1"/>
          </p:cNvSpPr>
          <p:nvPr>
            <p:ph type="sldNum" sz="quarter" idx="12"/>
          </p:nvPr>
        </p:nvSpPr>
        <p:spPr/>
        <p:txBody>
          <a:bodyPr/>
          <a:lstStyle/>
          <a:p>
            <a:fld id="{57B0D87A-D394-4E40-9470-9D6ECF52E0AE}" type="slidenum">
              <a:rPr lang="es-MX" smtClean="0"/>
              <a:t>‹Nº›</a:t>
            </a:fld>
            <a:endParaRPr lang="es-MX"/>
          </a:p>
        </p:txBody>
      </p:sp>
    </p:spTree>
    <p:extLst>
      <p:ext uri="{BB962C8B-B14F-4D97-AF65-F5344CB8AC3E}">
        <p14:creationId xmlns:p14="http://schemas.microsoft.com/office/powerpoint/2010/main" val="426938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A2FB34-C35E-6D40-8504-7D44C0AAC0E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55ED0595-1EC4-A74A-A011-4B7B1D2C3DF3}"/>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A72789B6-DDD7-5949-95C1-33DA54B2C2EB}"/>
              </a:ext>
            </a:extLst>
          </p:cNvPr>
          <p:cNvSpPr>
            <a:spLocks noGrp="1"/>
          </p:cNvSpPr>
          <p:nvPr>
            <p:ph type="dt" sz="half" idx="10"/>
          </p:nvPr>
        </p:nvSpPr>
        <p:spPr/>
        <p:txBody>
          <a:bodyPr/>
          <a:lstStyle/>
          <a:p>
            <a:fld id="{073CF5EF-83A0-DB49-949E-4E6A6691B4D8}" type="datetimeFigureOut">
              <a:rPr lang="es-MX" smtClean="0"/>
              <a:t>01/08/18</a:t>
            </a:fld>
            <a:endParaRPr lang="es-MX"/>
          </a:p>
        </p:txBody>
      </p:sp>
      <p:sp>
        <p:nvSpPr>
          <p:cNvPr id="5" name="Marcador de pie de página 4">
            <a:extLst>
              <a:ext uri="{FF2B5EF4-FFF2-40B4-BE49-F238E27FC236}">
                <a16:creationId xmlns:a16="http://schemas.microsoft.com/office/drawing/2014/main" id="{BF111179-831A-A544-9592-8114E7246B4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5D20619-7B29-C149-81A9-5B214A1F409B}"/>
              </a:ext>
            </a:extLst>
          </p:cNvPr>
          <p:cNvSpPr>
            <a:spLocks noGrp="1"/>
          </p:cNvSpPr>
          <p:nvPr>
            <p:ph type="sldNum" sz="quarter" idx="12"/>
          </p:nvPr>
        </p:nvSpPr>
        <p:spPr/>
        <p:txBody>
          <a:bodyPr/>
          <a:lstStyle/>
          <a:p>
            <a:fld id="{57B0D87A-D394-4E40-9470-9D6ECF52E0AE}" type="slidenum">
              <a:rPr lang="es-MX" smtClean="0"/>
              <a:t>‹Nº›</a:t>
            </a:fld>
            <a:endParaRPr lang="es-MX"/>
          </a:p>
        </p:txBody>
      </p:sp>
    </p:spTree>
    <p:extLst>
      <p:ext uri="{BB962C8B-B14F-4D97-AF65-F5344CB8AC3E}">
        <p14:creationId xmlns:p14="http://schemas.microsoft.com/office/powerpoint/2010/main" val="263666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B567318-0E85-A049-89E7-FEC15645973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C242971-BAD3-6945-A5FC-675D524A9D81}"/>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611DFFE1-8313-AF4D-A740-97BC8B6F960C}"/>
              </a:ext>
            </a:extLst>
          </p:cNvPr>
          <p:cNvSpPr>
            <a:spLocks noGrp="1"/>
          </p:cNvSpPr>
          <p:nvPr>
            <p:ph type="dt" sz="half" idx="10"/>
          </p:nvPr>
        </p:nvSpPr>
        <p:spPr/>
        <p:txBody>
          <a:bodyPr/>
          <a:lstStyle/>
          <a:p>
            <a:fld id="{073CF5EF-83A0-DB49-949E-4E6A6691B4D8}" type="datetimeFigureOut">
              <a:rPr lang="es-MX" smtClean="0"/>
              <a:t>01/08/18</a:t>
            </a:fld>
            <a:endParaRPr lang="es-MX"/>
          </a:p>
        </p:txBody>
      </p:sp>
      <p:sp>
        <p:nvSpPr>
          <p:cNvPr id="5" name="Marcador de pie de página 4">
            <a:extLst>
              <a:ext uri="{FF2B5EF4-FFF2-40B4-BE49-F238E27FC236}">
                <a16:creationId xmlns:a16="http://schemas.microsoft.com/office/drawing/2014/main" id="{CEB1DB5E-36E8-104A-8B1E-A62F32060E4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4D72F50-3A95-AA4F-8723-1357A82B0417}"/>
              </a:ext>
            </a:extLst>
          </p:cNvPr>
          <p:cNvSpPr>
            <a:spLocks noGrp="1"/>
          </p:cNvSpPr>
          <p:nvPr>
            <p:ph type="sldNum" sz="quarter" idx="12"/>
          </p:nvPr>
        </p:nvSpPr>
        <p:spPr/>
        <p:txBody>
          <a:bodyPr/>
          <a:lstStyle/>
          <a:p>
            <a:fld id="{57B0D87A-D394-4E40-9470-9D6ECF52E0AE}" type="slidenum">
              <a:rPr lang="es-MX" smtClean="0"/>
              <a:t>‹Nº›</a:t>
            </a:fld>
            <a:endParaRPr lang="es-MX"/>
          </a:p>
        </p:txBody>
      </p:sp>
    </p:spTree>
    <p:extLst>
      <p:ext uri="{BB962C8B-B14F-4D97-AF65-F5344CB8AC3E}">
        <p14:creationId xmlns:p14="http://schemas.microsoft.com/office/powerpoint/2010/main" val="1993115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0E8BE6-028B-C54E-A380-386A499D24A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5CFBB4D-27B2-DF46-8C9B-BB8E8F89763B}"/>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AA5F85E6-B554-6243-AE40-2333EF048862}"/>
              </a:ext>
            </a:extLst>
          </p:cNvPr>
          <p:cNvSpPr>
            <a:spLocks noGrp="1"/>
          </p:cNvSpPr>
          <p:nvPr>
            <p:ph type="dt" sz="half" idx="10"/>
          </p:nvPr>
        </p:nvSpPr>
        <p:spPr/>
        <p:txBody>
          <a:bodyPr/>
          <a:lstStyle/>
          <a:p>
            <a:fld id="{073CF5EF-83A0-DB49-949E-4E6A6691B4D8}" type="datetimeFigureOut">
              <a:rPr lang="es-MX" smtClean="0"/>
              <a:t>01/08/18</a:t>
            </a:fld>
            <a:endParaRPr lang="es-MX"/>
          </a:p>
        </p:txBody>
      </p:sp>
      <p:sp>
        <p:nvSpPr>
          <p:cNvPr id="5" name="Marcador de pie de página 4">
            <a:extLst>
              <a:ext uri="{FF2B5EF4-FFF2-40B4-BE49-F238E27FC236}">
                <a16:creationId xmlns:a16="http://schemas.microsoft.com/office/drawing/2014/main" id="{C2738DE1-B843-4148-B89F-2E8EB6CEBCC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E6A9842-52EB-2D41-A1EC-9D1D3C52BCE5}"/>
              </a:ext>
            </a:extLst>
          </p:cNvPr>
          <p:cNvSpPr>
            <a:spLocks noGrp="1"/>
          </p:cNvSpPr>
          <p:nvPr>
            <p:ph type="sldNum" sz="quarter" idx="12"/>
          </p:nvPr>
        </p:nvSpPr>
        <p:spPr/>
        <p:txBody>
          <a:bodyPr/>
          <a:lstStyle/>
          <a:p>
            <a:fld id="{57B0D87A-D394-4E40-9470-9D6ECF52E0AE}" type="slidenum">
              <a:rPr lang="es-MX" smtClean="0"/>
              <a:t>‹Nº›</a:t>
            </a:fld>
            <a:endParaRPr lang="es-MX"/>
          </a:p>
        </p:txBody>
      </p:sp>
    </p:spTree>
    <p:extLst>
      <p:ext uri="{BB962C8B-B14F-4D97-AF65-F5344CB8AC3E}">
        <p14:creationId xmlns:p14="http://schemas.microsoft.com/office/powerpoint/2010/main" val="403833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58617-7CE4-1E46-B8B2-B1111EC825F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3893B01-23DF-8D41-B25A-2D393C831E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A7A4FFA5-59D2-9A4F-8263-086359CB524A}"/>
              </a:ext>
            </a:extLst>
          </p:cNvPr>
          <p:cNvSpPr>
            <a:spLocks noGrp="1"/>
          </p:cNvSpPr>
          <p:nvPr>
            <p:ph type="dt" sz="half" idx="10"/>
          </p:nvPr>
        </p:nvSpPr>
        <p:spPr/>
        <p:txBody>
          <a:bodyPr/>
          <a:lstStyle/>
          <a:p>
            <a:fld id="{073CF5EF-83A0-DB49-949E-4E6A6691B4D8}" type="datetimeFigureOut">
              <a:rPr lang="es-MX" smtClean="0"/>
              <a:t>01/08/18</a:t>
            </a:fld>
            <a:endParaRPr lang="es-MX"/>
          </a:p>
        </p:txBody>
      </p:sp>
      <p:sp>
        <p:nvSpPr>
          <p:cNvPr id="5" name="Marcador de pie de página 4">
            <a:extLst>
              <a:ext uri="{FF2B5EF4-FFF2-40B4-BE49-F238E27FC236}">
                <a16:creationId xmlns:a16="http://schemas.microsoft.com/office/drawing/2014/main" id="{537DC99C-CABC-6A4A-B0DE-B767B4F479E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A95CD46-4868-944C-B02C-6203E8314ADC}"/>
              </a:ext>
            </a:extLst>
          </p:cNvPr>
          <p:cNvSpPr>
            <a:spLocks noGrp="1"/>
          </p:cNvSpPr>
          <p:nvPr>
            <p:ph type="sldNum" sz="quarter" idx="12"/>
          </p:nvPr>
        </p:nvSpPr>
        <p:spPr/>
        <p:txBody>
          <a:bodyPr/>
          <a:lstStyle/>
          <a:p>
            <a:fld id="{57B0D87A-D394-4E40-9470-9D6ECF52E0AE}" type="slidenum">
              <a:rPr lang="es-MX" smtClean="0"/>
              <a:t>‹Nº›</a:t>
            </a:fld>
            <a:endParaRPr lang="es-MX"/>
          </a:p>
        </p:txBody>
      </p:sp>
    </p:spTree>
    <p:extLst>
      <p:ext uri="{BB962C8B-B14F-4D97-AF65-F5344CB8AC3E}">
        <p14:creationId xmlns:p14="http://schemas.microsoft.com/office/powerpoint/2010/main" val="1854000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956430-2374-084F-BC6C-5FCF22740A6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8B00145-C9E9-0844-BAF0-EE252FF8FC5B}"/>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B9F6A278-4020-F34E-B60C-2EB284ED4930}"/>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F9281879-9015-644D-9C51-4A8DAA046EE3}"/>
              </a:ext>
            </a:extLst>
          </p:cNvPr>
          <p:cNvSpPr>
            <a:spLocks noGrp="1"/>
          </p:cNvSpPr>
          <p:nvPr>
            <p:ph type="dt" sz="half" idx="10"/>
          </p:nvPr>
        </p:nvSpPr>
        <p:spPr/>
        <p:txBody>
          <a:bodyPr/>
          <a:lstStyle/>
          <a:p>
            <a:fld id="{073CF5EF-83A0-DB49-949E-4E6A6691B4D8}" type="datetimeFigureOut">
              <a:rPr lang="es-MX" smtClean="0"/>
              <a:t>01/08/18</a:t>
            </a:fld>
            <a:endParaRPr lang="es-MX"/>
          </a:p>
        </p:txBody>
      </p:sp>
      <p:sp>
        <p:nvSpPr>
          <p:cNvPr id="6" name="Marcador de pie de página 5">
            <a:extLst>
              <a:ext uri="{FF2B5EF4-FFF2-40B4-BE49-F238E27FC236}">
                <a16:creationId xmlns:a16="http://schemas.microsoft.com/office/drawing/2014/main" id="{4FB4051F-F848-0249-9D98-F62239000F4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DC2D065-48AD-4B44-AC24-5F079FFAD184}"/>
              </a:ext>
            </a:extLst>
          </p:cNvPr>
          <p:cNvSpPr>
            <a:spLocks noGrp="1"/>
          </p:cNvSpPr>
          <p:nvPr>
            <p:ph type="sldNum" sz="quarter" idx="12"/>
          </p:nvPr>
        </p:nvSpPr>
        <p:spPr/>
        <p:txBody>
          <a:bodyPr/>
          <a:lstStyle/>
          <a:p>
            <a:fld id="{57B0D87A-D394-4E40-9470-9D6ECF52E0AE}" type="slidenum">
              <a:rPr lang="es-MX" smtClean="0"/>
              <a:t>‹Nº›</a:t>
            </a:fld>
            <a:endParaRPr lang="es-MX"/>
          </a:p>
        </p:txBody>
      </p:sp>
    </p:spTree>
    <p:extLst>
      <p:ext uri="{BB962C8B-B14F-4D97-AF65-F5344CB8AC3E}">
        <p14:creationId xmlns:p14="http://schemas.microsoft.com/office/powerpoint/2010/main" val="129203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EF84CE-8BD1-A748-9D87-D4E2CED7742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A021EEF-FA69-334C-9F9B-F38E200E85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92BF40BB-EE07-EF4C-A61E-FF05E3838507}"/>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E075588E-1B91-4641-985F-6F4E6AB4BE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A522CB5D-C788-C942-BACF-EEE6C5E6A472}"/>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ACC601FD-045D-3844-9709-424C5669D5A9}"/>
              </a:ext>
            </a:extLst>
          </p:cNvPr>
          <p:cNvSpPr>
            <a:spLocks noGrp="1"/>
          </p:cNvSpPr>
          <p:nvPr>
            <p:ph type="dt" sz="half" idx="10"/>
          </p:nvPr>
        </p:nvSpPr>
        <p:spPr/>
        <p:txBody>
          <a:bodyPr/>
          <a:lstStyle/>
          <a:p>
            <a:fld id="{073CF5EF-83A0-DB49-949E-4E6A6691B4D8}" type="datetimeFigureOut">
              <a:rPr lang="es-MX" smtClean="0"/>
              <a:t>01/08/18</a:t>
            </a:fld>
            <a:endParaRPr lang="es-MX"/>
          </a:p>
        </p:txBody>
      </p:sp>
      <p:sp>
        <p:nvSpPr>
          <p:cNvPr id="8" name="Marcador de pie de página 7">
            <a:extLst>
              <a:ext uri="{FF2B5EF4-FFF2-40B4-BE49-F238E27FC236}">
                <a16:creationId xmlns:a16="http://schemas.microsoft.com/office/drawing/2014/main" id="{1AF271ED-09DF-244A-95AD-00058B9837D3}"/>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B196F726-BCA9-0F4F-90AD-E63E78E162D8}"/>
              </a:ext>
            </a:extLst>
          </p:cNvPr>
          <p:cNvSpPr>
            <a:spLocks noGrp="1"/>
          </p:cNvSpPr>
          <p:nvPr>
            <p:ph type="sldNum" sz="quarter" idx="12"/>
          </p:nvPr>
        </p:nvSpPr>
        <p:spPr/>
        <p:txBody>
          <a:bodyPr/>
          <a:lstStyle/>
          <a:p>
            <a:fld id="{57B0D87A-D394-4E40-9470-9D6ECF52E0AE}" type="slidenum">
              <a:rPr lang="es-MX" smtClean="0"/>
              <a:t>‹Nº›</a:t>
            </a:fld>
            <a:endParaRPr lang="es-MX"/>
          </a:p>
        </p:txBody>
      </p:sp>
    </p:spTree>
    <p:extLst>
      <p:ext uri="{BB962C8B-B14F-4D97-AF65-F5344CB8AC3E}">
        <p14:creationId xmlns:p14="http://schemas.microsoft.com/office/powerpoint/2010/main" val="4053236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9CAA7-FB7F-7843-B7ED-584ADF61204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9C507B85-D988-6C45-B027-E039DC977E9C}"/>
              </a:ext>
            </a:extLst>
          </p:cNvPr>
          <p:cNvSpPr>
            <a:spLocks noGrp="1"/>
          </p:cNvSpPr>
          <p:nvPr>
            <p:ph type="dt" sz="half" idx="10"/>
          </p:nvPr>
        </p:nvSpPr>
        <p:spPr/>
        <p:txBody>
          <a:bodyPr/>
          <a:lstStyle/>
          <a:p>
            <a:fld id="{073CF5EF-83A0-DB49-949E-4E6A6691B4D8}" type="datetimeFigureOut">
              <a:rPr lang="es-MX" smtClean="0"/>
              <a:t>01/08/18</a:t>
            </a:fld>
            <a:endParaRPr lang="es-MX"/>
          </a:p>
        </p:txBody>
      </p:sp>
      <p:sp>
        <p:nvSpPr>
          <p:cNvPr id="4" name="Marcador de pie de página 3">
            <a:extLst>
              <a:ext uri="{FF2B5EF4-FFF2-40B4-BE49-F238E27FC236}">
                <a16:creationId xmlns:a16="http://schemas.microsoft.com/office/drawing/2014/main" id="{0132AB87-9428-2B4B-A685-92EA0CC5FA9D}"/>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BCD0C930-6589-884C-AF37-64FE5FE04DEF}"/>
              </a:ext>
            </a:extLst>
          </p:cNvPr>
          <p:cNvSpPr>
            <a:spLocks noGrp="1"/>
          </p:cNvSpPr>
          <p:nvPr>
            <p:ph type="sldNum" sz="quarter" idx="12"/>
          </p:nvPr>
        </p:nvSpPr>
        <p:spPr/>
        <p:txBody>
          <a:bodyPr/>
          <a:lstStyle/>
          <a:p>
            <a:fld id="{57B0D87A-D394-4E40-9470-9D6ECF52E0AE}" type="slidenum">
              <a:rPr lang="es-MX" smtClean="0"/>
              <a:t>‹Nº›</a:t>
            </a:fld>
            <a:endParaRPr lang="es-MX"/>
          </a:p>
        </p:txBody>
      </p:sp>
    </p:spTree>
    <p:extLst>
      <p:ext uri="{BB962C8B-B14F-4D97-AF65-F5344CB8AC3E}">
        <p14:creationId xmlns:p14="http://schemas.microsoft.com/office/powerpoint/2010/main" val="94301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F360D9F-A758-774E-A201-76702A570399}"/>
              </a:ext>
            </a:extLst>
          </p:cNvPr>
          <p:cNvSpPr>
            <a:spLocks noGrp="1"/>
          </p:cNvSpPr>
          <p:nvPr>
            <p:ph type="dt" sz="half" idx="10"/>
          </p:nvPr>
        </p:nvSpPr>
        <p:spPr/>
        <p:txBody>
          <a:bodyPr/>
          <a:lstStyle/>
          <a:p>
            <a:fld id="{073CF5EF-83A0-DB49-949E-4E6A6691B4D8}" type="datetimeFigureOut">
              <a:rPr lang="es-MX" smtClean="0"/>
              <a:t>01/08/18</a:t>
            </a:fld>
            <a:endParaRPr lang="es-MX"/>
          </a:p>
        </p:txBody>
      </p:sp>
      <p:sp>
        <p:nvSpPr>
          <p:cNvPr id="3" name="Marcador de pie de página 2">
            <a:extLst>
              <a:ext uri="{FF2B5EF4-FFF2-40B4-BE49-F238E27FC236}">
                <a16:creationId xmlns:a16="http://schemas.microsoft.com/office/drawing/2014/main" id="{C9713523-6F71-744E-9B34-9BF556E74442}"/>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5D03E366-85FB-F743-8681-69AB694B5C46}"/>
              </a:ext>
            </a:extLst>
          </p:cNvPr>
          <p:cNvSpPr>
            <a:spLocks noGrp="1"/>
          </p:cNvSpPr>
          <p:nvPr>
            <p:ph type="sldNum" sz="quarter" idx="12"/>
          </p:nvPr>
        </p:nvSpPr>
        <p:spPr/>
        <p:txBody>
          <a:bodyPr/>
          <a:lstStyle/>
          <a:p>
            <a:fld id="{57B0D87A-D394-4E40-9470-9D6ECF52E0AE}" type="slidenum">
              <a:rPr lang="es-MX" smtClean="0"/>
              <a:t>‹Nº›</a:t>
            </a:fld>
            <a:endParaRPr lang="es-MX"/>
          </a:p>
        </p:txBody>
      </p:sp>
    </p:spTree>
    <p:extLst>
      <p:ext uri="{BB962C8B-B14F-4D97-AF65-F5344CB8AC3E}">
        <p14:creationId xmlns:p14="http://schemas.microsoft.com/office/powerpoint/2010/main" val="2173002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50AB53-F03F-0C4B-9361-FAC8057CC8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799896A-A480-064D-B7A8-8C9724ADD4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9F45672D-EC6C-6A44-AD85-8A82C6436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FF157094-7263-3A48-98D0-BEDAD7EC73DF}"/>
              </a:ext>
            </a:extLst>
          </p:cNvPr>
          <p:cNvSpPr>
            <a:spLocks noGrp="1"/>
          </p:cNvSpPr>
          <p:nvPr>
            <p:ph type="dt" sz="half" idx="10"/>
          </p:nvPr>
        </p:nvSpPr>
        <p:spPr/>
        <p:txBody>
          <a:bodyPr/>
          <a:lstStyle/>
          <a:p>
            <a:fld id="{073CF5EF-83A0-DB49-949E-4E6A6691B4D8}" type="datetimeFigureOut">
              <a:rPr lang="es-MX" smtClean="0"/>
              <a:t>01/08/18</a:t>
            </a:fld>
            <a:endParaRPr lang="es-MX"/>
          </a:p>
        </p:txBody>
      </p:sp>
      <p:sp>
        <p:nvSpPr>
          <p:cNvPr id="6" name="Marcador de pie de página 5">
            <a:extLst>
              <a:ext uri="{FF2B5EF4-FFF2-40B4-BE49-F238E27FC236}">
                <a16:creationId xmlns:a16="http://schemas.microsoft.com/office/drawing/2014/main" id="{BA7F4337-6FC9-B245-A4D8-4694F51221C3}"/>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4C088D9-5C51-764A-B03D-15C7FAA5E883}"/>
              </a:ext>
            </a:extLst>
          </p:cNvPr>
          <p:cNvSpPr>
            <a:spLocks noGrp="1"/>
          </p:cNvSpPr>
          <p:nvPr>
            <p:ph type="sldNum" sz="quarter" idx="12"/>
          </p:nvPr>
        </p:nvSpPr>
        <p:spPr/>
        <p:txBody>
          <a:bodyPr/>
          <a:lstStyle/>
          <a:p>
            <a:fld id="{57B0D87A-D394-4E40-9470-9D6ECF52E0AE}" type="slidenum">
              <a:rPr lang="es-MX" smtClean="0"/>
              <a:t>‹Nº›</a:t>
            </a:fld>
            <a:endParaRPr lang="es-MX"/>
          </a:p>
        </p:txBody>
      </p:sp>
    </p:spTree>
    <p:extLst>
      <p:ext uri="{BB962C8B-B14F-4D97-AF65-F5344CB8AC3E}">
        <p14:creationId xmlns:p14="http://schemas.microsoft.com/office/powerpoint/2010/main" val="2553868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4A5429-AEDB-0C4E-8068-A7B8117D68C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FD291ACD-5224-D644-A34C-4F1C694F28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E73EEC64-9570-0848-92EA-D91E263A4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08F560EB-1917-7140-B3DE-D07AA22F611D}"/>
              </a:ext>
            </a:extLst>
          </p:cNvPr>
          <p:cNvSpPr>
            <a:spLocks noGrp="1"/>
          </p:cNvSpPr>
          <p:nvPr>
            <p:ph type="dt" sz="half" idx="10"/>
          </p:nvPr>
        </p:nvSpPr>
        <p:spPr/>
        <p:txBody>
          <a:bodyPr/>
          <a:lstStyle/>
          <a:p>
            <a:fld id="{073CF5EF-83A0-DB49-949E-4E6A6691B4D8}" type="datetimeFigureOut">
              <a:rPr lang="es-MX" smtClean="0"/>
              <a:t>01/08/18</a:t>
            </a:fld>
            <a:endParaRPr lang="es-MX"/>
          </a:p>
        </p:txBody>
      </p:sp>
      <p:sp>
        <p:nvSpPr>
          <p:cNvPr id="6" name="Marcador de pie de página 5">
            <a:extLst>
              <a:ext uri="{FF2B5EF4-FFF2-40B4-BE49-F238E27FC236}">
                <a16:creationId xmlns:a16="http://schemas.microsoft.com/office/drawing/2014/main" id="{17D5BEF5-1865-9443-89C2-832C8D3B771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F53F3A6-46D6-D54F-842F-60497F94DE37}"/>
              </a:ext>
            </a:extLst>
          </p:cNvPr>
          <p:cNvSpPr>
            <a:spLocks noGrp="1"/>
          </p:cNvSpPr>
          <p:nvPr>
            <p:ph type="sldNum" sz="quarter" idx="12"/>
          </p:nvPr>
        </p:nvSpPr>
        <p:spPr/>
        <p:txBody>
          <a:bodyPr/>
          <a:lstStyle/>
          <a:p>
            <a:fld id="{57B0D87A-D394-4E40-9470-9D6ECF52E0AE}" type="slidenum">
              <a:rPr lang="es-MX" smtClean="0"/>
              <a:t>‹Nº›</a:t>
            </a:fld>
            <a:endParaRPr lang="es-MX"/>
          </a:p>
        </p:txBody>
      </p:sp>
    </p:spTree>
    <p:extLst>
      <p:ext uri="{BB962C8B-B14F-4D97-AF65-F5344CB8AC3E}">
        <p14:creationId xmlns:p14="http://schemas.microsoft.com/office/powerpoint/2010/main" val="3930239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473C5E7-0FC4-0E46-ACE1-F4C437428F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A961C1B-9EEE-CB44-98FC-7102445753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C846CB9A-F597-1641-B1AB-EB3BAEBB02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CF5EF-83A0-DB49-949E-4E6A6691B4D8}" type="datetimeFigureOut">
              <a:rPr lang="es-MX" smtClean="0"/>
              <a:t>01/08/18</a:t>
            </a:fld>
            <a:endParaRPr lang="es-MX"/>
          </a:p>
        </p:txBody>
      </p:sp>
      <p:sp>
        <p:nvSpPr>
          <p:cNvPr id="5" name="Marcador de pie de página 4">
            <a:extLst>
              <a:ext uri="{FF2B5EF4-FFF2-40B4-BE49-F238E27FC236}">
                <a16:creationId xmlns:a16="http://schemas.microsoft.com/office/drawing/2014/main" id="{3DEAE7F5-4867-4E4C-AF25-E719122B8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76F02B1-FB13-E647-B26F-F5E0E751B8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B0D87A-D394-4E40-9470-9D6ECF52E0AE}" type="slidenum">
              <a:rPr lang="es-MX" smtClean="0"/>
              <a:t>‹Nº›</a:t>
            </a:fld>
            <a:endParaRPr lang="es-MX"/>
          </a:p>
        </p:txBody>
      </p:sp>
    </p:spTree>
    <p:extLst>
      <p:ext uri="{BB962C8B-B14F-4D97-AF65-F5344CB8AC3E}">
        <p14:creationId xmlns:p14="http://schemas.microsoft.com/office/powerpoint/2010/main" val="846777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E27EA-19CF-8549-92BE-0ED6A3274DD9}"/>
              </a:ext>
            </a:extLst>
          </p:cNvPr>
          <p:cNvSpPr>
            <a:spLocks noGrp="1"/>
          </p:cNvSpPr>
          <p:nvPr>
            <p:ph type="ctrTitle"/>
          </p:nvPr>
        </p:nvSpPr>
        <p:spPr>
          <a:xfrm>
            <a:off x="1524000" y="2504049"/>
            <a:ext cx="9144000" cy="1484215"/>
          </a:xfrm>
        </p:spPr>
        <p:txBody>
          <a:bodyPr>
            <a:normAutofit/>
          </a:bodyPr>
          <a:lstStyle/>
          <a:p>
            <a:r>
              <a:rPr lang="es-MX" sz="3600" dirty="0"/>
              <a:t>Teaching NeuroImages</a:t>
            </a:r>
            <a:br>
              <a:rPr lang="es-MX" sz="3600" dirty="0"/>
            </a:br>
            <a:r>
              <a:rPr lang="es-MX" sz="3600" dirty="0"/>
              <a:t>Neurology Resident &amp; Fellow Section</a:t>
            </a:r>
          </a:p>
        </p:txBody>
      </p:sp>
      <p:sp>
        <p:nvSpPr>
          <p:cNvPr id="4" name="CuadroTexto 3">
            <a:extLst>
              <a:ext uri="{FF2B5EF4-FFF2-40B4-BE49-F238E27FC236}">
                <a16:creationId xmlns:a16="http://schemas.microsoft.com/office/drawing/2014/main" id="{0EBC2808-4150-7348-B6D2-CD5C0A1BB96F}"/>
              </a:ext>
            </a:extLst>
          </p:cNvPr>
          <p:cNvSpPr txBox="1"/>
          <p:nvPr/>
        </p:nvSpPr>
        <p:spPr>
          <a:xfrm>
            <a:off x="152400" y="6254377"/>
            <a:ext cx="11887200" cy="461665"/>
          </a:xfrm>
          <a:prstGeom prst="rect">
            <a:avLst/>
          </a:prstGeom>
          <a:noFill/>
        </p:spPr>
        <p:txBody>
          <a:bodyPr wrap="square" rtlCol="0">
            <a:spAutoFit/>
          </a:bodyPr>
          <a:lstStyle/>
          <a:p>
            <a:r>
              <a:rPr lang="es-MX" sz="2400" dirty="0"/>
              <a:t>© 2018 American Academy of Neurology </a:t>
            </a:r>
          </a:p>
        </p:txBody>
      </p:sp>
      <p:pic>
        <p:nvPicPr>
          <p:cNvPr id="7" name="Imagen 6">
            <a:extLst>
              <a:ext uri="{FF2B5EF4-FFF2-40B4-BE49-F238E27FC236}">
                <a16:creationId xmlns:a16="http://schemas.microsoft.com/office/drawing/2014/main" id="{A537120D-FB53-8C45-B814-A7E0F9F57577}"/>
              </a:ext>
            </a:extLst>
          </p:cNvPr>
          <p:cNvPicPr>
            <a:picLocks noChangeAspect="1"/>
          </p:cNvPicPr>
          <p:nvPr/>
        </p:nvPicPr>
        <p:blipFill>
          <a:blip r:embed="rId2"/>
          <a:stretch>
            <a:fillRect/>
          </a:stretch>
        </p:blipFill>
        <p:spPr>
          <a:xfrm>
            <a:off x="9166755" y="5818278"/>
            <a:ext cx="2872845" cy="897764"/>
          </a:xfrm>
          <a:prstGeom prst="rect">
            <a:avLst/>
          </a:prstGeom>
        </p:spPr>
      </p:pic>
      <p:sp>
        <p:nvSpPr>
          <p:cNvPr id="8" name="Título 1">
            <a:extLst>
              <a:ext uri="{FF2B5EF4-FFF2-40B4-BE49-F238E27FC236}">
                <a16:creationId xmlns:a16="http://schemas.microsoft.com/office/drawing/2014/main" id="{0CD8485F-AF5F-524A-AD5A-D23E53BC71B8}"/>
              </a:ext>
            </a:extLst>
          </p:cNvPr>
          <p:cNvSpPr txBox="1">
            <a:spLocks/>
          </p:cNvSpPr>
          <p:nvPr/>
        </p:nvSpPr>
        <p:spPr>
          <a:xfrm>
            <a:off x="1524000" y="237936"/>
            <a:ext cx="9144000" cy="14842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4400" b="1" dirty="0"/>
              <a:t>A 78-year-old male with apahsia and right-sided-hemiparesis.</a:t>
            </a:r>
          </a:p>
        </p:txBody>
      </p:sp>
    </p:spTree>
    <p:extLst>
      <p:ext uri="{BB962C8B-B14F-4D97-AF65-F5344CB8AC3E}">
        <p14:creationId xmlns:p14="http://schemas.microsoft.com/office/powerpoint/2010/main" val="436512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5215C6A-749D-E94D-AB4C-10EB5D245782}"/>
              </a:ext>
            </a:extLst>
          </p:cNvPr>
          <p:cNvSpPr txBox="1"/>
          <p:nvPr/>
        </p:nvSpPr>
        <p:spPr>
          <a:xfrm>
            <a:off x="152400" y="6311900"/>
            <a:ext cx="11887200" cy="461665"/>
          </a:xfrm>
          <a:prstGeom prst="rect">
            <a:avLst/>
          </a:prstGeom>
          <a:noFill/>
        </p:spPr>
        <p:txBody>
          <a:bodyPr wrap="square" rtlCol="0">
            <a:spAutoFit/>
          </a:bodyPr>
          <a:lstStyle/>
          <a:p>
            <a:r>
              <a:rPr lang="es-MX" sz="2400" dirty="0"/>
              <a:t>© 2018 American Academy of Neurology </a:t>
            </a:r>
          </a:p>
        </p:txBody>
      </p:sp>
      <p:sp>
        <p:nvSpPr>
          <p:cNvPr id="2" name="Título 1">
            <a:extLst>
              <a:ext uri="{FF2B5EF4-FFF2-40B4-BE49-F238E27FC236}">
                <a16:creationId xmlns:a16="http://schemas.microsoft.com/office/drawing/2014/main" id="{843E20B3-C646-6940-9991-ED2415CB5334}"/>
              </a:ext>
            </a:extLst>
          </p:cNvPr>
          <p:cNvSpPr>
            <a:spLocks noGrp="1"/>
          </p:cNvSpPr>
          <p:nvPr>
            <p:ph type="title"/>
          </p:nvPr>
        </p:nvSpPr>
        <p:spPr>
          <a:xfrm>
            <a:off x="152400" y="182245"/>
            <a:ext cx="11887200" cy="1325563"/>
          </a:xfrm>
        </p:spPr>
        <p:txBody>
          <a:bodyPr/>
          <a:lstStyle/>
          <a:p>
            <a:pPr algn="ctr"/>
            <a:r>
              <a:rPr lang="es-MX" dirty="0"/>
              <a:t>Vignette</a:t>
            </a:r>
          </a:p>
        </p:txBody>
      </p:sp>
      <p:sp>
        <p:nvSpPr>
          <p:cNvPr id="3" name="Marcador de contenido 2">
            <a:extLst>
              <a:ext uri="{FF2B5EF4-FFF2-40B4-BE49-F238E27FC236}">
                <a16:creationId xmlns:a16="http://schemas.microsoft.com/office/drawing/2014/main" id="{55E61E6A-D6B0-7F48-9FB2-790E5969F240}"/>
              </a:ext>
            </a:extLst>
          </p:cNvPr>
          <p:cNvSpPr>
            <a:spLocks noGrp="1"/>
          </p:cNvSpPr>
          <p:nvPr>
            <p:ph idx="1"/>
          </p:nvPr>
        </p:nvSpPr>
        <p:spPr>
          <a:xfrm>
            <a:off x="152400" y="1507808"/>
            <a:ext cx="11887200" cy="4485029"/>
          </a:xfrm>
        </p:spPr>
        <p:txBody>
          <a:bodyPr>
            <a:normAutofit lnSpcReduction="10000"/>
          </a:bodyPr>
          <a:lstStyle/>
          <a:p>
            <a:r>
              <a:rPr lang="es-MX" sz="2400" dirty="0"/>
              <a:t>78 year-old-male with sudden-onset right-sided weakness and mutism; no history of fever, seizures or headache. On examination abulia, transcortical motor aphasia, right dense hemiplegia were noted. </a:t>
            </a:r>
          </a:p>
          <a:p>
            <a:endParaRPr lang="es-MX" sz="2400" dirty="0"/>
          </a:p>
          <a:p>
            <a:r>
              <a:rPr lang="es-MX" sz="2400" dirty="0"/>
              <a:t>Contrast-enhanced brain MRI suggested meningitis (figure 1) and ruled out stroke (figure 2). </a:t>
            </a:r>
          </a:p>
          <a:p>
            <a:endParaRPr lang="es-MX" sz="2400" dirty="0"/>
          </a:p>
          <a:p>
            <a:r>
              <a:rPr lang="es-MX" sz="2400" dirty="0"/>
              <a:t>Cerebrospinal-Fluid analysis: lymphocytic (94%) pleocytosis (163 cells/mm</a:t>
            </a:r>
            <a:r>
              <a:rPr lang="es-MX" sz="2400" baseline="30000" dirty="0"/>
              <a:t>3</a:t>
            </a:r>
            <a:r>
              <a:rPr lang="es-MX" sz="2400" dirty="0"/>
              <a:t>), abundant Gram-positive-cocci and hyperproteinorrachy (48 mg/dL) with normal CSF-serum glucose ratio. </a:t>
            </a:r>
          </a:p>
          <a:p>
            <a:endParaRPr lang="es-MX" sz="2400" dirty="0"/>
          </a:p>
          <a:p>
            <a:r>
              <a:rPr lang="es-MX" sz="2400" dirty="0"/>
              <a:t>After 14 days of ceftriaxone-plus-vancomycin, recovery of hemiparesis (MRC 4/5), speech (improved fluency) and CSF-pleocytosis resolution (2 cells/mm</a:t>
            </a:r>
            <a:r>
              <a:rPr lang="es-MX" sz="2400" baseline="30000" dirty="0"/>
              <a:t>3</a:t>
            </a:r>
            <a:r>
              <a:rPr lang="es-MX" sz="2400" dirty="0"/>
              <a:t>), patient was discharged.</a:t>
            </a:r>
          </a:p>
        </p:txBody>
      </p:sp>
      <p:sp>
        <p:nvSpPr>
          <p:cNvPr id="4" name="CuadroTexto 3">
            <a:extLst>
              <a:ext uri="{FF2B5EF4-FFF2-40B4-BE49-F238E27FC236}">
                <a16:creationId xmlns:a16="http://schemas.microsoft.com/office/drawing/2014/main" id="{C8992EFE-8C35-814B-80DF-067FEB2D1F89}"/>
              </a:ext>
            </a:extLst>
          </p:cNvPr>
          <p:cNvSpPr txBox="1"/>
          <p:nvPr/>
        </p:nvSpPr>
        <p:spPr>
          <a:xfrm>
            <a:off x="152400" y="6311900"/>
            <a:ext cx="11887200" cy="461665"/>
          </a:xfrm>
          <a:prstGeom prst="rect">
            <a:avLst/>
          </a:prstGeom>
          <a:noFill/>
        </p:spPr>
        <p:txBody>
          <a:bodyPr wrap="square" rtlCol="0">
            <a:spAutoFit/>
          </a:bodyPr>
          <a:lstStyle/>
          <a:p>
            <a:pPr algn="r"/>
            <a:r>
              <a:rPr lang="es-MX" sz="2400" dirty="0"/>
              <a:t>Castillo et al.</a:t>
            </a:r>
          </a:p>
        </p:txBody>
      </p:sp>
      <p:pic>
        <p:nvPicPr>
          <p:cNvPr id="6" name="Imagen 5">
            <a:extLst>
              <a:ext uri="{FF2B5EF4-FFF2-40B4-BE49-F238E27FC236}">
                <a16:creationId xmlns:a16="http://schemas.microsoft.com/office/drawing/2014/main" id="{23530BFE-AC6C-9941-990D-7CB35C26AEA9}"/>
              </a:ext>
            </a:extLst>
          </p:cNvPr>
          <p:cNvPicPr>
            <a:picLocks noChangeAspect="1"/>
          </p:cNvPicPr>
          <p:nvPr/>
        </p:nvPicPr>
        <p:blipFill>
          <a:blip r:embed="rId2"/>
          <a:stretch>
            <a:fillRect/>
          </a:stretch>
        </p:blipFill>
        <p:spPr>
          <a:xfrm>
            <a:off x="6682154" y="6311900"/>
            <a:ext cx="1390357" cy="434487"/>
          </a:xfrm>
          <a:prstGeom prst="rect">
            <a:avLst/>
          </a:prstGeom>
        </p:spPr>
      </p:pic>
    </p:spTree>
    <p:extLst>
      <p:ext uri="{BB962C8B-B14F-4D97-AF65-F5344CB8AC3E}">
        <p14:creationId xmlns:p14="http://schemas.microsoft.com/office/powerpoint/2010/main" val="970691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1798D24-4869-2E4C-A6DE-40D7184CFC05}"/>
              </a:ext>
            </a:extLst>
          </p:cNvPr>
          <p:cNvSpPr txBox="1"/>
          <p:nvPr/>
        </p:nvSpPr>
        <p:spPr>
          <a:xfrm>
            <a:off x="152400" y="6311900"/>
            <a:ext cx="11887200" cy="461665"/>
          </a:xfrm>
          <a:prstGeom prst="rect">
            <a:avLst/>
          </a:prstGeom>
          <a:noFill/>
        </p:spPr>
        <p:txBody>
          <a:bodyPr wrap="square" rtlCol="0">
            <a:spAutoFit/>
          </a:bodyPr>
          <a:lstStyle/>
          <a:p>
            <a:r>
              <a:rPr lang="es-MX" sz="2400" dirty="0"/>
              <a:t>© 2018 American Academy of Neurology </a:t>
            </a:r>
          </a:p>
        </p:txBody>
      </p:sp>
      <p:sp>
        <p:nvSpPr>
          <p:cNvPr id="5" name="CuadroTexto 4">
            <a:extLst>
              <a:ext uri="{FF2B5EF4-FFF2-40B4-BE49-F238E27FC236}">
                <a16:creationId xmlns:a16="http://schemas.microsoft.com/office/drawing/2014/main" id="{6A1E9E83-8687-7D4E-A032-2E961C5CC2D9}"/>
              </a:ext>
            </a:extLst>
          </p:cNvPr>
          <p:cNvSpPr txBox="1"/>
          <p:nvPr/>
        </p:nvSpPr>
        <p:spPr>
          <a:xfrm>
            <a:off x="152400" y="6311900"/>
            <a:ext cx="11887200" cy="461665"/>
          </a:xfrm>
          <a:prstGeom prst="rect">
            <a:avLst/>
          </a:prstGeom>
          <a:noFill/>
        </p:spPr>
        <p:txBody>
          <a:bodyPr wrap="square" rtlCol="0">
            <a:spAutoFit/>
          </a:bodyPr>
          <a:lstStyle/>
          <a:p>
            <a:pPr algn="r"/>
            <a:r>
              <a:rPr lang="es-MX" sz="2400" dirty="0"/>
              <a:t>Castillo et al.</a:t>
            </a:r>
          </a:p>
        </p:txBody>
      </p:sp>
      <p:sp>
        <p:nvSpPr>
          <p:cNvPr id="8" name="Título 1">
            <a:extLst>
              <a:ext uri="{FF2B5EF4-FFF2-40B4-BE49-F238E27FC236}">
                <a16:creationId xmlns:a16="http://schemas.microsoft.com/office/drawing/2014/main" id="{378701E8-31C8-944A-9B85-9261D33D0C59}"/>
              </a:ext>
            </a:extLst>
          </p:cNvPr>
          <p:cNvSpPr txBox="1">
            <a:spLocks/>
          </p:cNvSpPr>
          <p:nvPr/>
        </p:nvSpPr>
        <p:spPr>
          <a:xfrm>
            <a:off x="152400" y="182245"/>
            <a:ext cx="11887200" cy="8446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dirty="0"/>
              <a:t>Imaging</a:t>
            </a:r>
          </a:p>
        </p:txBody>
      </p:sp>
      <p:pic>
        <p:nvPicPr>
          <p:cNvPr id="10" name="Imagen 9">
            <a:extLst>
              <a:ext uri="{FF2B5EF4-FFF2-40B4-BE49-F238E27FC236}">
                <a16:creationId xmlns:a16="http://schemas.microsoft.com/office/drawing/2014/main" id="{1ABD4A56-B315-CD42-B9FF-33FC18AB1E04}"/>
              </a:ext>
            </a:extLst>
          </p:cNvPr>
          <p:cNvPicPr>
            <a:picLocks noChangeAspect="1"/>
          </p:cNvPicPr>
          <p:nvPr/>
        </p:nvPicPr>
        <p:blipFill>
          <a:blip r:embed="rId3"/>
          <a:stretch>
            <a:fillRect/>
          </a:stretch>
        </p:blipFill>
        <p:spPr>
          <a:xfrm>
            <a:off x="6682154" y="6311900"/>
            <a:ext cx="1390357" cy="434487"/>
          </a:xfrm>
          <a:prstGeom prst="rect">
            <a:avLst/>
          </a:prstGeom>
        </p:spPr>
      </p:pic>
      <p:pic>
        <p:nvPicPr>
          <p:cNvPr id="12" name="Imagen 11">
            <a:extLst>
              <a:ext uri="{FF2B5EF4-FFF2-40B4-BE49-F238E27FC236}">
                <a16:creationId xmlns:a16="http://schemas.microsoft.com/office/drawing/2014/main" id="{8B267DE8-E2B9-9847-9BD0-07A15EF963DD}"/>
              </a:ext>
            </a:extLst>
          </p:cNvPr>
          <p:cNvPicPr>
            <a:picLocks noChangeAspect="1"/>
          </p:cNvPicPr>
          <p:nvPr/>
        </p:nvPicPr>
        <p:blipFill>
          <a:blip r:embed="rId4"/>
          <a:stretch>
            <a:fillRect/>
          </a:stretch>
        </p:blipFill>
        <p:spPr>
          <a:xfrm>
            <a:off x="571437" y="1270347"/>
            <a:ext cx="4652653" cy="5041553"/>
          </a:xfrm>
          <a:prstGeom prst="rect">
            <a:avLst/>
          </a:prstGeom>
        </p:spPr>
      </p:pic>
      <p:pic>
        <p:nvPicPr>
          <p:cNvPr id="14" name="Imagen 13">
            <a:extLst>
              <a:ext uri="{FF2B5EF4-FFF2-40B4-BE49-F238E27FC236}">
                <a16:creationId xmlns:a16="http://schemas.microsoft.com/office/drawing/2014/main" id="{4F32146F-DB9D-F843-A9EE-EC496E050F25}"/>
              </a:ext>
            </a:extLst>
          </p:cNvPr>
          <p:cNvPicPr>
            <a:picLocks noChangeAspect="1"/>
          </p:cNvPicPr>
          <p:nvPr/>
        </p:nvPicPr>
        <p:blipFill>
          <a:blip r:embed="rId5"/>
          <a:stretch>
            <a:fillRect/>
          </a:stretch>
        </p:blipFill>
        <p:spPr>
          <a:xfrm>
            <a:off x="5521508" y="1270346"/>
            <a:ext cx="6096061" cy="5041553"/>
          </a:xfrm>
          <a:prstGeom prst="rect">
            <a:avLst/>
          </a:prstGeom>
        </p:spPr>
      </p:pic>
    </p:spTree>
    <p:extLst>
      <p:ext uri="{BB962C8B-B14F-4D97-AF65-F5344CB8AC3E}">
        <p14:creationId xmlns:p14="http://schemas.microsoft.com/office/powerpoint/2010/main" val="1959680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E2D3371-5919-4E49-B9D8-EBBF15E09C72}"/>
              </a:ext>
            </a:extLst>
          </p:cNvPr>
          <p:cNvSpPr txBox="1"/>
          <p:nvPr/>
        </p:nvSpPr>
        <p:spPr>
          <a:xfrm>
            <a:off x="152400" y="6311900"/>
            <a:ext cx="11887200" cy="461665"/>
          </a:xfrm>
          <a:prstGeom prst="rect">
            <a:avLst/>
          </a:prstGeom>
          <a:noFill/>
        </p:spPr>
        <p:txBody>
          <a:bodyPr wrap="square" rtlCol="0">
            <a:spAutoFit/>
          </a:bodyPr>
          <a:lstStyle/>
          <a:p>
            <a:r>
              <a:rPr lang="es-MX" sz="2400" dirty="0"/>
              <a:t>© 2018 American Academy of Neurology </a:t>
            </a:r>
          </a:p>
        </p:txBody>
      </p:sp>
      <p:sp>
        <p:nvSpPr>
          <p:cNvPr id="5" name="CuadroTexto 4">
            <a:extLst>
              <a:ext uri="{FF2B5EF4-FFF2-40B4-BE49-F238E27FC236}">
                <a16:creationId xmlns:a16="http://schemas.microsoft.com/office/drawing/2014/main" id="{0C9F054C-9056-B14A-896F-9A06D2FA2545}"/>
              </a:ext>
            </a:extLst>
          </p:cNvPr>
          <p:cNvSpPr txBox="1"/>
          <p:nvPr/>
        </p:nvSpPr>
        <p:spPr>
          <a:xfrm>
            <a:off x="152400" y="6311899"/>
            <a:ext cx="11887200" cy="461665"/>
          </a:xfrm>
          <a:prstGeom prst="rect">
            <a:avLst/>
          </a:prstGeom>
          <a:noFill/>
        </p:spPr>
        <p:txBody>
          <a:bodyPr wrap="square" rtlCol="0">
            <a:spAutoFit/>
          </a:bodyPr>
          <a:lstStyle/>
          <a:p>
            <a:pPr algn="r"/>
            <a:r>
              <a:rPr lang="es-MX" sz="2400" dirty="0"/>
              <a:t>Castillo et al.</a:t>
            </a:r>
          </a:p>
        </p:txBody>
      </p:sp>
      <p:sp>
        <p:nvSpPr>
          <p:cNvPr id="11" name="Título 1">
            <a:extLst>
              <a:ext uri="{FF2B5EF4-FFF2-40B4-BE49-F238E27FC236}">
                <a16:creationId xmlns:a16="http://schemas.microsoft.com/office/drawing/2014/main" id="{A2481DB6-4300-C74A-BF4B-6FB33E3AD50E}"/>
              </a:ext>
            </a:extLst>
          </p:cNvPr>
          <p:cNvSpPr txBox="1">
            <a:spLocks/>
          </p:cNvSpPr>
          <p:nvPr/>
        </p:nvSpPr>
        <p:spPr>
          <a:xfrm>
            <a:off x="152400" y="182245"/>
            <a:ext cx="118872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t>Hemi-meningitis mimicking acute ischemic stroke.</a:t>
            </a:r>
          </a:p>
        </p:txBody>
      </p:sp>
      <p:sp>
        <p:nvSpPr>
          <p:cNvPr id="12" name="Marcador de contenido 2">
            <a:extLst>
              <a:ext uri="{FF2B5EF4-FFF2-40B4-BE49-F238E27FC236}">
                <a16:creationId xmlns:a16="http://schemas.microsoft.com/office/drawing/2014/main" id="{B83FFA54-3674-4F4A-8BB3-41ED96257E00}"/>
              </a:ext>
            </a:extLst>
          </p:cNvPr>
          <p:cNvSpPr>
            <a:spLocks noGrp="1"/>
          </p:cNvSpPr>
          <p:nvPr>
            <p:ph idx="1"/>
          </p:nvPr>
        </p:nvSpPr>
        <p:spPr>
          <a:xfrm>
            <a:off x="152400" y="1507808"/>
            <a:ext cx="11887200" cy="4485029"/>
          </a:xfrm>
        </p:spPr>
        <p:txBody>
          <a:bodyPr>
            <a:normAutofit/>
          </a:bodyPr>
          <a:lstStyle/>
          <a:p>
            <a:r>
              <a:rPr lang="es-MX" sz="2400" dirty="0"/>
              <a:t>Localized meningitis is rare.</a:t>
            </a:r>
          </a:p>
          <a:p>
            <a:endParaRPr lang="es-MX" sz="2400" dirty="0"/>
          </a:p>
          <a:p>
            <a:r>
              <a:rPr lang="es-MX" sz="2400" dirty="0"/>
              <a:t>We found two reports: one stroke-mimic(1), and another associated with necrotizing vasculitis(2).</a:t>
            </a:r>
          </a:p>
        </p:txBody>
      </p:sp>
      <p:pic>
        <p:nvPicPr>
          <p:cNvPr id="13" name="Imagen 12">
            <a:extLst>
              <a:ext uri="{FF2B5EF4-FFF2-40B4-BE49-F238E27FC236}">
                <a16:creationId xmlns:a16="http://schemas.microsoft.com/office/drawing/2014/main" id="{65572C50-0610-1147-BE3F-7CB5256D1B5B}"/>
              </a:ext>
            </a:extLst>
          </p:cNvPr>
          <p:cNvPicPr>
            <a:picLocks noChangeAspect="1"/>
          </p:cNvPicPr>
          <p:nvPr/>
        </p:nvPicPr>
        <p:blipFill>
          <a:blip r:embed="rId3"/>
          <a:stretch>
            <a:fillRect/>
          </a:stretch>
        </p:blipFill>
        <p:spPr>
          <a:xfrm>
            <a:off x="6682154" y="6311900"/>
            <a:ext cx="1390357" cy="434487"/>
          </a:xfrm>
          <a:prstGeom prst="rect">
            <a:avLst/>
          </a:prstGeom>
        </p:spPr>
      </p:pic>
    </p:spTree>
    <p:extLst>
      <p:ext uri="{BB962C8B-B14F-4D97-AF65-F5344CB8AC3E}">
        <p14:creationId xmlns:p14="http://schemas.microsoft.com/office/powerpoint/2010/main" val="2585070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311</Words>
  <Application>Microsoft Macintosh PowerPoint</Application>
  <PresentationFormat>Panorámica</PresentationFormat>
  <Paragraphs>31</Paragraphs>
  <Slides>4</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vt:i4>
      </vt:variant>
    </vt:vector>
  </HeadingPairs>
  <TitlesOfParts>
    <vt:vector size="8" baseType="lpstr">
      <vt:lpstr>Arial</vt:lpstr>
      <vt:lpstr>Calibri</vt:lpstr>
      <vt:lpstr>Calibri Light</vt:lpstr>
      <vt:lpstr>Tema de Office</vt:lpstr>
      <vt:lpstr>Teaching NeuroImages Neurology Resident &amp; Fellow Section</vt:lpstr>
      <vt:lpstr>Vignette</vt:lpstr>
      <vt:lpstr>Presentación de PowerPoint</vt:lpstr>
      <vt:lpstr>Presentación de PowerPoint</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NeuroImages Neurology Resident &amp; Fellow Section</dc:title>
  <dc:creator>Sergio Andrés Castillo Torres</dc:creator>
  <cp:lastModifiedBy>Sergio Andrés Castillo Torres</cp:lastModifiedBy>
  <cp:revision>7</cp:revision>
  <dcterms:created xsi:type="dcterms:W3CDTF">2018-08-01T19:07:32Z</dcterms:created>
  <dcterms:modified xsi:type="dcterms:W3CDTF">2018-08-01T20:16:08Z</dcterms:modified>
</cp:coreProperties>
</file>