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149"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D3BEA-DD88-4873-B28B-87882B1D870A}" type="datetimeFigureOut">
              <a:rPr lang="en-US" smtClean="0"/>
              <a:t>10/24/2018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249B8-F93C-4735-84F2-261F3DCF42F7}" type="slidenum">
              <a:rPr lang="en-US" smtClean="0"/>
              <a:t>‹#›</a:t>
            </a:fld>
            <a:endParaRPr lang="en-US"/>
          </a:p>
        </p:txBody>
      </p:sp>
    </p:spTree>
    <p:extLst>
      <p:ext uri="{BB962C8B-B14F-4D97-AF65-F5344CB8AC3E}">
        <p14:creationId xmlns:p14="http://schemas.microsoft.com/office/powerpoint/2010/main" val="252376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Video1. Paroxysmal, involuntary, sustained upturning of eye balls in a 10-year-old girl suggestive of oculogyric crisis. In addition, she has ‘V’ shaped upper lip, open mouth, tongue protrusion and retropulsion of neck during these episodes. Consciousness is preserved, and she remained responsive during the episode.</a:t>
            </a:r>
          </a:p>
          <a:p>
            <a:endParaRPr lang="en-US" dirty="0"/>
          </a:p>
        </p:txBody>
      </p:sp>
      <p:sp>
        <p:nvSpPr>
          <p:cNvPr id="4" name="Slide Number Placeholder 3"/>
          <p:cNvSpPr>
            <a:spLocks noGrp="1"/>
          </p:cNvSpPr>
          <p:nvPr>
            <p:ph type="sldNum" sz="quarter" idx="5"/>
          </p:nvPr>
        </p:nvSpPr>
        <p:spPr/>
        <p:txBody>
          <a:bodyPr/>
          <a:lstStyle/>
          <a:p>
            <a:fld id="{BEC249B8-F93C-4735-84F2-261F3DCF42F7}" type="slidenum">
              <a:rPr lang="en-US" smtClean="0"/>
              <a:t>3</a:t>
            </a:fld>
            <a:endParaRPr lang="en-US"/>
          </a:p>
        </p:txBody>
      </p:sp>
    </p:spTree>
    <p:extLst>
      <p:ext uri="{BB962C8B-B14F-4D97-AF65-F5344CB8AC3E}">
        <p14:creationId xmlns:p14="http://schemas.microsoft.com/office/powerpoint/2010/main" val="268778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kern="1200" dirty="0">
                <a:solidFill>
                  <a:schemeClr val="tx1"/>
                </a:solidFill>
                <a:effectLst/>
                <a:latin typeface="+mn-lt"/>
                <a:ea typeface="+mn-ea"/>
                <a:cs typeface="+mn-cs"/>
              </a:rPr>
              <a:t>References</a:t>
            </a:r>
            <a:endParaRPr lang="en-US" sz="1200" kern="1200" dirty="0">
              <a:solidFill>
                <a:schemeClr val="tx1"/>
              </a:solidFill>
              <a:effectLst/>
              <a:latin typeface="+mn-lt"/>
              <a:ea typeface="+mn-ea"/>
              <a:cs typeface="+mn-cs"/>
            </a:endParaRPr>
          </a:p>
          <a:p>
            <a:pPr lvl="0"/>
            <a:r>
              <a:rPr lang="en-IN" sz="1200" kern="1200" dirty="0">
                <a:solidFill>
                  <a:schemeClr val="tx1"/>
                </a:solidFill>
                <a:effectLst/>
                <a:latin typeface="+mn-lt"/>
                <a:ea typeface="+mn-ea"/>
                <a:cs typeface="+mn-cs"/>
              </a:rPr>
              <a:t>1. Brun L, </a:t>
            </a:r>
            <a:r>
              <a:rPr lang="en-IN" sz="1200" kern="1200" dirty="0" err="1">
                <a:solidFill>
                  <a:schemeClr val="tx1"/>
                </a:solidFill>
                <a:effectLst/>
                <a:latin typeface="+mn-lt"/>
                <a:ea typeface="+mn-ea"/>
                <a:cs typeface="+mn-cs"/>
              </a:rPr>
              <a:t>Ngu</a:t>
            </a:r>
            <a:r>
              <a:rPr lang="en-IN" sz="1200" kern="1200" dirty="0">
                <a:solidFill>
                  <a:schemeClr val="tx1"/>
                </a:solidFill>
                <a:effectLst/>
                <a:latin typeface="+mn-lt"/>
                <a:ea typeface="+mn-ea"/>
                <a:cs typeface="+mn-cs"/>
              </a:rPr>
              <a:t> LH, </a:t>
            </a:r>
            <a:r>
              <a:rPr lang="en-IN" sz="1200" kern="1200" dirty="0" err="1">
                <a:solidFill>
                  <a:schemeClr val="tx1"/>
                </a:solidFill>
                <a:effectLst/>
                <a:latin typeface="+mn-lt"/>
                <a:ea typeface="+mn-ea"/>
                <a:cs typeface="+mn-cs"/>
              </a:rPr>
              <a:t>Keng</a:t>
            </a:r>
            <a:r>
              <a:rPr lang="en-IN" sz="1200" kern="1200" dirty="0">
                <a:solidFill>
                  <a:schemeClr val="tx1"/>
                </a:solidFill>
                <a:effectLst/>
                <a:latin typeface="+mn-lt"/>
                <a:ea typeface="+mn-ea"/>
                <a:cs typeface="+mn-cs"/>
              </a:rPr>
              <a:t> WT, </a:t>
            </a:r>
            <a:r>
              <a:rPr lang="en-IN" sz="1200" kern="1200" dirty="0" err="1">
                <a:solidFill>
                  <a:schemeClr val="tx1"/>
                </a:solidFill>
                <a:effectLst/>
                <a:latin typeface="+mn-lt"/>
                <a:ea typeface="+mn-ea"/>
                <a:cs typeface="+mn-cs"/>
              </a:rPr>
              <a:t>Ch'Ng</a:t>
            </a:r>
            <a:r>
              <a:rPr lang="en-IN" sz="1200" kern="1200" dirty="0">
                <a:solidFill>
                  <a:schemeClr val="tx1"/>
                </a:solidFill>
                <a:effectLst/>
                <a:latin typeface="+mn-lt"/>
                <a:ea typeface="+mn-ea"/>
                <a:cs typeface="+mn-cs"/>
              </a:rPr>
              <a:t> GS, Choy YS, </a:t>
            </a:r>
            <a:r>
              <a:rPr lang="en-IN" sz="1200" kern="1200" dirty="0" err="1">
                <a:solidFill>
                  <a:schemeClr val="tx1"/>
                </a:solidFill>
                <a:effectLst/>
                <a:latin typeface="+mn-lt"/>
                <a:ea typeface="+mn-ea"/>
                <a:cs typeface="+mn-cs"/>
              </a:rPr>
              <a:t>Hwu</a:t>
            </a:r>
            <a:r>
              <a:rPr lang="en-IN" sz="1200" kern="1200" dirty="0">
                <a:solidFill>
                  <a:schemeClr val="tx1"/>
                </a:solidFill>
                <a:effectLst/>
                <a:latin typeface="+mn-lt"/>
                <a:ea typeface="+mn-ea"/>
                <a:cs typeface="+mn-cs"/>
              </a:rPr>
              <a:t> WL, et al. Clinical and biochemical features of aromatic L-amino acid decarboxylase deficiency. Neurology. 2010;75:64-71.</a:t>
            </a:r>
            <a:endParaRPr lang="en-US" sz="1200" kern="1200" dirty="0">
              <a:solidFill>
                <a:schemeClr val="tx1"/>
              </a:solidFill>
              <a:effectLst/>
              <a:latin typeface="+mn-lt"/>
              <a:ea typeface="+mn-ea"/>
              <a:cs typeface="+mn-cs"/>
            </a:endParaRPr>
          </a:p>
          <a:p>
            <a:pPr lvl="0"/>
            <a:endParaRPr lang="en-IN" sz="1200" kern="1200" dirty="0">
              <a:solidFill>
                <a:schemeClr val="tx1"/>
              </a:solidFill>
              <a:effectLst/>
              <a:latin typeface="+mn-lt"/>
              <a:ea typeface="+mn-ea"/>
              <a:cs typeface="+mn-cs"/>
            </a:endParaRPr>
          </a:p>
          <a:p>
            <a:pPr lvl="0"/>
            <a:r>
              <a:rPr lang="en-IN" sz="1200" kern="1200" dirty="0">
                <a:solidFill>
                  <a:schemeClr val="tx1"/>
                </a:solidFill>
                <a:effectLst/>
                <a:latin typeface="+mn-lt"/>
                <a:ea typeface="+mn-ea"/>
                <a:cs typeface="+mn-cs"/>
              </a:rPr>
              <a:t>2. Kurian MA, </a:t>
            </a:r>
            <a:r>
              <a:rPr lang="en-IN" sz="1200" kern="1200" dirty="0" err="1">
                <a:solidFill>
                  <a:schemeClr val="tx1"/>
                </a:solidFill>
                <a:effectLst/>
                <a:latin typeface="+mn-lt"/>
                <a:ea typeface="+mn-ea"/>
                <a:cs typeface="+mn-cs"/>
              </a:rPr>
              <a:t>Gissen</a:t>
            </a:r>
            <a:r>
              <a:rPr lang="en-IN" sz="1200" kern="1200" dirty="0">
                <a:solidFill>
                  <a:schemeClr val="tx1"/>
                </a:solidFill>
                <a:effectLst/>
                <a:latin typeface="+mn-lt"/>
                <a:ea typeface="+mn-ea"/>
                <a:cs typeface="+mn-cs"/>
              </a:rPr>
              <a:t> P, Smith M, </a:t>
            </a:r>
            <a:r>
              <a:rPr lang="en-IN" sz="1200" kern="1200" dirty="0" err="1">
                <a:solidFill>
                  <a:schemeClr val="tx1"/>
                </a:solidFill>
                <a:effectLst/>
                <a:latin typeface="+mn-lt"/>
                <a:ea typeface="+mn-ea"/>
                <a:cs typeface="+mn-cs"/>
              </a:rPr>
              <a:t>Heales</a:t>
            </a:r>
            <a:r>
              <a:rPr lang="en-IN" sz="1200" kern="1200" dirty="0">
                <a:solidFill>
                  <a:schemeClr val="tx1"/>
                </a:solidFill>
                <a:effectLst/>
                <a:latin typeface="+mn-lt"/>
                <a:ea typeface="+mn-ea"/>
                <a:cs typeface="+mn-cs"/>
              </a:rPr>
              <a:t> SJ, Clayton PT. The monoamine neurotransmitter disorders: an expanding range of neurological </a:t>
            </a:r>
            <a:r>
              <a:rPr lang="en-IN" sz="1200" kern="1200" dirty="0" err="1">
                <a:solidFill>
                  <a:schemeClr val="tx1"/>
                </a:solidFill>
                <a:effectLst/>
                <a:latin typeface="+mn-lt"/>
                <a:ea typeface="+mn-ea"/>
                <a:cs typeface="+mn-cs"/>
              </a:rPr>
              <a:t>syndromes.Lancet</a:t>
            </a:r>
            <a:r>
              <a:rPr lang="en-IN" sz="1200" kern="1200" dirty="0">
                <a:solidFill>
                  <a:schemeClr val="tx1"/>
                </a:solidFill>
                <a:effectLst/>
                <a:latin typeface="+mn-lt"/>
                <a:ea typeface="+mn-ea"/>
                <a:cs typeface="+mn-cs"/>
              </a:rPr>
              <a:t> Neurol. 2011;10:721-33.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EC249B8-F93C-4735-84F2-261F3DCF42F7}" type="slidenum">
              <a:rPr lang="en-US" smtClean="0"/>
              <a:t>4</a:t>
            </a:fld>
            <a:endParaRPr lang="en-US"/>
          </a:p>
        </p:txBody>
      </p:sp>
    </p:spTree>
    <p:extLst>
      <p:ext uri="{BB962C8B-B14F-4D97-AF65-F5344CB8AC3E}">
        <p14:creationId xmlns:p14="http://schemas.microsoft.com/office/powerpoint/2010/main" val="423317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7DD2-3581-4AE9-99B7-1709E1E31F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1C03A8-87CB-42E5-AF91-0D921E9AE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7949B6-AD77-4FC9-855D-14F155118658}"/>
              </a:ext>
            </a:extLst>
          </p:cNvPr>
          <p:cNvSpPr>
            <a:spLocks noGrp="1"/>
          </p:cNvSpPr>
          <p:nvPr>
            <p:ph type="dt" sz="half" idx="10"/>
          </p:nvPr>
        </p:nvSpPr>
        <p:spPr/>
        <p:txBody>
          <a:bodyPr/>
          <a:lstStyle/>
          <a:p>
            <a:fld id="{AD5BBA73-BCE9-4256-88DB-CD1546FE55CA}" type="datetimeFigureOut">
              <a:rPr lang="en-US" smtClean="0"/>
              <a:t>10/24/2018</a:t>
            </a:fld>
            <a:endParaRPr lang="en-US"/>
          </a:p>
        </p:txBody>
      </p:sp>
      <p:sp>
        <p:nvSpPr>
          <p:cNvPr id="5" name="Footer Placeholder 4">
            <a:extLst>
              <a:ext uri="{FF2B5EF4-FFF2-40B4-BE49-F238E27FC236}">
                <a16:creationId xmlns:a16="http://schemas.microsoft.com/office/drawing/2014/main" id="{A1D402AC-04FD-43AE-B95E-5302303E5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4D133-4997-4642-85CD-BFFEC1F3E3A7}"/>
              </a:ext>
            </a:extLst>
          </p:cNvPr>
          <p:cNvSpPr>
            <a:spLocks noGrp="1"/>
          </p:cNvSpPr>
          <p:nvPr>
            <p:ph type="sldNum" sz="quarter" idx="12"/>
          </p:nvPr>
        </p:nvSpPr>
        <p:spPr/>
        <p:txBody>
          <a:bodyPr/>
          <a:lstStyle/>
          <a:p>
            <a:fld id="{E9609AB2-BE79-4FB0-B9CA-D9F38863A54E}" type="slidenum">
              <a:rPr lang="en-US" smtClean="0"/>
              <a:t>‹#›</a:t>
            </a:fld>
            <a:endParaRPr lang="en-US"/>
          </a:p>
        </p:txBody>
      </p:sp>
    </p:spTree>
    <p:extLst>
      <p:ext uri="{BB962C8B-B14F-4D97-AF65-F5344CB8AC3E}">
        <p14:creationId xmlns:p14="http://schemas.microsoft.com/office/powerpoint/2010/main" val="49863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4D9F-E187-4FCE-97D3-E1A923ACE0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71BBAA-624D-49A4-A82D-D182DE7DBF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5FDF7-B282-4B9C-8150-96A2741667E9}"/>
              </a:ext>
            </a:extLst>
          </p:cNvPr>
          <p:cNvSpPr>
            <a:spLocks noGrp="1"/>
          </p:cNvSpPr>
          <p:nvPr>
            <p:ph type="dt" sz="half" idx="10"/>
          </p:nvPr>
        </p:nvSpPr>
        <p:spPr/>
        <p:txBody>
          <a:bodyPr/>
          <a:lstStyle/>
          <a:p>
            <a:fld id="{AD5BBA73-BCE9-4256-88DB-CD1546FE55CA}" type="datetimeFigureOut">
              <a:rPr lang="en-US" smtClean="0"/>
              <a:t>10/24/2018</a:t>
            </a:fld>
            <a:endParaRPr lang="en-US"/>
          </a:p>
        </p:txBody>
      </p:sp>
      <p:sp>
        <p:nvSpPr>
          <p:cNvPr id="5" name="Footer Placeholder 4">
            <a:extLst>
              <a:ext uri="{FF2B5EF4-FFF2-40B4-BE49-F238E27FC236}">
                <a16:creationId xmlns:a16="http://schemas.microsoft.com/office/drawing/2014/main" id="{C71E69EC-45E1-4D59-BD2D-8CE69AAD9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3CB4-D0FA-42FF-964B-A3AB1B8EA4B7}"/>
              </a:ext>
            </a:extLst>
          </p:cNvPr>
          <p:cNvSpPr>
            <a:spLocks noGrp="1"/>
          </p:cNvSpPr>
          <p:nvPr>
            <p:ph type="sldNum" sz="quarter" idx="12"/>
          </p:nvPr>
        </p:nvSpPr>
        <p:spPr/>
        <p:txBody>
          <a:bodyPr/>
          <a:lstStyle/>
          <a:p>
            <a:fld id="{E9609AB2-BE79-4FB0-B9CA-D9F38863A54E}" type="slidenum">
              <a:rPr lang="en-US" smtClean="0"/>
              <a:t>‹#›</a:t>
            </a:fld>
            <a:endParaRPr lang="en-US"/>
          </a:p>
        </p:txBody>
      </p:sp>
    </p:spTree>
    <p:extLst>
      <p:ext uri="{BB962C8B-B14F-4D97-AF65-F5344CB8AC3E}">
        <p14:creationId xmlns:p14="http://schemas.microsoft.com/office/powerpoint/2010/main" val="16813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44D55-D07E-4C61-819D-884B77DAFA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95FC6A-6EE9-4C22-BC06-507698DBA8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309CD-A885-4E1B-8BAB-0C7A683D7A2A}"/>
              </a:ext>
            </a:extLst>
          </p:cNvPr>
          <p:cNvSpPr>
            <a:spLocks noGrp="1"/>
          </p:cNvSpPr>
          <p:nvPr>
            <p:ph type="dt" sz="half" idx="10"/>
          </p:nvPr>
        </p:nvSpPr>
        <p:spPr/>
        <p:txBody>
          <a:bodyPr/>
          <a:lstStyle/>
          <a:p>
            <a:fld id="{AD5BBA73-BCE9-4256-88DB-CD1546FE55CA}" type="datetimeFigureOut">
              <a:rPr lang="en-US" smtClean="0"/>
              <a:t>10/24/2018</a:t>
            </a:fld>
            <a:endParaRPr lang="en-US"/>
          </a:p>
        </p:txBody>
      </p:sp>
      <p:sp>
        <p:nvSpPr>
          <p:cNvPr id="5" name="Footer Placeholder 4">
            <a:extLst>
              <a:ext uri="{FF2B5EF4-FFF2-40B4-BE49-F238E27FC236}">
                <a16:creationId xmlns:a16="http://schemas.microsoft.com/office/drawing/2014/main" id="{C7331357-73CC-41BB-81DC-E5D6634F6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72869-26D2-4CD7-A6C0-1B4472E9B24A}"/>
              </a:ext>
            </a:extLst>
          </p:cNvPr>
          <p:cNvSpPr>
            <a:spLocks noGrp="1"/>
          </p:cNvSpPr>
          <p:nvPr>
            <p:ph type="sldNum" sz="quarter" idx="12"/>
          </p:nvPr>
        </p:nvSpPr>
        <p:spPr/>
        <p:txBody>
          <a:bodyPr/>
          <a:lstStyle/>
          <a:p>
            <a:fld id="{E9609AB2-BE79-4FB0-B9CA-D9F38863A54E}" type="slidenum">
              <a:rPr lang="en-US" smtClean="0"/>
              <a:t>‹#›</a:t>
            </a:fld>
            <a:endParaRPr lang="en-US"/>
          </a:p>
        </p:txBody>
      </p:sp>
    </p:spTree>
    <p:extLst>
      <p:ext uri="{BB962C8B-B14F-4D97-AF65-F5344CB8AC3E}">
        <p14:creationId xmlns:p14="http://schemas.microsoft.com/office/powerpoint/2010/main" val="379165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970E-80E2-446E-987A-40405EF847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911FA8-5948-42E9-8B8E-915D1C4087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B2B7B-CD73-4B26-913F-D6FBCDDA1FDF}"/>
              </a:ext>
            </a:extLst>
          </p:cNvPr>
          <p:cNvSpPr>
            <a:spLocks noGrp="1"/>
          </p:cNvSpPr>
          <p:nvPr>
            <p:ph type="dt" sz="half" idx="10"/>
          </p:nvPr>
        </p:nvSpPr>
        <p:spPr/>
        <p:txBody>
          <a:bodyPr/>
          <a:lstStyle/>
          <a:p>
            <a:fld id="{AD5BBA73-BCE9-4256-88DB-CD1546FE55CA}" type="datetimeFigureOut">
              <a:rPr lang="en-US" smtClean="0"/>
              <a:t>10/24/2018</a:t>
            </a:fld>
            <a:endParaRPr lang="en-US"/>
          </a:p>
        </p:txBody>
      </p:sp>
      <p:sp>
        <p:nvSpPr>
          <p:cNvPr id="5" name="Footer Placeholder 4">
            <a:extLst>
              <a:ext uri="{FF2B5EF4-FFF2-40B4-BE49-F238E27FC236}">
                <a16:creationId xmlns:a16="http://schemas.microsoft.com/office/drawing/2014/main" id="{202236D0-76B2-4062-B7D8-06E930F18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0889B-2B74-4877-8D1A-E2C6CF82810D}"/>
              </a:ext>
            </a:extLst>
          </p:cNvPr>
          <p:cNvSpPr>
            <a:spLocks noGrp="1"/>
          </p:cNvSpPr>
          <p:nvPr>
            <p:ph type="sldNum" sz="quarter" idx="12"/>
          </p:nvPr>
        </p:nvSpPr>
        <p:spPr/>
        <p:txBody>
          <a:bodyPr/>
          <a:lstStyle/>
          <a:p>
            <a:fld id="{E9609AB2-BE79-4FB0-B9CA-D9F38863A54E}" type="slidenum">
              <a:rPr lang="en-US" smtClean="0"/>
              <a:t>‹#›</a:t>
            </a:fld>
            <a:endParaRPr lang="en-US"/>
          </a:p>
        </p:txBody>
      </p:sp>
    </p:spTree>
    <p:extLst>
      <p:ext uri="{BB962C8B-B14F-4D97-AF65-F5344CB8AC3E}">
        <p14:creationId xmlns:p14="http://schemas.microsoft.com/office/powerpoint/2010/main" val="21463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A80E-032B-4F8E-B8AC-5D58AE993B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C4C9D-C09C-41E9-B042-F55A70C3AC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282563-93DA-40B5-B09E-0C3D29194A14}"/>
              </a:ext>
            </a:extLst>
          </p:cNvPr>
          <p:cNvSpPr>
            <a:spLocks noGrp="1"/>
          </p:cNvSpPr>
          <p:nvPr>
            <p:ph type="dt" sz="half" idx="10"/>
          </p:nvPr>
        </p:nvSpPr>
        <p:spPr/>
        <p:txBody>
          <a:bodyPr/>
          <a:lstStyle/>
          <a:p>
            <a:fld id="{AD5BBA73-BCE9-4256-88DB-CD1546FE55CA}" type="datetimeFigureOut">
              <a:rPr lang="en-US" smtClean="0"/>
              <a:t>10/24/2018</a:t>
            </a:fld>
            <a:endParaRPr lang="en-US"/>
          </a:p>
        </p:txBody>
      </p:sp>
      <p:sp>
        <p:nvSpPr>
          <p:cNvPr id="5" name="Footer Placeholder 4">
            <a:extLst>
              <a:ext uri="{FF2B5EF4-FFF2-40B4-BE49-F238E27FC236}">
                <a16:creationId xmlns:a16="http://schemas.microsoft.com/office/drawing/2014/main" id="{F0C5FBBD-91DF-48FF-9301-FFDF1AA0E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D45D6-E04A-4451-BC95-A561F1DEE8D3}"/>
              </a:ext>
            </a:extLst>
          </p:cNvPr>
          <p:cNvSpPr>
            <a:spLocks noGrp="1"/>
          </p:cNvSpPr>
          <p:nvPr>
            <p:ph type="sldNum" sz="quarter" idx="12"/>
          </p:nvPr>
        </p:nvSpPr>
        <p:spPr/>
        <p:txBody>
          <a:bodyPr/>
          <a:lstStyle/>
          <a:p>
            <a:fld id="{E9609AB2-BE79-4FB0-B9CA-D9F38863A54E}" type="slidenum">
              <a:rPr lang="en-US" smtClean="0"/>
              <a:t>‹#›</a:t>
            </a:fld>
            <a:endParaRPr lang="en-US"/>
          </a:p>
        </p:txBody>
      </p:sp>
    </p:spTree>
    <p:extLst>
      <p:ext uri="{BB962C8B-B14F-4D97-AF65-F5344CB8AC3E}">
        <p14:creationId xmlns:p14="http://schemas.microsoft.com/office/powerpoint/2010/main" val="415311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6CF3-4757-4253-A526-38CF3A28F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D8642-8F49-4BD0-8220-990FE3C7A6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2FF611-F958-4942-9A3E-62C00C899B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0FD25-2ACD-4DA2-920B-9E8CB2F3DDA0}"/>
              </a:ext>
            </a:extLst>
          </p:cNvPr>
          <p:cNvSpPr>
            <a:spLocks noGrp="1"/>
          </p:cNvSpPr>
          <p:nvPr>
            <p:ph type="dt" sz="half" idx="10"/>
          </p:nvPr>
        </p:nvSpPr>
        <p:spPr/>
        <p:txBody>
          <a:bodyPr/>
          <a:lstStyle/>
          <a:p>
            <a:fld id="{AD5BBA73-BCE9-4256-88DB-CD1546FE55CA}" type="datetimeFigureOut">
              <a:rPr lang="en-US" smtClean="0"/>
              <a:t>10/24/2018</a:t>
            </a:fld>
            <a:endParaRPr lang="en-US"/>
          </a:p>
        </p:txBody>
      </p:sp>
      <p:sp>
        <p:nvSpPr>
          <p:cNvPr id="6" name="Footer Placeholder 5">
            <a:extLst>
              <a:ext uri="{FF2B5EF4-FFF2-40B4-BE49-F238E27FC236}">
                <a16:creationId xmlns:a16="http://schemas.microsoft.com/office/drawing/2014/main" id="{54A8C7F1-DE9C-45CB-9F02-404ECD4BB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125B0-298C-47A8-99A1-80C8D0920B4C}"/>
              </a:ext>
            </a:extLst>
          </p:cNvPr>
          <p:cNvSpPr>
            <a:spLocks noGrp="1"/>
          </p:cNvSpPr>
          <p:nvPr>
            <p:ph type="sldNum" sz="quarter" idx="12"/>
          </p:nvPr>
        </p:nvSpPr>
        <p:spPr/>
        <p:txBody>
          <a:bodyPr/>
          <a:lstStyle/>
          <a:p>
            <a:fld id="{E9609AB2-BE79-4FB0-B9CA-D9F38863A54E}" type="slidenum">
              <a:rPr lang="en-US" smtClean="0"/>
              <a:t>‹#›</a:t>
            </a:fld>
            <a:endParaRPr lang="en-US"/>
          </a:p>
        </p:txBody>
      </p:sp>
    </p:spTree>
    <p:extLst>
      <p:ext uri="{BB962C8B-B14F-4D97-AF65-F5344CB8AC3E}">
        <p14:creationId xmlns:p14="http://schemas.microsoft.com/office/powerpoint/2010/main" val="252838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6F45-C4F3-48BD-9C9D-CF7538B8F5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791366-C652-4A3B-A541-DCEEB13D8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59CE2D-FCF2-4523-8065-35BF123793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11A54B-EDA7-4B86-8580-9475B8DAE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478FAF-8E1A-4B46-AB0B-C98C785414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F3200E-F710-4604-9EF0-949A53B22282}"/>
              </a:ext>
            </a:extLst>
          </p:cNvPr>
          <p:cNvSpPr>
            <a:spLocks noGrp="1"/>
          </p:cNvSpPr>
          <p:nvPr>
            <p:ph type="dt" sz="half" idx="10"/>
          </p:nvPr>
        </p:nvSpPr>
        <p:spPr/>
        <p:txBody>
          <a:bodyPr/>
          <a:lstStyle/>
          <a:p>
            <a:fld id="{AD5BBA73-BCE9-4256-88DB-CD1546FE55CA}" type="datetimeFigureOut">
              <a:rPr lang="en-US" smtClean="0"/>
              <a:t>10/24/2018</a:t>
            </a:fld>
            <a:endParaRPr lang="en-US"/>
          </a:p>
        </p:txBody>
      </p:sp>
      <p:sp>
        <p:nvSpPr>
          <p:cNvPr id="8" name="Footer Placeholder 7">
            <a:extLst>
              <a:ext uri="{FF2B5EF4-FFF2-40B4-BE49-F238E27FC236}">
                <a16:creationId xmlns:a16="http://schemas.microsoft.com/office/drawing/2014/main" id="{84853BB3-E2F3-418F-8330-6F21857AA2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F493FE-BC3B-45A6-A58F-E7FAF2388BBE}"/>
              </a:ext>
            </a:extLst>
          </p:cNvPr>
          <p:cNvSpPr>
            <a:spLocks noGrp="1"/>
          </p:cNvSpPr>
          <p:nvPr>
            <p:ph type="sldNum" sz="quarter" idx="12"/>
          </p:nvPr>
        </p:nvSpPr>
        <p:spPr/>
        <p:txBody>
          <a:bodyPr/>
          <a:lstStyle/>
          <a:p>
            <a:fld id="{E9609AB2-BE79-4FB0-B9CA-D9F38863A54E}" type="slidenum">
              <a:rPr lang="en-US" smtClean="0"/>
              <a:t>‹#›</a:t>
            </a:fld>
            <a:endParaRPr lang="en-US"/>
          </a:p>
        </p:txBody>
      </p:sp>
    </p:spTree>
    <p:extLst>
      <p:ext uri="{BB962C8B-B14F-4D97-AF65-F5344CB8AC3E}">
        <p14:creationId xmlns:p14="http://schemas.microsoft.com/office/powerpoint/2010/main" val="199345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AAAC-DAB0-4D63-9C4C-59E64D3E1E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E00518-19D9-47C2-8BB0-8E3B83224D44}"/>
              </a:ext>
            </a:extLst>
          </p:cNvPr>
          <p:cNvSpPr>
            <a:spLocks noGrp="1"/>
          </p:cNvSpPr>
          <p:nvPr>
            <p:ph type="dt" sz="half" idx="10"/>
          </p:nvPr>
        </p:nvSpPr>
        <p:spPr/>
        <p:txBody>
          <a:bodyPr/>
          <a:lstStyle/>
          <a:p>
            <a:fld id="{AD5BBA73-BCE9-4256-88DB-CD1546FE55CA}" type="datetimeFigureOut">
              <a:rPr lang="en-US" smtClean="0"/>
              <a:t>10/24/2018</a:t>
            </a:fld>
            <a:endParaRPr lang="en-US"/>
          </a:p>
        </p:txBody>
      </p:sp>
      <p:sp>
        <p:nvSpPr>
          <p:cNvPr id="4" name="Footer Placeholder 3">
            <a:extLst>
              <a:ext uri="{FF2B5EF4-FFF2-40B4-BE49-F238E27FC236}">
                <a16:creationId xmlns:a16="http://schemas.microsoft.com/office/drawing/2014/main" id="{0F0B80FB-E48D-4CEA-9F18-2317A03525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EFD269-E692-414B-BA1C-366C28BD55ED}"/>
              </a:ext>
            </a:extLst>
          </p:cNvPr>
          <p:cNvSpPr>
            <a:spLocks noGrp="1"/>
          </p:cNvSpPr>
          <p:nvPr>
            <p:ph type="sldNum" sz="quarter" idx="12"/>
          </p:nvPr>
        </p:nvSpPr>
        <p:spPr/>
        <p:txBody>
          <a:bodyPr/>
          <a:lstStyle/>
          <a:p>
            <a:fld id="{E9609AB2-BE79-4FB0-B9CA-D9F38863A54E}" type="slidenum">
              <a:rPr lang="en-US" smtClean="0"/>
              <a:t>‹#›</a:t>
            </a:fld>
            <a:endParaRPr lang="en-US"/>
          </a:p>
        </p:txBody>
      </p:sp>
    </p:spTree>
    <p:extLst>
      <p:ext uri="{BB962C8B-B14F-4D97-AF65-F5344CB8AC3E}">
        <p14:creationId xmlns:p14="http://schemas.microsoft.com/office/powerpoint/2010/main" val="6812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491E79-8AC9-4C86-A939-B60C700C3388}"/>
              </a:ext>
            </a:extLst>
          </p:cNvPr>
          <p:cNvSpPr>
            <a:spLocks noGrp="1"/>
          </p:cNvSpPr>
          <p:nvPr>
            <p:ph type="dt" sz="half" idx="10"/>
          </p:nvPr>
        </p:nvSpPr>
        <p:spPr/>
        <p:txBody>
          <a:bodyPr/>
          <a:lstStyle/>
          <a:p>
            <a:fld id="{AD5BBA73-BCE9-4256-88DB-CD1546FE55CA}" type="datetimeFigureOut">
              <a:rPr lang="en-US" smtClean="0"/>
              <a:t>10/24/2018</a:t>
            </a:fld>
            <a:endParaRPr lang="en-US"/>
          </a:p>
        </p:txBody>
      </p:sp>
      <p:sp>
        <p:nvSpPr>
          <p:cNvPr id="3" name="Footer Placeholder 2">
            <a:extLst>
              <a:ext uri="{FF2B5EF4-FFF2-40B4-BE49-F238E27FC236}">
                <a16:creationId xmlns:a16="http://schemas.microsoft.com/office/drawing/2014/main" id="{C67305DF-35C2-4F3F-99B9-79F3779129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AA637E-39AB-4895-8A9D-286BFE3D0D86}"/>
              </a:ext>
            </a:extLst>
          </p:cNvPr>
          <p:cNvSpPr>
            <a:spLocks noGrp="1"/>
          </p:cNvSpPr>
          <p:nvPr>
            <p:ph type="sldNum" sz="quarter" idx="12"/>
          </p:nvPr>
        </p:nvSpPr>
        <p:spPr/>
        <p:txBody>
          <a:bodyPr/>
          <a:lstStyle/>
          <a:p>
            <a:fld id="{E9609AB2-BE79-4FB0-B9CA-D9F38863A54E}" type="slidenum">
              <a:rPr lang="en-US" smtClean="0"/>
              <a:t>‹#›</a:t>
            </a:fld>
            <a:endParaRPr lang="en-US"/>
          </a:p>
        </p:txBody>
      </p:sp>
    </p:spTree>
    <p:extLst>
      <p:ext uri="{BB962C8B-B14F-4D97-AF65-F5344CB8AC3E}">
        <p14:creationId xmlns:p14="http://schemas.microsoft.com/office/powerpoint/2010/main" val="62559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DEEA-ACE2-4836-A442-E5C7976CF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F9BB31-8A53-425F-9E32-C634C7E83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71C8F2-B58D-49A7-A51C-4E7D67E8A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C041C0-578A-41AF-9D9C-5D35B9F7D732}"/>
              </a:ext>
            </a:extLst>
          </p:cNvPr>
          <p:cNvSpPr>
            <a:spLocks noGrp="1"/>
          </p:cNvSpPr>
          <p:nvPr>
            <p:ph type="dt" sz="half" idx="10"/>
          </p:nvPr>
        </p:nvSpPr>
        <p:spPr/>
        <p:txBody>
          <a:bodyPr/>
          <a:lstStyle/>
          <a:p>
            <a:fld id="{AD5BBA73-BCE9-4256-88DB-CD1546FE55CA}" type="datetimeFigureOut">
              <a:rPr lang="en-US" smtClean="0"/>
              <a:t>10/24/2018</a:t>
            </a:fld>
            <a:endParaRPr lang="en-US"/>
          </a:p>
        </p:txBody>
      </p:sp>
      <p:sp>
        <p:nvSpPr>
          <p:cNvPr id="6" name="Footer Placeholder 5">
            <a:extLst>
              <a:ext uri="{FF2B5EF4-FFF2-40B4-BE49-F238E27FC236}">
                <a16:creationId xmlns:a16="http://schemas.microsoft.com/office/drawing/2014/main" id="{0275FFE7-0918-4176-9EE4-853C827B00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9C61E-A42C-4728-83D3-4B95E4B63C7B}"/>
              </a:ext>
            </a:extLst>
          </p:cNvPr>
          <p:cNvSpPr>
            <a:spLocks noGrp="1"/>
          </p:cNvSpPr>
          <p:nvPr>
            <p:ph type="sldNum" sz="quarter" idx="12"/>
          </p:nvPr>
        </p:nvSpPr>
        <p:spPr/>
        <p:txBody>
          <a:bodyPr/>
          <a:lstStyle/>
          <a:p>
            <a:fld id="{E9609AB2-BE79-4FB0-B9CA-D9F38863A54E}" type="slidenum">
              <a:rPr lang="en-US" smtClean="0"/>
              <a:t>‹#›</a:t>
            </a:fld>
            <a:endParaRPr lang="en-US"/>
          </a:p>
        </p:txBody>
      </p:sp>
    </p:spTree>
    <p:extLst>
      <p:ext uri="{BB962C8B-B14F-4D97-AF65-F5344CB8AC3E}">
        <p14:creationId xmlns:p14="http://schemas.microsoft.com/office/powerpoint/2010/main" val="205762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933A-FE99-4A90-A5A8-4722C0B26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1D1A47-BA59-4A6D-82C6-087EB20C4D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D078BC-4C16-4F22-97AF-B2EFA0F58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CE6A57-2641-4AB1-921A-CD7CBAEA4D5F}"/>
              </a:ext>
            </a:extLst>
          </p:cNvPr>
          <p:cNvSpPr>
            <a:spLocks noGrp="1"/>
          </p:cNvSpPr>
          <p:nvPr>
            <p:ph type="dt" sz="half" idx="10"/>
          </p:nvPr>
        </p:nvSpPr>
        <p:spPr/>
        <p:txBody>
          <a:bodyPr/>
          <a:lstStyle/>
          <a:p>
            <a:fld id="{AD5BBA73-BCE9-4256-88DB-CD1546FE55CA}" type="datetimeFigureOut">
              <a:rPr lang="en-US" smtClean="0"/>
              <a:t>10/24/2018</a:t>
            </a:fld>
            <a:endParaRPr lang="en-US"/>
          </a:p>
        </p:txBody>
      </p:sp>
      <p:sp>
        <p:nvSpPr>
          <p:cNvPr id="6" name="Footer Placeholder 5">
            <a:extLst>
              <a:ext uri="{FF2B5EF4-FFF2-40B4-BE49-F238E27FC236}">
                <a16:creationId xmlns:a16="http://schemas.microsoft.com/office/drawing/2014/main" id="{3F245534-9FF3-435D-BBE2-D9A943A7A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9F051-58FB-4305-8064-61CD612AAEF3}"/>
              </a:ext>
            </a:extLst>
          </p:cNvPr>
          <p:cNvSpPr>
            <a:spLocks noGrp="1"/>
          </p:cNvSpPr>
          <p:nvPr>
            <p:ph type="sldNum" sz="quarter" idx="12"/>
          </p:nvPr>
        </p:nvSpPr>
        <p:spPr/>
        <p:txBody>
          <a:bodyPr/>
          <a:lstStyle/>
          <a:p>
            <a:fld id="{E9609AB2-BE79-4FB0-B9CA-D9F38863A54E}" type="slidenum">
              <a:rPr lang="en-US" smtClean="0"/>
              <a:t>‹#›</a:t>
            </a:fld>
            <a:endParaRPr lang="en-US"/>
          </a:p>
        </p:txBody>
      </p:sp>
    </p:spTree>
    <p:extLst>
      <p:ext uri="{BB962C8B-B14F-4D97-AF65-F5344CB8AC3E}">
        <p14:creationId xmlns:p14="http://schemas.microsoft.com/office/powerpoint/2010/main" val="290254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E5BA89-0257-44FC-9DF6-097913720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5380A2-A843-49E3-813C-27155757BD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BA12C-CBCA-47B6-8C0A-1944DE0F80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BBA73-BCE9-4256-88DB-CD1546FE55CA}" type="datetimeFigureOut">
              <a:rPr lang="en-US" smtClean="0"/>
              <a:t>10/24/2018</a:t>
            </a:fld>
            <a:endParaRPr lang="en-US"/>
          </a:p>
        </p:txBody>
      </p:sp>
      <p:sp>
        <p:nvSpPr>
          <p:cNvPr id="5" name="Footer Placeholder 4">
            <a:extLst>
              <a:ext uri="{FF2B5EF4-FFF2-40B4-BE49-F238E27FC236}">
                <a16:creationId xmlns:a16="http://schemas.microsoft.com/office/drawing/2014/main" id="{9D9A8655-840C-48AE-A6E7-FCF55F32C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846202-E08D-41E3-AF84-1530837D1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09AB2-BE79-4FB0-B9CA-D9F38863A54E}" type="slidenum">
              <a:rPr lang="en-US" smtClean="0"/>
              <a:t>‹#›</a:t>
            </a:fld>
            <a:endParaRPr lang="en-US"/>
          </a:p>
        </p:txBody>
      </p:sp>
    </p:spTree>
    <p:extLst>
      <p:ext uri="{BB962C8B-B14F-4D97-AF65-F5344CB8AC3E}">
        <p14:creationId xmlns:p14="http://schemas.microsoft.com/office/powerpoint/2010/main" val="3898830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C14A2-8310-43D6-9D5A-27BE32450317}"/>
              </a:ext>
            </a:extLst>
          </p:cNvPr>
          <p:cNvSpPr/>
          <p:nvPr/>
        </p:nvSpPr>
        <p:spPr>
          <a:xfrm>
            <a:off x="649995" y="711858"/>
            <a:ext cx="10961783" cy="769441"/>
          </a:xfrm>
          <a:prstGeom prst="rect">
            <a:avLst/>
          </a:prstGeom>
        </p:spPr>
        <p:txBody>
          <a:bodyPr wrap="square">
            <a:spAutoFit/>
          </a:bodyPr>
          <a:lstStyle/>
          <a:p>
            <a:pPr algn="ctr"/>
            <a:r>
              <a:rPr lang="en-US" sz="4400" b="1" dirty="0">
                <a:ln w="12700">
                  <a:noFill/>
                  <a:prstDash val="solid"/>
                </a:ln>
                <a:latin typeface="+mj-lt"/>
              </a:rPr>
              <a:t>Oculogyric crisis in a 10 year old girl</a:t>
            </a:r>
            <a:endParaRPr lang="x-none" sz="4400" b="1" dirty="0">
              <a:ln w="12700">
                <a:noFill/>
                <a:prstDash val="solid"/>
              </a:ln>
              <a:latin typeface="+mj-lt"/>
            </a:endParaRPr>
          </a:p>
        </p:txBody>
      </p:sp>
      <p:sp>
        <p:nvSpPr>
          <p:cNvPr id="5" name="Title 1">
            <a:extLst>
              <a:ext uri="{FF2B5EF4-FFF2-40B4-BE49-F238E27FC236}">
                <a16:creationId xmlns:a16="http://schemas.microsoft.com/office/drawing/2014/main" id="{EA82176A-53BD-407A-9B25-86D1CBB8273A}"/>
              </a:ext>
            </a:extLst>
          </p:cNvPr>
          <p:cNvSpPr>
            <a:spLocks noGrp="1"/>
          </p:cNvSpPr>
          <p:nvPr>
            <p:ph type="ctrTitle"/>
          </p:nvPr>
        </p:nvSpPr>
        <p:spPr>
          <a:xfrm>
            <a:off x="2209800" y="1958975"/>
            <a:ext cx="7772400" cy="1470025"/>
          </a:xfrm>
        </p:spPr>
        <p:txBody>
          <a:bodyPr>
            <a:normAutofit/>
          </a:bodyPr>
          <a:lstStyle/>
          <a:p>
            <a:r>
              <a:rPr lang="en-US" sz="4400" dirty="0"/>
              <a:t>Teaching </a:t>
            </a:r>
            <a:r>
              <a:rPr lang="en-US" sz="4400" dirty="0" err="1"/>
              <a:t>Neuro</a:t>
            </a:r>
            <a:r>
              <a:rPr lang="en-US" sz="4400" i="1" dirty="0" err="1"/>
              <a:t>Images</a:t>
            </a:r>
            <a:endParaRPr lang="en-US" sz="4400" i="1" dirty="0"/>
          </a:p>
        </p:txBody>
      </p:sp>
      <p:sp>
        <p:nvSpPr>
          <p:cNvPr id="6" name="Subtitle 2">
            <a:extLst>
              <a:ext uri="{FF2B5EF4-FFF2-40B4-BE49-F238E27FC236}">
                <a16:creationId xmlns:a16="http://schemas.microsoft.com/office/drawing/2014/main" id="{4BB28A51-123C-48DA-822B-9E0686846D18}"/>
              </a:ext>
            </a:extLst>
          </p:cNvPr>
          <p:cNvSpPr>
            <a:spLocks noGrp="1"/>
          </p:cNvSpPr>
          <p:nvPr>
            <p:ph type="subTitle" idx="1"/>
          </p:nvPr>
        </p:nvSpPr>
        <p:spPr>
          <a:xfrm>
            <a:off x="2930486" y="3616454"/>
            <a:ext cx="6400800" cy="1267691"/>
          </a:xfrm>
        </p:spPr>
        <p:txBody>
          <a:bodyPr>
            <a:normAutofit/>
          </a:bodyPr>
          <a:lstStyle/>
          <a:p>
            <a:r>
              <a:rPr lang="en-US" sz="3200" i="1" dirty="0">
                <a:solidFill>
                  <a:schemeClr val="tx1"/>
                </a:solidFill>
              </a:rPr>
              <a:t>Neurology</a:t>
            </a:r>
          </a:p>
          <a:p>
            <a:r>
              <a:rPr lang="en-US" sz="3200" dirty="0">
                <a:solidFill>
                  <a:schemeClr val="tx1"/>
                </a:solidFill>
              </a:rPr>
              <a:t>Resident and Fellow Section</a:t>
            </a:r>
          </a:p>
        </p:txBody>
      </p:sp>
      <p:sp>
        <p:nvSpPr>
          <p:cNvPr id="7" name="Text Box 5">
            <a:extLst>
              <a:ext uri="{FF2B5EF4-FFF2-40B4-BE49-F238E27FC236}">
                <a16:creationId xmlns:a16="http://schemas.microsoft.com/office/drawing/2014/main" id="{3C2B1A09-1739-4A63-ABC4-B4A039A6246F}"/>
              </a:ext>
            </a:extLst>
          </p:cNvPr>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a:solidFill>
                  <a:schemeClr val="tx1"/>
                </a:solidFill>
                <a:latin typeface="Arial" charset="0"/>
              </a:rPr>
              <a:t>© 2018 </a:t>
            </a:r>
            <a:r>
              <a:rPr lang="en-GB" sz="1000" dirty="0">
                <a:solidFill>
                  <a:schemeClr val="tx1"/>
                </a:solidFill>
                <a:latin typeface="Arial" charset="0"/>
              </a:rPr>
              <a:t>American Academy of Neurology</a:t>
            </a:r>
          </a:p>
        </p:txBody>
      </p:sp>
      <p:pic>
        <p:nvPicPr>
          <p:cNvPr id="8" name="Picture 2">
            <a:extLst>
              <a:ext uri="{FF2B5EF4-FFF2-40B4-BE49-F238E27FC236}">
                <a16:creationId xmlns:a16="http://schemas.microsoft.com/office/drawing/2014/main" id="{EC71A683-5256-4603-9A61-D6EBC8FA8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171" y="5832836"/>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305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92-CFF6-4468-BF52-9D50CAE74551}"/>
              </a:ext>
            </a:extLst>
          </p:cNvPr>
          <p:cNvSpPr txBox="1">
            <a:spLocks/>
          </p:cNvSpPr>
          <p:nvPr/>
        </p:nvSpPr>
        <p:spPr>
          <a:xfrm>
            <a:off x="1981200" y="29667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Vignette</a:t>
            </a:r>
            <a:endParaRPr lang="en-US" dirty="0"/>
          </a:p>
        </p:txBody>
      </p:sp>
      <p:sp>
        <p:nvSpPr>
          <p:cNvPr id="3" name="Text Box 5">
            <a:extLst>
              <a:ext uri="{FF2B5EF4-FFF2-40B4-BE49-F238E27FC236}">
                <a16:creationId xmlns:a16="http://schemas.microsoft.com/office/drawing/2014/main" id="{BE09891D-21D8-4896-9F62-C52B640CF530}"/>
              </a:ext>
            </a:extLst>
          </p:cNvPr>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a:solidFill>
                  <a:schemeClr val="tx1"/>
                </a:solidFill>
                <a:latin typeface="Arial" charset="0"/>
              </a:rPr>
              <a:t>© 2018 </a:t>
            </a:r>
            <a:r>
              <a:rPr lang="en-GB" sz="1000" dirty="0">
                <a:solidFill>
                  <a:schemeClr val="tx1"/>
                </a:solidFill>
                <a:latin typeface="Arial" charset="0"/>
              </a:rPr>
              <a:t>American Academy of Neurology</a:t>
            </a:r>
          </a:p>
        </p:txBody>
      </p:sp>
      <p:sp>
        <p:nvSpPr>
          <p:cNvPr id="4" name="Rectangle 3">
            <a:extLst>
              <a:ext uri="{FF2B5EF4-FFF2-40B4-BE49-F238E27FC236}">
                <a16:creationId xmlns:a16="http://schemas.microsoft.com/office/drawing/2014/main" id="{B80C3070-0FF2-4EFB-8300-C212BFBFA9AF}"/>
              </a:ext>
            </a:extLst>
          </p:cNvPr>
          <p:cNvSpPr/>
          <p:nvPr/>
        </p:nvSpPr>
        <p:spPr>
          <a:xfrm>
            <a:off x="10395407" y="6194141"/>
            <a:ext cx="1699440" cy="461665"/>
          </a:xfrm>
          <a:prstGeom prst="rect">
            <a:avLst/>
          </a:prstGeom>
        </p:spPr>
        <p:txBody>
          <a:bodyPr wrap="none">
            <a:spAutoFit/>
          </a:bodyPr>
          <a:lstStyle/>
          <a:p>
            <a:r>
              <a:rPr lang="en-US" sz="2400" dirty="0"/>
              <a:t>Suthar </a:t>
            </a:r>
            <a:r>
              <a:rPr lang="en-US" sz="2400" i="1" dirty="0"/>
              <a:t>et al.</a:t>
            </a:r>
            <a:endParaRPr lang="en-US" sz="2400" dirty="0"/>
          </a:p>
        </p:txBody>
      </p:sp>
      <p:pic>
        <p:nvPicPr>
          <p:cNvPr id="5" name="Picture 2">
            <a:extLst>
              <a:ext uri="{FF2B5EF4-FFF2-40B4-BE49-F238E27FC236}">
                <a16:creationId xmlns:a16="http://schemas.microsoft.com/office/drawing/2014/main" id="{62A37B19-D8D5-403A-A4EE-93B4F1D16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693" y="5936668"/>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ontent Placeholder 2">
            <a:extLst>
              <a:ext uri="{FF2B5EF4-FFF2-40B4-BE49-F238E27FC236}">
                <a16:creationId xmlns:a16="http://schemas.microsoft.com/office/drawing/2014/main" id="{9E23F91D-B33C-4B01-BDE9-23A1BB7CDF87}"/>
              </a:ext>
            </a:extLst>
          </p:cNvPr>
          <p:cNvSpPr txBox="1">
            <a:spLocks/>
          </p:cNvSpPr>
          <p:nvPr/>
        </p:nvSpPr>
        <p:spPr>
          <a:xfrm>
            <a:off x="441593" y="1270951"/>
            <a:ext cx="11308814" cy="45259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 10-year-old girl with infantile-onset hypotonia and motor delay presented with a 6-year history of paroxysmal episodes of involuntary upward gaze with preserved consciousness. </a:t>
            </a:r>
          </a:p>
          <a:p>
            <a:r>
              <a:rPr lang="en-US" sz="3200" dirty="0"/>
              <a:t>These episodes occurred multiple times a day and increased during fatigue or fever. </a:t>
            </a:r>
          </a:p>
          <a:p>
            <a:r>
              <a:rPr lang="en-US" sz="3200" dirty="0"/>
              <a:t>At the age of three, she had a history of five episodes of fasting induced hypoglycemic seizures. </a:t>
            </a:r>
          </a:p>
          <a:p>
            <a:r>
              <a:rPr lang="en-US" sz="3200" dirty="0"/>
              <a:t>She had bradykinesia and limb dystonia. </a:t>
            </a:r>
          </a:p>
          <a:p>
            <a:r>
              <a:rPr lang="en-US" sz="3200" dirty="0"/>
              <a:t>Her younger brother was similarly affected. </a:t>
            </a:r>
          </a:p>
        </p:txBody>
      </p:sp>
    </p:spTree>
    <p:extLst>
      <p:ext uri="{BB962C8B-B14F-4D97-AF65-F5344CB8AC3E}">
        <p14:creationId xmlns:p14="http://schemas.microsoft.com/office/powerpoint/2010/main" val="195154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92-CFF6-4468-BF52-9D50CAE74551}"/>
              </a:ext>
            </a:extLst>
          </p:cNvPr>
          <p:cNvSpPr txBox="1">
            <a:spLocks/>
          </p:cNvSpPr>
          <p:nvPr/>
        </p:nvSpPr>
        <p:spPr>
          <a:xfrm>
            <a:off x="1981200" y="29667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Video</a:t>
            </a:r>
          </a:p>
        </p:txBody>
      </p:sp>
      <p:sp>
        <p:nvSpPr>
          <p:cNvPr id="3" name="Text Box 5">
            <a:extLst>
              <a:ext uri="{FF2B5EF4-FFF2-40B4-BE49-F238E27FC236}">
                <a16:creationId xmlns:a16="http://schemas.microsoft.com/office/drawing/2014/main" id="{BE09891D-21D8-4896-9F62-C52B640CF530}"/>
              </a:ext>
            </a:extLst>
          </p:cNvPr>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a:solidFill>
                  <a:schemeClr val="tx1"/>
                </a:solidFill>
                <a:latin typeface="Arial" charset="0"/>
              </a:rPr>
              <a:t>© 2018 </a:t>
            </a:r>
            <a:r>
              <a:rPr lang="en-GB" sz="1000" dirty="0">
                <a:solidFill>
                  <a:schemeClr val="tx1"/>
                </a:solidFill>
                <a:latin typeface="Arial" charset="0"/>
              </a:rPr>
              <a:t>American Academy of Neurology</a:t>
            </a:r>
          </a:p>
        </p:txBody>
      </p:sp>
      <p:sp>
        <p:nvSpPr>
          <p:cNvPr id="4" name="Rectangle 3">
            <a:extLst>
              <a:ext uri="{FF2B5EF4-FFF2-40B4-BE49-F238E27FC236}">
                <a16:creationId xmlns:a16="http://schemas.microsoft.com/office/drawing/2014/main" id="{B80C3070-0FF2-4EFB-8300-C212BFBFA9AF}"/>
              </a:ext>
            </a:extLst>
          </p:cNvPr>
          <p:cNvSpPr/>
          <p:nvPr/>
        </p:nvSpPr>
        <p:spPr>
          <a:xfrm>
            <a:off x="10395407" y="6194141"/>
            <a:ext cx="1699440" cy="461665"/>
          </a:xfrm>
          <a:prstGeom prst="rect">
            <a:avLst/>
          </a:prstGeom>
        </p:spPr>
        <p:txBody>
          <a:bodyPr wrap="none">
            <a:spAutoFit/>
          </a:bodyPr>
          <a:lstStyle/>
          <a:p>
            <a:r>
              <a:rPr lang="en-US" sz="2400" dirty="0"/>
              <a:t>Suthar </a:t>
            </a:r>
            <a:r>
              <a:rPr lang="en-US" sz="2400" i="1" dirty="0"/>
              <a:t>et al.</a:t>
            </a:r>
            <a:endParaRPr lang="en-US" sz="2400" dirty="0"/>
          </a:p>
        </p:txBody>
      </p:sp>
      <p:pic>
        <p:nvPicPr>
          <p:cNvPr id="5" name="Picture 2">
            <a:extLst>
              <a:ext uri="{FF2B5EF4-FFF2-40B4-BE49-F238E27FC236}">
                <a16:creationId xmlns:a16="http://schemas.microsoft.com/office/drawing/2014/main" id="{62A37B19-D8D5-403A-A4EE-93B4F1D168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9693" y="5936668"/>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906172_Video">
            <a:hlinkClick r:id="" action="ppaction://media"/>
            <a:extLst>
              <a:ext uri="{FF2B5EF4-FFF2-40B4-BE49-F238E27FC236}">
                <a16:creationId xmlns:a16="http://schemas.microsoft.com/office/drawing/2014/main" id="{2931A102-8DDD-4DBF-847D-8B612ABAD4F2}"/>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064000" y="1905000"/>
            <a:ext cx="4064000" cy="3048000"/>
          </a:xfrm>
          <a:prstGeom prst="rect">
            <a:avLst/>
          </a:prstGeom>
        </p:spPr>
      </p:pic>
    </p:spTree>
    <p:extLst>
      <p:ext uri="{BB962C8B-B14F-4D97-AF65-F5344CB8AC3E}">
        <p14:creationId xmlns:p14="http://schemas.microsoft.com/office/powerpoint/2010/main" val="319164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9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92-CFF6-4468-BF52-9D50CAE74551}"/>
              </a:ext>
            </a:extLst>
          </p:cNvPr>
          <p:cNvSpPr txBox="1">
            <a:spLocks/>
          </p:cNvSpPr>
          <p:nvPr/>
        </p:nvSpPr>
        <p:spPr>
          <a:xfrm>
            <a:off x="1981200" y="29667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Oculogyric crisis in a 10 year old girl</a:t>
            </a:r>
          </a:p>
        </p:txBody>
      </p:sp>
      <p:sp>
        <p:nvSpPr>
          <p:cNvPr id="3" name="Text Box 5">
            <a:extLst>
              <a:ext uri="{FF2B5EF4-FFF2-40B4-BE49-F238E27FC236}">
                <a16:creationId xmlns:a16="http://schemas.microsoft.com/office/drawing/2014/main" id="{BE09891D-21D8-4896-9F62-C52B640CF530}"/>
              </a:ext>
            </a:extLst>
          </p:cNvPr>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a:solidFill>
                  <a:schemeClr val="tx1"/>
                </a:solidFill>
                <a:latin typeface="Arial" charset="0"/>
              </a:rPr>
              <a:t>© 2018 </a:t>
            </a:r>
            <a:r>
              <a:rPr lang="en-GB" sz="1000" dirty="0">
                <a:solidFill>
                  <a:schemeClr val="tx1"/>
                </a:solidFill>
                <a:latin typeface="Arial" charset="0"/>
              </a:rPr>
              <a:t>American Academy of Neurology</a:t>
            </a:r>
          </a:p>
        </p:txBody>
      </p:sp>
      <p:sp>
        <p:nvSpPr>
          <p:cNvPr id="4" name="Rectangle 3">
            <a:extLst>
              <a:ext uri="{FF2B5EF4-FFF2-40B4-BE49-F238E27FC236}">
                <a16:creationId xmlns:a16="http://schemas.microsoft.com/office/drawing/2014/main" id="{B80C3070-0FF2-4EFB-8300-C212BFBFA9AF}"/>
              </a:ext>
            </a:extLst>
          </p:cNvPr>
          <p:cNvSpPr/>
          <p:nvPr/>
        </p:nvSpPr>
        <p:spPr>
          <a:xfrm>
            <a:off x="10395407" y="6194141"/>
            <a:ext cx="1699440" cy="461665"/>
          </a:xfrm>
          <a:prstGeom prst="rect">
            <a:avLst/>
          </a:prstGeom>
        </p:spPr>
        <p:txBody>
          <a:bodyPr wrap="none">
            <a:spAutoFit/>
          </a:bodyPr>
          <a:lstStyle/>
          <a:p>
            <a:r>
              <a:rPr lang="en-US" sz="2400" dirty="0"/>
              <a:t>Suthar </a:t>
            </a:r>
            <a:r>
              <a:rPr lang="en-US" sz="2400" i="1" dirty="0"/>
              <a:t>et al.</a:t>
            </a:r>
            <a:endParaRPr lang="en-US" sz="2400" dirty="0"/>
          </a:p>
        </p:txBody>
      </p:sp>
      <p:pic>
        <p:nvPicPr>
          <p:cNvPr id="5" name="Picture 2">
            <a:extLst>
              <a:ext uri="{FF2B5EF4-FFF2-40B4-BE49-F238E27FC236}">
                <a16:creationId xmlns:a16="http://schemas.microsoft.com/office/drawing/2014/main" id="{62A37B19-D8D5-403A-A4EE-93B4F1D16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693" y="5936668"/>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ontent Placeholder 2">
            <a:extLst>
              <a:ext uri="{FF2B5EF4-FFF2-40B4-BE49-F238E27FC236}">
                <a16:creationId xmlns:a16="http://schemas.microsoft.com/office/drawing/2014/main" id="{068B2513-86D8-43EE-9D27-87AA06F3D023}"/>
              </a:ext>
            </a:extLst>
          </p:cNvPr>
          <p:cNvSpPr txBox="1">
            <a:spLocks/>
          </p:cNvSpPr>
          <p:nvPr/>
        </p:nvSpPr>
        <p:spPr>
          <a:xfrm>
            <a:off x="441593" y="1270951"/>
            <a:ext cx="11308814"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 diagnosis of Amino acid Decarboxylase deficiency was confirmed by a pathogenic homozygous variation in the exon 5 (c.475G&gt;A p.Ala159Thr) of Dopamine decarboxylase gene. </a:t>
            </a:r>
          </a:p>
          <a:p>
            <a:r>
              <a:rPr lang="en-US" sz="3200" dirty="0"/>
              <a:t>Treatment with levodopa, pyridoxine, </a:t>
            </a:r>
            <a:r>
              <a:rPr lang="en-US" sz="3200" dirty="0" err="1"/>
              <a:t>folinic</a:t>
            </a:r>
            <a:r>
              <a:rPr lang="en-US" sz="3200" dirty="0"/>
              <a:t> acid, and </a:t>
            </a:r>
            <a:r>
              <a:rPr lang="en-US" sz="3200" dirty="0" err="1"/>
              <a:t>trihexphenadyl</a:t>
            </a:r>
            <a:r>
              <a:rPr lang="en-US" sz="3200" dirty="0"/>
              <a:t> resulted in clinical benefit.(1) </a:t>
            </a:r>
          </a:p>
          <a:p>
            <a:r>
              <a:rPr lang="en-US" sz="3200" dirty="0"/>
              <a:t>Other early-onset neurotransmitter disorders with recurrent oculogyric crises include; </a:t>
            </a:r>
            <a:r>
              <a:rPr lang="en-US" sz="3200" dirty="0" err="1"/>
              <a:t>sepiapterin</a:t>
            </a:r>
            <a:r>
              <a:rPr lang="en-US" sz="3200" dirty="0"/>
              <a:t> reductase deficiency, tyrosine hydroxylase deficiency, and dopamine transporter defects.(2)</a:t>
            </a:r>
          </a:p>
        </p:txBody>
      </p:sp>
    </p:spTree>
    <p:extLst>
      <p:ext uri="{BB962C8B-B14F-4D97-AF65-F5344CB8AC3E}">
        <p14:creationId xmlns:p14="http://schemas.microsoft.com/office/powerpoint/2010/main" val="4211790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339</Words>
  <Application>Microsoft Office PowerPoint</Application>
  <PresentationFormat>Widescreen</PresentationFormat>
  <Paragraphs>29</Paragraphs>
  <Slides>4</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msgothic</vt:lpstr>
      <vt:lpstr>Office Theme</vt:lpstr>
      <vt:lpstr>Teaching NeuroImages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NeuroImages</dc:title>
  <dc:creator>Robert Witherow</dc:creator>
  <cp:lastModifiedBy>Robert Witherow</cp:lastModifiedBy>
  <cp:revision>2</cp:revision>
  <dcterms:created xsi:type="dcterms:W3CDTF">2018-10-24T21:00:10Z</dcterms:created>
  <dcterms:modified xsi:type="dcterms:W3CDTF">2018-10-24T21:18:42Z</dcterms:modified>
</cp:coreProperties>
</file>