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0" autoAdjust="0"/>
  </p:normalViewPr>
  <p:slideViewPr>
    <p:cSldViewPr snapToGrid="0">
      <p:cViewPr>
        <p:scale>
          <a:sx n="66" d="100"/>
          <a:sy n="66" d="100"/>
        </p:scale>
        <p:origin x="-1188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E9E26-037B-467E-90A2-9914FF5FE90E}" type="datetimeFigureOut">
              <a:rPr lang="en-US" smtClean="0"/>
              <a:pPr/>
              <a:t>30-Aug-18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B9050-07D7-4F1F-A437-363EBEF898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79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B9050-07D7-4F1F-A437-363EBEF898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21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20 year old male with distal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parasthesia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(video)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revealed a clear dorsal column syndrome with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pseudoathetosis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upper limbs, reduced proprioception of upper and lower limbs with reduced vibration sensation to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xiphisternum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Knee jerk reflexes were brisk bilaterally with absent ankle jerk reflexes and extensor plantars. 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B9050-07D7-4F1F-A437-363EBEF898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0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Vasconcelos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et al.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2006. Potential Outcome Factors in Subacute Combined Degeneration Review of Observational Studies. 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General Internal Medicine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21/10, 1063-1068.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B9050-07D7-4F1F-A437-363EBEF898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4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94B8-A763-4DC1-A21F-578DFD393D42}" type="datetimeFigureOut">
              <a:rPr lang="en-US" smtClean="0"/>
              <a:pPr/>
              <a:t>30-Aug-18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E817-57DA-47B6-B1C6-9B6B82C58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7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94B8-A763-4DC1-A21F-578DFD393D42}" type="datetimeFigureOut">
              <a:rPr lang="en-US" smtClean="0"/>
              <a:pPr/>
              <a:t>30-Aug-18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E817-57DA-47B6-B1C6-9B6B82C58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94B8-A763-4DC1-A21F-578DFD393D42}" type="datetimeFigureOut">
              <a:rPr lang="en-US" smtClean="0"/>
              <a:pPr/>
              <a:t>30-Aug-18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E817-57DA-47B6-B1C6-9B6B82C58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9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94B8-A763-4DC1-A21F-578DFD393D42}" type="datetimeFigureOut">
              <a:rPr lang="en-US" smtClean="0"/>
              <a:pPr/>
              <a:t>30-Aug-18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E817-57DA-47B6-B1C6-9B6B82C58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4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94B8-A763-4DC1-A21F-578DFD393D42}" type="datetimeFigureOut">
              <a:rPr lang="en-US" smtClean="0"/>
              <a:pPr/>
              <a:t>30-Aug-18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E817-57DA-47B6-B1C6-9B6B82C58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6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94B8-A763-4DC1-A21F-578DFD393D42}" type="datetimeFigureOut">
              <a:rPr lang="en-US" smtClean="0"/>
              <a:pPr/>
              <a:t>30-Aug-18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E817-57DA-47B6-B1C6-9B6B82C58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94B8-A763-4DC1-A21F-578DFD393D42}" type="datetimeFigureOut">
              <a:rPr lang="en-US" smtClean="0"/>
              <a:pPr/>
              <a:t>30-Aug-18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E817-57DA-47B6-B1C6-9B6B82C58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0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94B8-A763-4DC1-A21F-578DFD393D42}" type="datetimeFigureOut">
              <a:rPr lang="en-US" smtClean="0"/>
              <a:pPr/>
              <a:t>30-Aug-18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E817-57DA-47B6-B1C6-9B6B82C58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7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94B8-A763-4DC1-A21F-578DFD393D42}" type="datetimeFigureOut">
              <a:rPr lang="en-US" smtClean="0"/>
              <a:pPr/>
              <a:t>30-Aug-18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E817-57DA-47B6-B1C6-9B6B82C58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1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94B8-A763-4DC1-A21F-578DFD393D42}" type="datetimeFigureOut">
              <a:rPr lang="en-US" smtClean="0"/>
              <a:pPr/>
              <a:t>30-Aug-18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E817-57DA-47B6-B1C6-9B6B82C58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5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94B8-A763-4DC1-A21F-578DFD393D42}" type="datetimeFigureOut">
              <a:rPr lang="en-US" smtClean="0"/>
              <a:pPr/>
              <a:t>30-Aug-18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E817-57DA-47B6-B1C6-9B6B82C58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D94B8-A763-4DC1-A21F-578DFD393D42}" type="datetimeFigureOut">
              <a:rPr lang="en-US" smtClean="0"/>
              <a:pPr/>
              <a:t>30-Aug-18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3E817-57DA-47B6-B1C6-9B6B82C58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8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615" y="392521"/>
            <a:ext cx="8494901" cy="1405972"/>
          </a:xfrm>
        </p:spPr>
        <p:txBody>
          <a:bodyPr>
            <a:normAutofit/>
          </a:bodyPr>
          <a:lstStyle/>
          <a:p>
            <a:r>
              <a:rPr lang="en-US" sz="4200" b="1" dirty="0"/>
              <a:t>A </a:t>
            </a:r>
            <a:r>
              <a:rPr lang="en-US" sz="4200" b="1" dirty="0" smtClean="0"/>
              <a:t>20 year old male with distal </a:t>
            </a:r>
            <a:r>
              <a:rPr lang="en-US" sz="4200" b="1" dirty="0" err="1" smtClean="0"/>
              <a:t>parasthesia</a:t>
            </a:r>
            <a:r>
              <a:rPr lang="en-US" sz="4200" b="1" dirty="0" smtClean="0"/>
              <a:t> </a:t>
            </a:r>
            <a:endParaRPr lang="en-US" sz="4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2065" y="2675135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dirty="0"/>
              <a:t>Teaching NeuroImages Neurology Resident and Fellow Section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21556"/>
            <a:ext cx="3171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© </a:t>
            </a:r>
            <a:r>
              <a:rPr lang="en-US" sz="1400" dirty="0" smtClean="0"/>
              <a:t>2018 </a:t>
            </a:r>
            <a:r>
              <a:rPr lang="en-US" sz="1400" dirty="0"/>
              <a:t>American Academy of Neurology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0275" y="5819775"/>
            <a:ext cx="31337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2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2912" y="0"/>
            <a:ext cx="7772400" cy="815494"/>
          </a:xfrm>
        </p:spPr>
        <p:txBody>
          <a:bodyPr>
            <a:normAutofit/>
          </a:bodyPr>
          <a:lstStyle/>
          <a:p>
            <a:r>
              <a:rPr lang="en-US" sz="3600" b="1" dirty="0"/>
              <a:t>Vignette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866" y="1208513"/>
            <a:ext cx="8506436" cy="165576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A 20 year old </a:t>
            </a:r>
            <a:r>
              <a:rPr lang="en-GB" dirty="0" smtClean="0"/>
              <a:t>male </a:t>
            </a:r>
            <a:r>
              <a:rPr lang="en-GB" dirty="0"/>
              <a:t>presented to the emergency department with a three week history of </a:t>
            </a:r>
            <a:r>
              <a:rPr lang="en-GB" dirty="0" err="1"/>
              <a:t>parasthesia</a:t>
            </a:r>
            <a:r>
              <a:rPr lang="en-GB" dirty="0"/>
              <a:t> of his lower limbs. 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His </a:t>
            </a:r>
            <a:r>
              <a:rPr lang="en-GB" dirty="0"/>
              <a:t>gait became clumsy </a:t>
            </a:r>
            <a:r>
              <a:rPr lang="en-GB" dirty="0" smtClean="0"/>
              <a:t>and he </a:t>
            </a:r>
            <a:r>
              <a:rPr lang="en-GB" dirty="0"/>
              <a:t>was unable to continue his work as a </a:t>
            </a:r>
            <a:r>
              <a:rPr lang="en-GB" dirty="0" smtClean="0"/>
              <a:t>lorry driver</a:t>
            </a:r>
            <a:r>
              <a:rPr lang="en-GB" dirty="0"/>
              <a:t>. 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He then developed </a:t>
            </a:r>
            <a:r>
              <a:rPr lang="en-GB" dirty="0" err="1" smtClean="0"/>
              <a:t>parasthesia</a:t>
            </a:r>
            <a:r>
              <a:rPr lang="en-GB" dirty="0" smtClean="0"/>
              <a:t> in his fingers.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GB" dirty="0" smtClean="0"/>
              <a:t>n </a:t>
            </a:r>
            <a:r>
              <a:rPr lang="en-GB" dirty="0"/>
              <a:t>the 48 hours before admission his mobility deteriorated and he was struggling to mobilise with crutches.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The patient was </a:t>
            </a:r>
            <a:r>
              <a:rPr lang="en-GB" dirty="0" smtClean="0"/>
              <a:t>vegetarian but </a:t>
            </a:r>
            <a:r>
              <a:rPr lang="en-GB" dirty="0"/>
              <a:t>ate both mushrooms and dairy products, </a:t>
            </a:r>
            <a:r>
              <a:rPr lang="en-GB" dirty="0" smtClean="0"/>
              <a:t>however his vitamin B12 level was low (84ng/L).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GB" dirty="0" smtClean="0"/>
              <a:t>fter </a:t>
            </a:r>
            <a:r>
              <a:rPr lang="en-GB" dirty="0"/>
              <a:t>questioning </a:t>
            </a:r>
            <a:r>
              <a:rPr lang="en-GB" dirty="0" smtClean="0"/>
              <a:t>he admitted </a:t>
            </a:r>
            <a:r>
              <a:rPr lang="en-GB" dirty="0"/>
              <a:t>to regular recreational nitrous oxide </a:t>
            </a:r>
            <a:r>
              <a:rPr lang="en-GB" dirty="0" smtClean="0"/>
              <a:t>use at parties.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23246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© </a:t>
            </a:r>
            <a:r>
              <a:rPr lang="en-US" sz="1000" dirty="0" smtClean="0"/>
              <a:t>2018 </a:t>
            </a:r>
            <a:r>
              <a:rPr lang="en-US" sz="1000" dirty="0"/>
              <a:t>American Academy of Neurology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6476" y="5718641"/>
            <a:ext cx="3133725" cy="1038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4286" y="6396335"/>
            <a:ext cx="212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Stafford, </a:t>
            </a:r>
            <a:r>
              <a:rPr lang="en-US" sz="2400" dirty="0"/>
              <a:t>et al.</a:t>
            </a:r>
          </a:p>
        </p:txBody>
      </p:sp>
    </p:spTree>
    <p:extLst>
      <p:ext uri="{BB962C8B-B14F-4D97-AF65-F5344CB8AC3E}">
        <p14:creationId xmlns:p14="http://schemas.microsoft.com/office/powerpoint/2010/main" val="13925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88668"/>
            <a:ext cx="23246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© </a:t>
            </a:r>
            <a:r>
              <a:rPr lang="en-US" sz="1000" dirty="0" smtClean="0"/>
              <a:t>2018 American </a:t>
            </a:r>
            <a:r>
              <a:rPr lang="en-US" sz="1000" dirty="0"/>
              <a:t>Academy of Neurology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6476" y="5834743"/>
            <a:ext cx="3133725" cy="102325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176169"/>
            <a:ext cx="7772400" cy="815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Imaging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4200" y="6338887"/>
            <a:ext cx="212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Stafford, </a:t>
            </a:r>
            <a:r>
              <a:rPr lang="en-US" sz="2400" dirty="0"/>
              <a:t>et al.</a:t>
            </a:r>
          </a:p>
        </p:txBody>
      </p:sp>
      <p:pic>
        <p:nvPicPr>
          <p:cNvPr id="3" name="SCD 30.08 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4656" y="803392"/>
            <a:ext cx="8466917" cy="47700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0827" y="5834743"/>
            <a:ext cx="6584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1) A 20 year old male with distal </a:t>
            </a:r>
            <a:r>
              <a:rPr lang="en-GB" sz="1600" dirty="0" err="1" smtClean="0"/>
              <a:t>parasthesia</a:t>
            </a:r>
            <a:r>
              <a:rPr lang="en-GB" sz="1600" dirty="0" smtClean="0"/>
              <a:t> (video)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092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336" y="920279"/>
            <a:ext cx="8942664" cy="815494"/>
          </a:xfrm>
        </p:spPr>
        <p:txBody>
          <a:bodyPr>
            <a:noAutofit/>
          </a:bodyPr>
          <a:lstStyle/>
          <a:p>
            <a:r>
              <a:rPr lang="en-GB" sz="3600" b="1" u="sng" dirty="0"/>
              <a:t>Subacute Combined Degeneration with Nitrous Oxide Abuse</a:t>
            </a:r>
            <a:r>
              <a:rPr lang="en-GB" sz="3600" dirty="0"/>
              <a:t/>
            </a:r>
            <a:br>
              <a:rPr lang="en-GB" sz="3600" dirty="0"/>
            </a:b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39" y="1215850"/>
            <a:ext cx="8506436" cy="165576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Examination </a:t>
            </a:r>
            <a:r>
              <a:rPr lang="en-GB" dirty="0" smtClean="0"/>
              <a:t>of the patient revealed </a:t>
            </a:r>
            <a:r>
              <a:rPr lang="en-GB" dirty="0"/>
              <a:t>a clear dorsal column syndrome 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MRI showed high signal in the dorsal column throughout the spinal </a:t>
            </a:r>
            <a:r>
              <a:rPr lang="en-GB" dirty="0" smtClean="0"/>
              <a:t>cord.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Vitamin </a:t>
            </a:r>
            <a:r>
              <a:rPr lang="en-GB" dirty="0"/>
              <a:t>B12 </a:t>
            </a:r>
            <a:r>
              <a:rPr lang="en-GB" dirty="0" smtClean="0"/>
              <a:t>levels in this patient </a:t>
            </a:r>
            <a:r>
              <a:rPr lang="en-GB" dirty="0"/>
              <a:t>were </a:t>
            </a:r>
            <a:r>
              <a:rPr lang="en-GB" dirty="0" smtClean="0"/>
              <a:t>low (84ng/L).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Nitrous oxide deactivates vitamin B12 by oxidising the cobalt ions in vitamin B12. This impairs </a:t>
            </a:r>
            <a:r>
              <a:rPr lang="en-GB" dirty="0" err="1"/>
              <a:t>transmethylation</a:t>
            </a:r>
            <a:r>
              <a:rPr lang="en-GB" dirty="0"/>
              <a:t> of </a:t>
            </a:r>
            <a:r>
              <a:rPr lang="en-GB" dirty="0" smtClean="0"/>
              <a:t>homocysteine and ultimately affects myelin synthesis</a:t>
            </a:r>
            <a:r>
              <a:rPr lang="en-GB" baseline="30000" dirty="0" smtClean="0"/>
              <a:t>1</a:t>
            </a:r>
            <a:r>
              <a:rPr lang="en-GB" dirty="0" smtClean="0"/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This patient was managed with vitamin B12 replacement and </a:t>
            </a:r>
            <a:r>
              <a:rPr lang="en-GB" dirty="0" err="1" smtClean="0"/>
              <a:t>neurophsyiotherapy</a:t>
            </a:r>
            <a:r>
              <a:rPr lang="en-GB" dirty="0" smtClean="0"/>
              <a:t> and rehabilitation.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Nitric </a:t>
            </a:r>
            <a:r>
              <a:rPr lang="en-GB" dirty="0"/>
              <a:t>oxide abuse should always be considered in a young patient with </a:t>
            </a:r>
            <a:r>
              <a:rPr lang="en-GB" dirty="0" smtClean="0"/>
              <a:t>a dorsal </a:t>
            </a:r>
            <a:r>
              <a:rPr lang="en-GB" dirty="0"/>
              <a:t>column </a:t>
            </a:r>
            <a:r>
              <a:rPr lang="en-GB" dirty="0" smtClean="0"/>
              <a:t>syndrome.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23246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© </a:t>
            </a:r>
            <a:r>
              <a:rPr lang="en-US" sz="1000" dirty="0" smtClean="0"/>
              <a:t>2018 </a:t>
            </a:r>
            <a:r>
              <a:rPr lang="en-US" sz="1000" dirty="0"/>
              <a:t>American Academy of Neurology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6476" y="5819775"/>
            <a:ext cx="3133725" cy="1038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94286" y="6257835"/>
            <a:ext cx="212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Stafford, </a:t>
            </a:r>
            <a:r>
              <a:rPr lang="en-US" sz="2400" dirty="0"/>
              <a:t>et al.</a:t>
            </a:r>
          </a:p>
        </p:txBody>
      </p:sp>
    </p:spTree>
    <p:extLst>
      <p:ext uri="{BB962C8B-B14F-4D97-AF65-F5344CB8AC3E}">
        <p14:creationId xmlns:p14="http://schemas.microsoft.com/office/powerpoint/2010/main" val="31389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344</Words>
  <Application>Microsoft Office PowerPoint</Application>
  <PresentationFormat>On-screen Show (4:3)</PresentationFormat>
  <Paragraphs>31</Paragraphs>
  <Slides>4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A 20 year old male with distal parasthesia </vt:lpstr>
      <vt:lpstr>Vignette</vt:lpstr>
      <vt:lpstr>PowerPoint Presentation</vt:lpstr>
      <vt:lpstr>Subacute Combined Degeneration with Nitrous Oxide Abuse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52 year old woman with abnormal eye movements</dc:title>
  <dc:creator>Jennifer Davis</dc:creator>
  <cp:lastModifiedBy>Amanda</cp:lastModifiedBy>
  <cp:revision>28</cp:revision>
  <dcterms:created xsi:type="dcterms:W3CDTF">2017-04-20T14:45:51Z</dcterms:created>
  <dcterms:modified xsi:type="dcterms:W3CDTF">2018-08-30T20:17:41Z</dcterms:modified>
</cp:coreProperties>
</file>