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0" r:id="rId2"/>
    <p:sldId id="261"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va Liberman" initials="A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06" autoAdjust="0"/>
  </p:normalViewPr>
  <p:slideViewPr>
    <p:cSldViewPr snapToGrid="0">
      <p:cViewPr varScale="1">
        <p:scale>
          <a:sx n="76" d="100"/>
          <a:sy n="76" d="100"/>
        </p:scale>
        <p:origin x="917"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1AFC9-3552-4582-B159-E5BADEAD1D92}" type="datetimeFigureOut">
              <a:rPr lang="en-US" smtClean="0"/>
              <a:t>11/28/2018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49131-A11C-4D3E-A9A4-DA4FEA692602}" type="slidenum">
              <a:rPr lang="en-US" smtClean="0"/>
              <a:t>‹#›</a:t>
            </a:fld>
            <a:endParaRPr lang="en-US"/>
          </a:p>
        </p:txBody>
      </p:sp>
    </p:spTree>
    <p:extLst>
      <p:ext uri="{BB962C8B-B14F-4D97-AF65-F5344CB8AC3E}">
        <p14:creationId xmlns:p14="http://schemas.microsoft.com/office/powerpoint/2010/main" val="1327162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a:p>
            <a:endParaRPr lang="en-US" sz="2400" dirty="0"/>
          </a:p>
        </p:txBody>
      </p:sp>
      <p:sp>
        <p:nvSpPr>
          <p:cNvPr id="4" name="Slide Number Placeholder 3"/>
          <p:cNvSpPr>
            <a:spLocks noGrp="1"/>
          </p:cNvSpPr>
          <p:nvPr>
            <p:ph type="sldNum" sz="quarter" idx="10"/>
          </p:nvPr>
        </p:nvSpPr>
        <p:spPr/>
        <p:txBody>
          <a:bodyPr/>
          <a:lstStyle/>
          <a:p>
            <a:fld id="{AD949131-A11C-4D3E-A9A4-DA4FEA692602}" type="slidenum">
              <a:rPr lang="en-US" smtClean="0"/>
              <a:t>2</a:t>
            </a:fld>
            <a:endParaRPr lang="en-US"/>
          </a:p>
        </p:txBody>
      </p:sp>
    </p:spTree>
    <p:extLst>
      <p:ext uri="{BB962C8B-B14F-4D97-AF65-F5344CB8AC3E}">
        <p14:creationId xmlns:p14="http://schemas.microsoft.com/office/powerpoint/2010/main" val="3461133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Figure 1 Left facial swelling before and after the treatment</a:t>
            </a:r>
          </a:p>
          <a:p>
            <a:r>
              <a:rPr lang="en-US" sz="1200" kern="1200" dirty="0">
                <a:solidFill>
                  <a:schemeClr val="tx1"/>
                </a:solidFill>
                <a:effectLst/>
                <a:latin typeface="+mn-lt"/>
                <a:ea typeface="+mn-ea"/>
                <a:cs typeface="+mn-cs"/>
              </a:rPr>
              <a:t>(A) Left facial swelling before and then (B) six weeks after venous recanalization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D949131-A11C-4D3E-A9A4-DA4FEA692602}" type="slidenum">
              <a:rPr lang="en-US" smtClean="0"/>
              <a:t>3</a:t>
            </a:fld>
            <a:endParaRPr lang="en-US"/>
          </a:p>
        </p:txBody>
      </p:sp>
    </p:spTree>
    <p:extLst>
      <p:ext uri="{BB962C8B-B14F-4D97-AF65-F5344CB8AC3E}">
        <p14:creationId xmlns:p14="http://schemas.microsoft.com/office/powerpoint/2010/main" val="2381044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Figure 2 MRI shows left temporal intracerebral hemorrhage and prominent left superficial temporal vein suggestive of central venous hypertension. Conventional angiogram with network of abnormal veins in the left neck due to proximal venous occlusion</a:t>
            </a:r>
          </a:p>
          <a:p>
            <a:r>
              <a:rPr lang="en-US" dirty="0"/>
              <a:t>(A) Gradient echo image showing</a:t>
            </a:r>
            <a:r>
              <a:rPr lang="en-US" baseline="0" dirty="0"/>
              <a:t> left temporal hemorrhage (asterisk) B) </a:t>
            </a:r>
            <a:r>
              <a:rPr lang="en-US" dirty="0"/>
              <a:t>Magnetic resonance angiogram of the head showing a large left temporal intracerebral</a:t>
            </a:r>
          </a:p>
          <a:p>
            <a:r>
              <a:rPr lang="en-US" dirty="0"/>
              <a:t>hemorrhage (asterisk)</a:t>
            </a:r>
            <a:r>
              <a:rPr lang="en-US" baseline="0" dirty="0"/>
              <a:t> </a:t>
            </a:r>
            <a:r>
              <a:rPr lang="en-US" dirty="0"/>
              <a:t>and arterialized veins, including the left superficial temporal vein (arrow) C) Network of abnormal veins in the left neck derived from the left cephalic, subclavian, and</a:t>
            </a:r>
            <a:r>
              <a:rPr lang="en-US" baseline="0" dirty="0"/>
              <a:t> </a:t>
            </a:r>
            <a:r>
              <a:rPr lang="en-US" dirty="0"/>
              <a:t>internal jugular veins due to proximal venous occlusion.</a:t>
            </a:r>
          </a:p>
        </p:txBody>
      </p:sp>
      <p:sp>
        <p:nvSpPr>
          <p:cNvPr id="4" name="Slide Number Placeholder 3"/>
          <p:cNvSpPr>
            <a:spLocks noGrp="1"/>
          </p:cNvSpPr>
          <p:nvPr>
            <p:ph type="sldNum" sz="quarter" idx="10"/>
          </p:nvPr>
        </p:nvSpPr>
        <p:spPr/>
        <p:txBody>
          <a:bodyPr/>
          <a:lstStyle/>
          <a:p>
            <a:fld id="{AD949131-A11C-4D3E-A9A4-DA4FEA692602}" type="slidenum">
              <a:rPr lang="en-US" smtClean="0"/>
              <a:t>4</a:t>
            </a:fld>
            <a:endParaRPr lang="en-US"/>
          </a:p>
        </p:txBody>
      </p:sp>
    </p:spTree>
    <p:extLst>
      <p:ext uri="{BB962C8B-B14F-4D97-AF65-F5344CB8AC3E}">
        <p14:creationId xmlns:p14="http://schemas.microsoft.com/office/powerpoint/2010/main" val="832955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	</a:t>
            </a:r>
            <a:r>
              <a:rPr lang="en-US" sz="2400" kern="1200" dirty="0">
                <a:solidFill>
                  <a:schemeClr val="tx1"/>
                </a:solidFill>
                <a:effectLst/>
                <a:latin typeface="+mn-lt"/>
                <a:ea typeface="+mn-ea"/>
                <a:cs typeface="+mn-cs"/>
              </a:rPr>
              <a:t>Hartmann, A., et al., </a:t>
            </a:r>
            <a:r>
              <a:rPr lang="en-US" sz="2400" i="1" kern="1200" dirty="0">
                <a:solidFill>
                  <a:schemeClr val="tx1"/>
                </a:solidFill>
                <a:effectLst/>
                <a:latin typeface="+mn-lt"/>
                <a:ea typeface="+mn-ea"/>
                <a:cs typeface="+mn-cs"/>
              </a:rPr>
              <a:t>Peripheral hemodialysis shunt with intracranial venous congestion.</a:t>
            </a:r>
            <a:r>
              <a:rPr lang="en-US" sz="2400" kern="1200" dirty="0">
                <a:solidFill>
                  <a:schemeClr val="tx1"/>
                </a:solidFill>
                <a:effectLst/>
                <a:latin typeface="+mn-lt"/>
                <a:ea typeface="+mn-ea"/>
                <a:cs typeface="+mn-cs"/>
              </a:rPr>
              <a:t> Stroke, 2001. </a:t>
            </a:r>
            <a:r>
              <a:rPr lang="en-US" sz="2400" b="1" kern="1200" dirty="0">
                <a:solidFill>
                  <a:schemeClr val="tx1"/>
                </a:solidFill>
                <a:effectLst/>
                <a:latin typeface="+mn-lt"/>
                <a:ea typeface="+mn-ea"/>
                <a:cs typeface="+mn-cs"/>
              </a:rPr>
              <a:t>32</a:t>
            </a:r>
            <a:r>
              <a:rPr lang="en-US" sz="2400" kern="1200" dirty="0">
                <a:solidFill>
                  <a:schemeClr val="tx1"/>
                </a:solidFill>
                <a:effectLst/>
                <a:latin typeface="+mn-lt"/>
                <a:ea typeface="+mn-ea"/>
                <a:cs typeface="+mn-cs"/>
              </a:rPr>
              <a:t>(12): p. 2945-6.</a:t>
            </a:r>
          </a:p>
          <a:p>
            <a:r>
              <a:rPr lang="en-US" sz="2400" kern="1200" dirty="0">
                <a:solidFill>
                  <a:schemeClr val="tx1"/>
                </a:solidFill>
                <a:effectLst/>
                <a:latin typeface="+mn-lt"/>
                <a:ea typeface="+mn-ea"/>
                <a:cs typeface="+mn-cs"/>
              </a:rPr>
              <a:t>2.	Prasad</a:t>
            </a:r>
            <a:r>
              <a:rPr lang="en-US" sz="2400" kern="1200">
                <a:solidFill>
                  <a:schemeClr val="tx1"/>
                </a:solidFill>
                <a:effectLst/>
                <a:latin typeface="+mn-lt"/>
                <a:ea typeface="+mn-ea"/>
                <a:cs typeface="+mn-cs"/>
              </a:rPr>
              <a:t>, V, </a:t>
            </a:r>
            <a:r>
              <a:rPr lang="en-US" sz="2400" kern="1200" dirty="0">
                <a:solidFill>
                  <a:schemeClr val="tx1"/>
                </a:solidFill>
                <a:effectLst/>
                <a:latin typeface="+mn-lt"/>
                <a:ea typeface="+mn-ea"/>
                <a:cs typeface="+mn-cs"/>
              </a:rPr>
              <a:t>et al., </a:t>
            </a:r>
            <a:r>
              <a:rPr lang="en-US" sz="2400" i="1" kern="1200" dirty="0">
                <a:solidFill>
                  <a:schemeClr val="tx1"/>
                </a:solidFill>
                <a:effectLst/>
                <a:latin typeface="+mn-lt"/>
                <a:ea typeface="+mn-ea"/>
                <a:cs typeface="+mn-cs"/>
              </a:rPr>
              <a:t>Cerebral Infarction due to Central Vein Occlusion in a Hemodialysis Patient.</a:t>
            </a:r>
            <a:r>
              <a:rPr lang="en-US" sz="2400" kern="1200" dirty="0">
                <a:solidFill>
                  <a:schemeClr val="tx1"/>
                </a:solidFill>
                <a:effectLst/>
                <a:latin typeface="+mn-lt"/>
                <a:ea typeface="+mn-ea"/>
                <a:cs typeface="+mn-cs"/>
              </a:rPr>
              <a:t> J Neuroimaging, 2015. </a:t>
            </a:r>
            <a:r>
              <a:rPr lang="en-US" sz="2400" b="1" kern="1200" dirty="0">
                <a:solidFill>
                  <a:schemeClr val="tx1"/>
                </a:solidFill>
                <a:effectLst/>
                <a:latin typeface="+mn-lt"/>
                <a:ea typeface="+mn-ea"/>
                <a:cs typeface="+mn-cs"/>
              </a:rPr>
              <a:t>25</a:t>
            </a:r>
            <a:r>
              <a:rPr lang="en-US" sz="2400" kern="1200" dirty="0">
                <a:solidFill>
                  <a:schemeClr val="tx1"/>
                </a:solidFill>
                <a:effectLst/>
                <a:latin typeface="+mn-lt"/>
                <a:ea typeface="+mn-ea"/>
                <a:cs typeface="+mn-cs"/>
              </a:rPr>
              <a:t>(3): p. 494-6.</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a:p>
            <a:endParaRPr lang="en-US" sz="2400" dirty="0"/>
          </a:p>
        </p:txBody>
      </p:sp>
      <p:sp>
        <p:nvSpPr>
          <p:cNvPr id="4" name="Slide Number Placeholder 3"/>
          <p:cNvSpPr>
            <a:spLocks noGrp="1"/>
          </p:cNvSpPr>
          <p:nvPr>
            <p:ph type="sldNum" sz="quarter" idx="10"/>
          </p:nvPr>
        </p:nvSpPr>
        <p:spPr/>
        <p:txBody>
          <a:bodyPr/>
          <a:lstStyle/>
          <a:p>
            <a:fld id="{AD949131-A11C-4D3E-A9A4-DA4FEA692602}" type="slidenum">
              <a:rPr lang="en-US" smtClean="0"/>
              <a:t>5</a:t>
            </a:fld>
            <a:endParaRPr lang="en-US"/>
          </a:p>
        </p:txBody>
      </p:sp>
    </p:spTree>
    <p:extLst>
      <p:ext uri="{BB962C8B-B14F-4D97-AF65-F5344CB8AC3E}">
        <p14:creationId xmlns:p14="http://schemas.microsoft.com/office/powerpoint/2010/main" val="1760475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34F074F-F302-44FB-8183-E1D72126562E}"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2361C-9FEC-460A-8920-3A21F8F9296D}" type="slidenum">
              <a:rPr lang="en-US" smtClean="0"/>
              <a:t>‹#›</a:t>
            </a:fld>
            <a:endParaRPr lang="en-US"/>
          </a:p>
        </p:txBody>
      </p:sp>
    </p:spTree>
    <p:extLst>
      <p:ext uri="{BB962C8B-B14F-4D97-AF65-F5344CB8AC3E}">
        <p14:creationId xmlns:p14="http://schemas.microsoft.com/office/powerpoint/2010/main" val="1504278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4F074F-F302-44FB-8183-E1D72126562E}"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2361C-9FEC-460A-8920-3A21F8F9296D}" type="slidenum">
              <a:rPr lang="en-US" smtClean="0"/>
              <a:t>‹#›</a:t>
            </a:fld>
            <a:endParaRPr lang="en-US"/>
          </a:p>
        </p:txBody>
      </p:sp>
    </p:spTree>
    <p:extLst>
      <p:ext uri="{BB962C8B-B14F-4D97-AF65-F5344CB8AC3E}">
        <p14:creationId xmlns:p14="http://schemas.microsoft.com/office/powerpoint/2010/main" val="3568971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4F074F-F302-44FB-8183-E1D72126562E}"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2361C-9FEC-460A-8920-3A21F8F9296D}" type="slidenum">
              <a:rPr lang="en-US" smtClean="0"/>
              <a:t>‹#›</a:t>
            </a:fld>
            <a:endParaRPr lang="en-US"/>
          </a:p>
        </p:txBody>
      </p:sp>
    </p:spTree>
    <p:extLst>
      <p:ext uri="{BB962C8B-B14F-4D97-AF65-F5344CB8AC3E}">
        <p14:creationId xmlns:p14="http://schemas.microsoft.com/office/powerpoint/2010/main" val="123106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4F074F-F302-44FB-8183-E1D72126562E}"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2361C-9FEC-460A-8920-3A21F8F9296D}" type="slidenum">
              <a:rPr lang="en-US" smtClean="0"/>
              <a:t>‹#›</a:t>
            </a:fld>
            <a:endParaRPr lang="en-US"/>
          </a:p>
        </p:txBody>
      </p:sp>
    </p:spTree>
    <p:extLst>
      <p:ext uri="{BB962C8B-B14F-4D97-AF65-F5344CB8AC3E}">
        <p14:creationId xmlns:p14="http://schemas.microsoft.com/office/powerpoint/2010/main" val="3589262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4F074F-F302-44FB-8183-E1D72126562E}" type="datetimeFigureOut">
              <a:rPr lang="en-US" smtClean="0"/>
              <a:t>11/28/2018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B2361C-9FEC-460A-8920-3A21F8F9296D}" type="slidenum">
              <a:rPr lang="en-US" smtClean="0"/>
              <a:t>‹#›</a:t>
            </a:fld>
            <a:endParaRPr lang="en-US"/>
          </a:p>
        </p:txBody>
      </p:sp>
    </p:spTree>
    <p:extLst>
      <p:ext uri="{BB962C8B-B14F-4D97-AF65-F5344CB8AC3E}">
        <p14:creationId xmlns:p14="http://schemas.microsoft.com/office/powerpoint/2010/main" val="329258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4F074F-F302-44FB-8183-E1D72126562E}"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2361C-9FEC-460A-8920-3A21F8F9296D}" type="slidenum">
              <a:rPr lang="en-US" smtClean="0"/>
              <a:t>‹#›</a:t>
            </a:fld>
            <a:endParaRPr lang="en-US"/>
          </a:p>
        </p:txBody>
      </p:sp>
    </p:spTree>
    <p:extLst>
      <p:ext uri="{BB962C8B-B14F-4D97-AF65-F5344CB8AC3E}">
        <p14:creationId xmlns:p14="http://schemas.microsoft.com/office/powerpoint/2010/main" val="28996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4F074F-F302-44FB-8183-E1D72126562E}" type="datetimeFigureOut">
              <a:rPr lang="en-US" smtClean="0"/>
              <a:t>11/28/2018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B2361C-9FEC-460A-8920-3A21F8F9296D}" type="slidenum">
              <a:rPr lang="en-US" smtClean="0"/>
              <a:t>‹#›</a:t>
            </a:fld>
            <a:endParaRPr lang="en-US"/>
          </a:p>
        </p:txBody>
      </p:sp>
    </p:spTree>
    <p:extLst>
      <p:ext uri="{BB962C8B-B14F-4D97-AF65-F5344CB8AC3E}">
        <p14:creationId xmlns:p14="http://schemas.microsoft.com/office/powerpoint/2010/main" val="3747606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4F074F-F302-44FB-8183-E1D72126562E}" type="datetimeFigureOut">
              <a:rPr lang="en-US" smtClean="0"/>
              <a:t>11/28/2018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B2361C-9FEC-460A-8920-3A21F8F9296D}" type="slidenum">
              <a:rPr lang="en-US" smtClean="0"/>
              <a:t>‹#›</a:t>
            </a:fld>
            <a:endParaRPr lang="en-US"/>
          </a:p>
        </p:txBody>
      </p:sp>
    </p:spTree>
    <p:extLst>
      <p:ext uri="{BB962C8B-B14F-4D97-AF65-F5344CB8AC3E}">
        <p14:creationId xmlns:p14="http://schemas.microsoft.com/office/powerpoint/2010/main" val="74354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4F074F-F302-44FB-8183-E1D72126562E}" type="datetimeFigureOut">
              <a:rPr lang="en-US" smtClean="0"/>
              <a:t>11/28/2018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B2361C-9FEC-460A-8920-3A21F8F9296D}" type="slidenum">
              <a:rPr lang="en-US" smtClean="0"/>
              <a:t>‹#›</a:t>
            </a:fld>
            <a:endParaRPr lang="en-US"/>
          </a:p>
        </p:txBody>
      </p:sp>
    </p:spTree>
    <p:extLst>
      <p:ext uri="{BB962C8B-B14F-4D97-AF65-F5344CB8AC3E}">
        <p14:creationId xmlns:p14="http://schemas.microsoft.com/office/powerpoint/2010/main" val="4292410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4F074F-F302-44FB-8183-E1D72126562E}"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2361C-9FEC-460A-8920-3A21F8F9296D}" type="slidenum">
              <a:rPr lang="en-US" smtClean="0"/>
              <a:t>‹#›</a:t>
            </a:fld>
            <a:endParaRPr lang="en-US"/>
          </a:p>
        </p:txBody>
      </p:sp>
    </p:spTree>
    <p:extLst>
      <p:ext uri="{BB962C8B-B14F-4D97-AF65-F5344CB8AC3E}">
        <p14:creationId xmlns:p14="http://schemas.microsoft.com/office/powerpoint/2010/main" val="634435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34F074F-F302-44FB-8183-E1D72126562E}" type="datetimeFigureOut">
              <a:rPr lang="en-US" smtClean="0"/>
              <a:t>11/28/2018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2361C-9FEC-460A-8920-3A21F8F9296D}" type="slidenum">
              <a:rPr lang="en-US" smtClean="0"/>
              <a:t>‹#›</a:t>
            </a:fld>
            <a:endParaRPr lang="en-US"/>
          </a:p>
        </p:txBody>
      </p:sp>
    </p:spTree>
    <p:extLst>
      <p:ext uri="{BB962C8B-B14F-4D97-AF65-F5344CB8AC3E}">
        <p14:creationId xmlns:p14="http://schemas.microsoft.com/office/powerpoint/2010/main" val="3078864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4F074F-F302-44FB-8183-E1D72126562E}" type="datetimeFigureOut">
              <a:rPr lang="en-US" smtClean="0"/>
              <a:t>11/28/2018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2361C-9FEC-460A-8920-3A21F8F9296D}" type="slidenum">
              <a:rPr lang="en-US" smtClean="0"/>
              <a:t>‹#›</a:t>
            </a:fld>
            <a:endParaRPr lang="en-US"/>
          </a:p>
        </p:txBody>
      </p:sp>
    </p:spTree>
    <p:extLst>
      <p:ext uri="{BB962C8B-B14F-4D97-AF65-F5344CB8AC3E}">
        <p14:creationId xmlns:p14="http://schemas.microsoft.com/office/powerpoint/2010/main" val="3103613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477" y="351692"/>
            <a:ext cx="10527323" cy="1998419"/>
          </a:xfrm>
        </p:spPr>
        <p:txBody>
          <a:bodyPr>
            <a:normAutofit/>
          </a:bodyPr>
          <a:lstStyle/>
          <a:p>
            <a:pPr algn="ctr"/>
            <a:r>
              <a:rPr lang="en-US" altLang="en-US" dirty="0">
                <a:latin typeface="+mn-lt"/>
              </a:rPr>
              <a:t>56</a:t>
            </a:r>
            <a:r>
              <a:rPr lang="en-US" dirty="0">
                <a:latin typeface="+mn-lt"/>
              </a:rPr>
              <a:t> year-old  dialysis patient with left facial swelling</a:t>
            </a:r>
            <a:br>
              <a:rPr lang="en-US" dirty="0">
                <a:latin typeface="+mn-lt"/>
              </a:rPr>
            </a:br>
            <a:endParaRPr lang="en-US" dirty="0">
              <a:latin typeface="+mn-lt"/>
            </a:endParaRPr>
          </a:p>
        </p:txBody>
      </p:sp>
      <p:sp>
        <p:nvSpPr>
          <p:cNvPr id="4" name="Title 1">
            <a:extLst>
              <a:ext uri="{FF2B5EF4-FFF2-40B4-BE49-F238E27FC236}">
                <a16:creationId xmlns:a16="http://schemas.microsoft.com/office/drawing/2014/main" id="{0A412459-E3E5-40AA-80D3-30A48AF9406E}"/>
              </a:ext>
            </a:extLst>
          </p:cNvPr>
          <p:cNvSpPr txBox="1">
            <a:spLocks/>
          </p:cNvSpPr>
          <p:nvPr/>
        </p:nvSpPr>
        <p:spPr>
          <a:xfrm>
            <a:off x="2203938" y="2693987"/>
            <a:ext cx="7772400" cy="1470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Teaching </a:t>
            </a:r>
            <a:r>
              <a:rPr lang="en-US" dirty="0" err="1"/>
              <a:t>Neuro</a:t>
            </a:r>
            <a:r>
              <a:rPr lang="en-US" i="1" dirty="0" err="1"/>
              <a:t>Images</a:t>
            </a:r>
            <a:endParaRPr lang="en-US" i="1" dirty="0"/>
          </a:p>
        </p:txBody>
      </p:sp>
      <p:sp>
        <p:nvSpPr>
          <p:cNvPr id="5" name="Subtitle 2">
            <a:extLst>
              <a:ext uri="{FF2B5EF4-FFF2-40B4-BE49-F238E27FC236}">
                <a16:creationId xmlns:a16="http://schemas.microsoft.com/office/drawing/2014/main" id="{937F31AB-4CB9-456E-B277-C1C4B504C01A}"/>
              </a:ext>
            </a:extLst>
          </p:cNvPr>
          <p:cNvSpPr txBox="1">
            <a:spLocks/>
          </p:cNvSpPr>
          <p:nvPr/>
        </p:nvSpPr>
        <p:spPr>
          <a:xfrm>
            <a:off x="2889738" y="3974200"/>
            <a:ext cx="6400800" cy="12676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i="1" dirty="0"/>
              <a:t>Neurology</a:t>
            </a:r>
          </a:p>
          <a:p>
            <a:pPr marL="0" indent="0" algn="ctr">
              <a:buNone/>
            </a:pPr>
            <a:r>
              <a:rPr lang="en-US" sz="3200" dirty="0"/>
              <a:t>Resident and Fellow Section</a:t>
            </a:r>
          </a:p>
        </p:txBody>
      </p:sp>
      <p:pic>
        <p:nvPicPr>
          <p:cNvPr id="6" name="Picture 2">
            <a:extLst>
              <a:ext uri="{FF2B5EF4-FFF2-40B4-BE49-F238E27FC236}">
                <a16:creationId xmlns:a16="http://schemas.microsoft.com/office/drawing/2014/main" id="{E8B17F3A-AD34-4EF5-9AA4-6B6126B4B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5787170"/>
            <a:ext cx="2879725" cy="719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5">
            <a:extLst>
              <a:ext uri="{FF2B5EF4-FFF2-40B4-BE49-F238E27FC236}">
                <a16:creationId xmlns:a16="http://schemas.microsoft.com/office/drawing/2014/main" id="{63FCB410-078E-4CBD-8498-81B930E730C7}"/>
              </a:ext>
            </a:extLst>
          </p:cNvPr>
          <p:cNvSpPr txBox="1">
            <a:spLocks noChangeArrowheads="1"/>
          </p:cNvSpPr>
          <p:nvPr/>
        </p:nvSpPr>
        <p:spPr bwMode="auto">
          <a:xfrm>
            <a:off x="228600" y="6424974"/>
            <a:ext cx="25368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1000" dirty="0">
                <a:solidFill>
                  <a:schemeClr val="tx1"/>
                </a:solidFill>
                <a:latin typeface="Arial" charset="0"/>
              </a:rPr>
              <a:t>© 2018 American Academy of Neurology</a:t>
            </a:r>
          </a:p>
        </p:txBody>
      </p:sp>
    </p:spTree>
    <p:extLst>
      <p:ext uri="{BB962C8B-B14F-4D97-AF65-F5344CB8AC3E}">
        <p14:creationId xmlns:p14="http://schemas.microsoft.com/office/powerpoint/2010/main" val="4296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04150"/>
            <a:ext cx="11579470" cy="1649779"/>
          </a:xfrm>
        </p:spPr>
        <p:txBody>
          <a:bodyPr>
            <a:noAutofit/>
          </a:bodyPr>
          <a:lstStyle/>
          <a:p>
            <a:pPr algn="ctr"/>
            <a:r>
              <a:rPr lang="en-US" altLang="en-US" dirty="0">
                <a:latin typeface="+mn-lt"/>
              </a:rPr>
              <a:t>Vignette</a:t>
            </a:r>
            <a:br>
              <a:rPr lang="en-US" sz="3600" dirty="0">
                <a:latin typeface="+mn-lt"/>
              </a:rPr>
            </a:br>
            <a:endParaRPr lang="en-US" sz="3600" dirty="0">
              <a:latin typeface="+mn-lt"/>
            </a:endParaRPr>
          </a:p>
        </p:txBody>
      </p:sp>
      <p:sp>
        <p:nvSpPr>
          <p:cNvPr id="4" name="Rectangle 3"/>
          <p:cNvSpPr/>
          <p:nvPr/>
        </p:nvSpPr>
        <p:spPr>
          <a:xfrm>
            <a:off x="9967661" y="6461313"/>
            <a:ext cx="2301784" cy="461665"/>
          </a:xfrm>
          <a:prstGeom prst="rect">
            <a:avLst/>
          </a:prstGeom>
        </p:spPr>
        <p:txBody>
          <a:bodyPr wrap="none">
            <a:spAutoFit/>
          </a:bodyPr>
          <a:lstStyle/>
          <a:p>
            <a:r>
              <a:rPr lang="en-US" sz="2400" dirty="0" err="1"/>
              <a:t>Bakradze</a:t>
            </a:r>
            <a:r>
              <a:rPr lang="en-US" sz="2400" dirty="0"/>
              <a:t>, E et al.</a:t>
            </a:r>
          </a:p>
        </p:txBody>
      </p:sp>
      <p:sp>
        <p:nvSpPr>
          <p:cNvPr id="3" name="Rectangle 2"/>
          <p:cNvSpPr/>
          <p:nvPr/>
        </p:nvSpPr>
        <p:spPr>
          <a:xfrm>
            <a:off x="692229" y="1301000"/>
            <a:ext cx="10652209" cy="4401205"/>
          </a:xfrm>
          <a:prstGeom prst="rect">
            <a:avLst/>
          </a:prstGeom>
        </p:spPr>
        <p:txBody>
          <a:bodyPr wrap="square">
            <a:spAutoFit/>
          </a:bodyPr>
          <a:lstStyle/>
          <a:p>
            <a:pPr marL="342900" indent="-342900">
              <a:buFont typeface="Arial"/>
              <a:buChar char="•"/>
            </a:pPr>
            <a:r>
              <a:rPr lang="en-US" sz="2800" dirty="0"/>
              <a:t>A 56-year-old woman on hemodialysis through left arm arteriovenous fistula presented with headache, aphasia and gradually worsening left facial swelling. </a:t>
            </a:r>
          </a:p>
          <a:p>
            <a:pPr marL="342900" indent="-342900">
              <a:buFont typeface="Arial"/>
              <a:buChar char="•"/>
            </a:pPr>
            <a:r>
              <a:rPr lang="en-US" sz="2800" dirty="0"/>
              <a:t>MRI showed left temporal intracerebral hemorrhage with arterialized veins. </a:t>
            </a:r>
          </a:p>
          <a:p>
            <a:pPr marL="342900" indent="-342900">
              <a:buFont typeface="Arial"/>
              <a:buChar char="•"/>
            </a:pPr>
            <a:r>
              <a:rPr lang="en-US" sz="2800" dirty="0"/>
              <a:t>Cerebral angiography revealed multiple areas of venous flow reversal suggesting venous hypertension. </a:t>
            </a:r>
          </a:p>
          <a:p>
            <a:pPr marL="342900" indent="-342900">
              <a:buFont typeface="Arial"/>
              <a:buChar char="•"/>
            </a:pPr>
            <a:r>
              <a:rPr lang="en-US" sz="2800" dirty="0" err="1"/>
              <a:t>Fistulogram</a:t>
            </a:r>
            <a:r>
              <a:rPr lang="en-US" sz="2800" dirty="0"/>
              <a:t> demonstrated chronic left cephalic vein occlusion with outflow retrograde through the left internal jugular, facial, intracranial and then centrally through right internal jugular veins. </a:t>
            </a:r>
            <a:endParaRPr lang="en-US" sz="2800" dirty="0">
              <a:latin typeface="Calibri"/>
              <a:cs typeface="Calibri"/>
            </a:endParaRPr>
          </a:p>
        </p:txBody>
      </p:sp>
      <p:sp>
        <p:nvSpPr>
          <p:cNvPr id="5" name="Text Box 5">
            <a:extLst>
              <a:ext uri="{FF2B5EF4-FFF2-40B4-BE49-F238E27FC236}">
                <a16:creationId xmlns:a16="http://schemas.microsoft.com/office/drawing/2014/main" id="{DB253F36-65E2-4E2D-83B9-90389A85C271}"/>
              </a:ext>
            </a:extLst>
          </p:cNvPr>
          <p:cNvSpPr txBox="1">
            <a:spLocks noChangeArrowheads="1"/>
          </p:cNvSpPr>
          <p:nvPr/>
        </p:nvSpPr>
        <p:spPr bwMode="auto">
          <a:xfrm>
            <a:off x="228600" y="6424974"/>
            <a:ext cx="25368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1000" dirty="0">
                <a:solidFill>
                  <a:schemeClr val="tx1"/>
                </a:solidFill>
                <a:latin typeface="Arial" charset="0"/>
              </a:rPr>
              <a:t>© 2018 American Academy of Neurology</a:t>
            </a:r>
          </a:p>
        </p:txBody>
      </p:sp>
      <p:pic>
        <p:nvPicPr>
          <p:cNvPr id="6" name="Picture 2">
            <a:extLst>
              <a:ext uri="{FF2B5EF4-FFF2-40B4-BE49-F238E27FC236}">
                <a16:creationId xmlns:a16="http://schemas.microsoft.com/office/drawing/2014/main" id="{7D09ED0C-C072-42D8-92E4-6B1A30B2D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846" y="6034712"/>
            <a:ext cx="2879725" cy="719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64187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785" y="351693"/>
            <a:ext cx="11157438" cy="1310054"/>
          </a:xfrm>
        </p:spPr>
        <p:txBody>
          <a:bodyPr>
            <a:normAutofit/>
          </a:bodyPr>
          <a:lstStyle/>
          <a:p>
            <a:pPr marL="0" indent="0" algn="ctr">
              <a:buNone/>
            </a:pPr>
            <a:r>
              <a:rPr lang="en-US" sz="4400" dirty="0"/>
              <a:t>Imaging</a:t>
            </a:r>
          </a:p>
        </p:txBody>
      </p:sp>
      <p:sp>
        <p:nvSpPr>
          <p:cNvPr id="4" name="Rectangle 3"/>
          <p:cNvSpPr/>
          <p:nvPr/>
        </p:nvSpPr>
        <p:spPr>
          <a:xfrm>
            <a:off x="9967661" y="6461313"/>
            <a:ext cx="2301784" cy="461665"/>
          </a:xfrm>
          <a:prstGeom prst="rect">
            <a:avLst/>
          </a:prstGeom>
        </p:spPr>
        <p:txBody>
          <a:bodyPr wrap="none">
            <a:spAutoFit/>
          </a:bodyPr>
          <a:lstStyle/>
          <a:p>
            <a:r>
              <a:rPr lang="en-US" sz="2400" dirty="0" err="1"/>
              <a:t>Bakradze</a:t>
            </a:r>
            <a:r>
              <a:rPr lang="en-US" sz="2400" dirty="0"/>
              <a:t>, E et al.</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0553" t="31870" r="19469" b="31875"/>
          <a:stretch/>
        </p:blipFill>
        <p:spPr>
          <a:xfrm>
            <a:off x="1990524" y="1469211"/>
            <a:ext cx="8645653" cy="3919578"/>
          </a:xfrm>
          <a:prstGeom prst="rect">
            <a:avLst/>
          </a:prstGeom>
        </p:spPr>
      </p:pic>
      <p:sp>
        <p:nvSpPr>
          <p:cNvPr id="6" name="Text Box 5">
            <a:extLst>
              <a:ext uri="{FF2B5EF4-FFF2-40B4-BE49-F238E27FC236}">
                <a16:creationId xmlns:a16="http://schemas.microsoft.com/office/drawing/2014/main" id="{B7716691-EE8F-482A-B77A-DE429BA17914}"/>
              </a:ext>
            </a:extLst>
          </p:cNvPr>
          <p:cNvSpPr txBox="1">
            <a:spLocks noChangeArrowheads="1"/>
          </p:cNvSpPr>
          <p:nvPr/>
        </p:nvSpPr>
        <p:spPr bwMode="auto">
          <a:xfrm>
            <a:off x="228600" y="6424974"/>
            <a:ext cx="25368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1000" dirty="0">
                <a:solidFill>
                  <a:schemeClr val="tx1"/>
                </a:solidFill>
                <a:latin typeface="Arial" charset="0"/>
              </a:rPr>
              <a:t>© 2018 American Academy of Neurology</a:t>
            </a:r>
          </a:p>
        </p:txBody>
      </p:sp>
      <p:pic>
        <p:nvPicPr>
          <p:cNvPr id="9" name="Picture 2">
            <a:extLst>
              <a:ext uri="{FF2B5EF4-FFF2-40B4-BE49-F238E27FC236}">
                <a16:creationId xmlns:a16="http://schemas.microsoft.com/office/drawing/2014/main" id="{8C53667B-8278-4E5D-AD70-123EABF9C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0876" y="6101744"/>
            <a:ext cx="2879725" cy="719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8418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67661" y="6461313"/>
            <a:ext cx="2301784" cy="461665"/>
          </a:xfrm>
          <a:prstGeom prst="rect">
            <a:avLst/>
          </a:prstGeom>
        </p:spPr>
        <p:txBody>
          <a:bodyPr wrap="none">
            <a:spAutoFit/>
          </a:bodyPr>
          <a:lstStyle/>
          <a:p>
            <a:r>
              <a:rPr lang="en-US" sz="2400" dirty="0" err="1"/>
              <a:t>Bakradze</a:t>
            </a:r>
            <a:r>
              <a:rPr lang="en-US" sz="2400" dirty="0"/>
              <a:t>, E et al.</a:t>
            </a:r>
          </a:p>
        </p:txBody>
      </p:sp>
      <p:sp>
        <p:nvSpPr>
          <p:cNvPr id="7" name="Rectangle 6"/>
          <p:cNvSpPr/>
          <p:nvPr/>
        </p:nvSpPr>
        <p:spPr>
          <a:xfrm>
            <a:off x="386863" y="96716"/>
            <a:ext cx="11306906" cy="769441"/>
          </a:xfrm>
          <a:prstGeom prst="rect">
            <a:avLst/>
          </a:prstGeom>
        </p:spPr>
        <p:txBody>
          <a:bodyPr wrap="square">
            <a:spAutoFit/>
          </a:bodyPr>
          <a:lstStyle/>
          <a:p>
            <a:pPr algn="ctr"/>
            <a:r>
              <a:rPr lang="en-US" sz="4400" dirty="0"/>
              <a:t>Imaging</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395" t="20069" r="6358" b="22749"/>
          <a:stretch/>
        </p:blipFill>
        <p:spPr>
          <a:xfrm>
            <a:off x="1725318" y="1050727"/>
            <a:ext cx="8885871" cy="4318368"/>
          </a:xfrm>
          <a:prstGeom prst="rect">
            <a:avLst/>
          </a:prstGeom>
        </p:spPr>
      </p:pic>
      <p:sp>
        <p:nvSpPr>
          <p:cNvPr id="6" name="Text Box 5">
            <a:extLst>
              <a:ext uri="{FF2B5EF4-FFF2-40B4-BE49-F238E27FC236}">
                <a16:creationId xmlns:a16="http://schemas.microsoft.com/office/drawing/2014/main" id="{F4134E97-61CF-4295-BB20-C525825E7C5C}"/>
              </a:ext>
            </a:extLst>
          </p:cNvPr>
          <p:cNvSpPr txBox="1">
            <a:spLocks noChangeArrowheads="1"/>
          </p:cNvSpPr>
          <p:nvPr/>
        </p:nvSpPr>
        <p:spPr bwMode="auto">
          <a:xfrm>
            <a:off x="228600" y="6424974"/>
            <a:ext cx="25368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1000" dirty="0">
                <a:solidFill>
                  <a:schemeClr val="tx1"/>
                </a:solidFill>
                <a:latin typeface="Arial" charset="0"/>
              </a:rPr>
              <a:t>© 2018 American Academy of Neurology</a:t>
            </a:r>
          </a:p>
        </p:txBody>
      </p:sp>
      <p:pic>
        <p:nvPicPr>
          <p:cNvPr id="8" name="Picture 2">
            <a:extLst>
              <a:ext uri="{FF2B5EF4-FFF2-40B4-BE49-F238E27FC236}">
                <a16:creationId xmlns:a16="http://schemas.microsoft.com/office/drawing/2014/main" id="{94C628AE-13CB-4AFA-A4B0-69FC86EE6F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60" y="6138862"/>
            <a:ext cx="2879725" cy="719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84526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04150"/>
            <a:ext cx="11579470" cy="1649779"/>
          </a:xfrm>
        </p:spPr>
        <p:txBody>
          <a:bodyPr>
            <a:noAutofit/>
          </a:bodyPr>
          <a:lstStyle/>
          <a:p>
            <a:pPr algn="ctr"/>
            <a:r>
              <a:rPr lang="en-GB" altLang="en-US" sz="3600" b="1" dirty="0">
                <a:latin typeface="+mn-lt"/>
              </a:rPr>
              <a:t>Teaching </a:t>
            </a:r>
            <a:r>
              <a:rPr lang="en-GB" altLang="en-US" sz="3600" b="1" dirty="0" err="1">
                <a:latin typeface="+mn-lt"/>
              </a:rPr>
              <a:t>NeuroImages</a:t>
            </a:r>
            <a:r>
              <a:rPr lang="en-GB" altLang="en-US" sz="3600" b="1" dirty="0">
                <a:latin typeface="+mn-lt"/>
              </a:rPr>
              <a:t>: </a:t>
            </a:r>
            <a:r>
              <a:rPr lang="en-US" altLang="en-US" sz="3600" b="1" dirty="0">
                <a:latin typeface="+mn-lt"/>
              </a:rPr>
              <a:t>Facial swelling and intracerebral hemorrhage from venous hypertension in a dialysis patient</a:t>
            </a:r>
            <a:br>
              <a:rPr lang="en-US" sz="3600" dirty="0">
                <a:latin typeface="+mn-lt"/>
              </a:rPr>
            </a:br>
            <a:endParaRPr lang="en-US" sz="3600" dirty="0">
              <a:latin typeface="+mn-lt"/>
            </a:endParaRPr>
          </a:p>
        </p:txBody>
      </p:sp>
      <p:sp>
        <p:nvSpPr>
          <p:cNvPr id="4" name="Rectangle 3"/>
          <p:cNvSpPr/>
          <p:nvPr/>
        </p:nvSpPr>
        <p:spPr>
          <a:xfrm>
            <a:off x="9967661" y="6461313"/>
            <a:ext cx="2301784" cy="461665"/>
          </a:xfrm>
          <a:prstGeom prst="rect">
            <a:avLst/>
          </a:prstGeom>
        </p:spPr>
        <p:txBody>
          <a:bodyPr wrap="none">
            <a:spAutoFit/>
          </a:bodyPr>
          <a:lstStyle/>
          <a:p>
            <a:r>
              <a:rPr lang="en-US" sz="2400" dirty="0" err="1"/>
              <a:t>Bakradze</a:t>
            </a:r>
            <a:r>
              <a:rPr lang="en-US" sz="2400" dirty="0"/>
              <a:t>, E et al.</a:t>
            </a:r>
          </a:p>
        </p:txBody>
      </p:sp>
      <p:sp>
        <p:nvSpPr>
          <p:cNvPr id="3" name="Rectangle 2"/>
          <p:cNvSpPr/>
          <p:nvPr/>
        </p:nvSpPr>
        <p:spPr>
          <a:xfrm>
            <a:off x="641864" y="2034529"/>
            <a:ext cx="10652209" cy="3416320"/>
          </a:xfrm>
          <a:prstGeom prst="rect">
            <a:avLst/>
          </a:prstGeom>
        </p:spPr>
        <p:txBody>
          <a:bodyPr wrap="square">
            <a:spAutoFit/>
          </a:bodyPr>
          <a:lstStyle/>
          <a:p>
            <a:pPr marL="342900" indent="-342900">
              <a:buFont typeface="Arial"/>
              <a:buChar char="•"/>
            </a:pPr>
            <a:r>
              <a:rPr lang="en-US" sz="2400" dirty="0">
                <a:latin typeface="Calibri"/>
                <a:cs typeface="Calibri"/>
              </a:rPr>
              <a:t>Intracerebral hemorrhage occurred from a venous hypertension due to proximal venous occlusion</a:t>
            </a:r>
          </a:p>
          <a:p>
            <a:pPr marL="342900" indent="-342900">
              <a:buFont typeface="Arial"/>
              <a:buChar char="•"/>
            </a:pPr>
            <a:endParaRPr lang="en-US" sz="2400" dirty="0">
              <a:solidFill>
                <a:srgbClr val="000000"/>
              </a:solidFill>
              <a:latin typeface="Calibri"/>
              <a:ea typeface="Times New Roman" panose="02020603050405020304" pitchFamily="18" charset="0"/>
              <a:cs typeface="Calibri"/>
            </a:endParaRPr>
          </a:p>
          <a:p>
            <a:pPr marL="342900" indent="-342900">
              <a:buFont typeface="Arial"/>
              <a:buChar char="•"/>
            </a:pPr>
            <a:endParaRPr lang="en-US" sz="2400" dirty="0">
              <a:solidFill>
                <a:srgbClr val="000000"/>
              </a:solidFill>
              <a:latin typeface="Calibri"/>
              <a:ea typeface="Times New Roman" panose="02020603050405020304" pitchFamily="18" charset="0"/>
              <a:cs typeface="Calibri"/>
            </a:endParaRPr>
          </a:p>
          <a:p>
            <a:pPr marL="342900" indent="-342900">
              <a:buFont typeface="Arial"/>
              <a:buChar char="•"/>
            </a:pPr>
            <a:r>
              <a:rPr lang="en-US" sz="2400" dirty="0">
                <a:solidFill>
                  <a:srgbClr val="000000"/>
                </a:solidFill>
                <a:latin typeface="Calibri"/>
                <a:ea typeface="Times New Roman" panose="02020603050405020304" pitchFamily="18" charset="0"/>
                <a:cs typeface="Calibri"/>
              </a:rPr>
              <a:t>Recanalization of venous occlusion improved facial swelling</a:t>
            </a:r>
          </a:p>
          <a:p>
            <a:pPr marL="342900" indent="-342900">
              <a:buFont typeface="Arial"/>
              <a:buChar char="•"/>
            </a:pPr>
            <a:endParaRPr lang="en-US" sz="2400" dirty="0">
              <a:latin typeface="Calibri"/>
              <a:cs typeface="Calibri"/>
            </a:endParaRPr>
          </a:p>
          <a:p>
            <a:pPr marL="342900" indent="-342900">
              <a:buFont typeface="Arial"/>
              <a:buChar char="•"/>
            </a:pPr>
            <a:endParaRPr lang="en-US" sz="2400" dirty="0">
              <a:latin typeface="Calibri"/>
              <a:cs typeface="Calibri"/>
            </a:endParaRPr>
          </a:p>
          <a:p>
            <a:pPr marL="342900" indent="-342900">
              <a:buFont typeface="Arial"/>
              <a:buChar char="•"/>
            </a:pPr>
            <a:r>
              <a:rPr lang="en-US" sz="2400" dirty="0">
                <a:latin typeface="Calibri"/>
                <a:cs typeface="Calibri"/>
              </a:rPr>
              <a:t>Early recognition of facial swelling may prevent intracerebral hemorrhage in patients with arteriovenous fistula for dialysis</a:t>
            </a:r>
          </a:p>
        </p:txBody>
      </p:sp>
      <p:sp>
        <p:nvSpPr>
          <p:cNvPr id="5" name="Text Box 5">
            <a:extLst>
              <a:ext uri="{FF2B5EF4-FFF2-40B4-BE49-F238E27FC236}">
                <a16:creationId xmlns:a16="http://schemas.microsoft.com/office/drawing/2014/main" id="{DB253F36-65E2-4E2D-83B9-90389A85C271}"/>
              </a:ext>
            </a:extLst>
          </p:cNvPr>
          <p:cNvSpPr txBox="1">
            <a:spLocks noChangeArrowheads="1"/>
          </p:cNvSpPr>
          <p:nvPr/>
        </p:nvSpPr>
        <p:spPr bwMode="auto">
          <a:xfrm>
            <a:off x="228600" y="6424974"/>
            <a:ext cx="2536825"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sz="1000" dirty="0">
                <a:solidFill>
                  <a:schemeClr val="tx1"/>
                </a:solidFill>
                <a:latin typeface="Arial" charset="0"/>
              </a:rPr>
              <a:t>© 2018 American Academy of Neurology</a:t>
            </a:r>
          </a:p>
        </p:txBody>
      </p:sp>
      <p:pic>
        <p:nvPicPr>
          <p:cNvPr id="6" name="Picture 2">
            <a:extLst>
              <a:ext uri="{FF2B5EF4-FFF2-40B4-BE49-F238E27FC236}">
                <a16:creationId xmlns:a16="http://schemas.microsoft.com/office/drawing/2014/main" id="{7D09ED0C-C072-42D8-92E4-6B1A30B2DA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846" y="6034712"/>
            <a:ext cx="2879725" cy="719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25363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336</Words>
  <Application>Microsoft Office PowerPoint</Application>
  <PresentationFormat>Widescreen</PresentationFormat>
  <Paragraphs>44</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msgothic</vt:lpstr>
      <vt:lpstr>Times New Roman</vt:lpstr>
      <vt:lpstr>Office Theme</vt:lpstr>
      <vt:lpstr>56 year-old  dialysis patient with left facial swelling </vt:lpstr>
      <vt:lpstr>Vignette </vt:lpstr>
      <vt:lpstr>PowerPoint Presentation</vt:lpstr>
      <vt:lpstr>PowerPoint Presentation</vt:lpstr>
      <vt:lpstr>Teaching NeuroImages: Facial swelling and intracerebral hemorrhage from venous hypertension in a dialysis patient </vt:lpstr>
    </vt:vector>
  </TitlesOfParts>
  <Company>University of Alabama at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Rules: 36 – 44 point for the headings 24 – 32 point for the body text 24 point for the “First Author, et al.” in the bottom right of the slides</dc:title>
  <dc:creator>ebakradz</dc:creator>
  <cp:lastModifiedBy>Robert Witherow</cp:lastModifiedBy>
  <cp:revision>40</cp:revision>
  <dcterms:created xsi:type="dcterms:W3CDTF">2018-08-13T18:18:51Z</dcterms:created>
  <dcterms:modified xsi:type="dcterms:W3CDTF">2018-11-28T21:58:58Z</dcterms:modified>
</cp:coreProperties>
</file>