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60" r:id="rId2"/>
    <p:sldId id="262" r:id="rId3"/>
    <p:sldId id="263" r:id="rId4"/>
    <p:sldId id="264" r:id="rId5"/>
    <p:sldId id="265" r:id="rId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9049" autoAdjust="0"/>
  </p:normalViewPr>
  <p:slideViewPr>
    <p:cSldViewPr snapToGrid="0">
      <p:cViewPr varScale="1">
        <p:scale>
          <a:sx n="80" d="100"/>
          <a:sy n="80" d="100"/>
        </p:scale>
        <p:origin x="978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079532-2DEF-4A2B-9DB1-3D188FD1926D}" type="datetimeFigureOut">
              <a:rPr lang="fr-FR" smtClean="0"/>
              <a:t>20/11/2017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15CA2B-32C3-426C-B91F-AF0F662C898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992767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paperpile.com/b/ZsyXGl/evKx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paperpile.com/b/ZsyXGl/sIOu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Imaging. Ultrasonography and axial T2-weighted MR imaging showing a total retinal detachment (arrows) with a coarse nodular calcification on a thickened retinal fold (arrowhead) and 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subretinal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hemorrhage (asterisk)</a:t>
            </a:r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15CA2B-32C3-426C-B91F-AF0F662C898E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991619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Histology showing a diffuse infiltrating retinoblastoma.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15CA2B-32C3-426C-B91F-AF0F662C898E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31942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 </a:t>
            </a:r>
            <a:r>
              <a:rPr lang="fr-FR" sz="120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Brisse</a:t>
            </a:r>
            <a:r>
              <a:rPr lang="fr-FR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 HJ, </a:t>
            </a:r>
            <a:r>
              <a:rPr lang="fr-FR" sz="120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Lumbroso</a:t>
            </a:r>
            <a:r>
              <a:rPr lang="fr-FR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 L, </a:t>
            </a:r>
            <a:r>
              <a:rPr lang="fr-FR" sz="120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Fréneaux</a:t>
            </a:r>
            <a:r>
              <a:rPr lang="fr-FR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 PC, et al. </a:t>
            </a:r>
            <a:r>
              <a:rPr lang="en-US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Sonographic, CT, and MR imaging findings in diffuse infiltrative retinoblastoma: report of two cases with histologic comparison. AJNR Am J </a:t>
            </a:r>
            <a:r>
              <a:rPr lang="en-US" sz="120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Neuroradiol</a:t>
            </a:r>
            <a:r>
              <a:rPr lang="en-US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. 2001;22:499–504.</a:t>
            </a:r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 </a:t>
            </a:r>
            <a:r>
              <a:rPr lang="en-US" sz="120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Shields </a:t>
            </a:r>
            <a:r>
              <a:rPr lang="en-US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CL, </a:t>
            </a:r>
            <a:r>
              <a:rPr lang="en-US" sz="120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Ghassemi</a:t>
            </a:r>
            <a:r>
              <a:rPr lang="en-US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 F, </a:t>
            </a:r>
            <a:r>
              <a:rPr lang="en-US" sz="120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Tuncer</a:t>
            </a:r>
            <a:r>
              <a:rPr lang="en-US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 S, </a:t>
            </a:r>
            <a:r>
              <a:rPr lang="en-US" sz="120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Thangappan</a:t>
            </a:r>
            <a:r>
              <a:rPr lang="en-US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 A, Shields JA. Clinical spectrum of diffuse infiltrating retinoblastoma in 34 consecutive eyes. Ophthalmology. </a:t>
            </a:r>
            <a:r>
              <a:rPr lang="fr-FR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2008;115:2253–2258.</a:t>
            </a:r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15CA2B-32C3-426C-B91F-AF0F662C898E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894305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51DEA-EE90-414A-824E-7CFE913F0760}" type="datetimeFigureOut">
              <a:rPr lang="fr-FR" smtClean="0"/>
              <a:t>20/11/2017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DF87-DEDF-4D91-B6F2-A34DBBEAC18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41216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51DEA-EE90-414A-824E-7CFE913F0760}" type="datetimeFigureOut">
              <a:rPr lang="fr-FR" smtClean="0"/>
              <a:t>20/11/2017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DF87-DEDF-4D91-B6F2-A34DBBEAC18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05602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51DEA-EE90-414A-824E-7CFE913F0760}" type="datetimeFigureOut">
              <a:rPr lang="fr-FR" smtClean="0"/>
              <a:t>20/11/2017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DF87-DEDF-4D91-B6F2-A34DBBEAC18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835447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51DEA-EE90-414A-824E-7CFE913F0760}" type="datetimeFigureOut">
              <a:rPr lang="fr-FR" smtClean="0"/>
              <a:t>20/11/2017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DF87-DEDF-4D91-B6F2-A34DBBEAC18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41403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51DEA-EE90-414A-824E-7CFE913F0760}" type="datetimeFigureOut">
              <a:rPr lang="fr-FR" smtClean="0"/>
              <a:t>20/11/2017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DF87-DEDF-4D91-B6F2-A34DBBEAC18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29141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51DEA-EE90-414A-824E-7CFE913F0760}" type="datetimeFigureOut">
              <a:rPr lang="fr-FR" smtClean="0"/>
              <a:t>20/11/2017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DF87-DEDF-4D91-B6F2-A34DBBEAC18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52188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51DEA-EE90-414A-824E-7CFE913F0760}" type="datetimeFigureOut">
              <a:rPr lang="fr-FR" smtClean="0"/>
              <a:t>20/11/2017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DF87-DEDF-4D91-B6F2-A34DBBEAC18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9247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51DEA-EE90-414A-824E-7CFE913F0760}" type="datetimeFigureOut">
              <a:rPr lang="fr-FR" smtClean="0"/>
              <a:t>20/11/2017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DF87-DEDF-4D91-B6F2-A34DBBEAC18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95493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51DEA-EE90-414A-824E-7CFE913F0760}" type="datetimeFigureOut">
              <a:rPr lang="fr-FR" smtClean="0"/>
              <a:t>20/11/2017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DF87-DEDF-4D91-B6F2-A34DBBEAC18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94278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51DEA-EE90-414A-824E-7CFE913F0760}" type="datetimeFigureOut">
              <a:rPr lang="fr-FR" smtClean="0"/>
              <a:t>20/11/2017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DF87-DEDF-4D91-B6F2-A34DBBEAC18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93468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51DEA-EE90-414A-824E-7CFE913F0760}" type="datetimeFigureOut">
              <a:rPr lang="fr-FR" smtClean="0"/>
              <a:t>20/11/2017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DF87-DEDF-4D91-B6F2-A34DBBEAC18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4038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951DEA-EE90-414A-824E-7CFE913F0760}" type="datetimeFigureOut">
              <a:rPr lang="fr-FR" smtClean="0"/>
              <a:t>20/11/2017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55DF87-DEDF-4D91-B6F2-A34DBBEAC18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2683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5831E0B8-B42F-4F10-B615-3E1198BE20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77041"/>
            <a:ext cx="10515600" cy="70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n w="12700">
                  <a:noFill/>
                  <a:prstDash val="solid"/>
                </a:ln>
              </a:rPr>
              <a:t>A diffuse infiltrating retinoblastoma</a:t>
            </a:r>
            <a:endParaRPr lang="x-none" sz="4400" b="1" dirty="0">
              <a:ln w="12700">
                <a:noFill/>
                <a:prstDash val="solid"/>
              </a:ln>
              <a:latin typeface="+mj-lt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A66466D-2278-4695-8EED-5AC86958040A}"/>
              </a:ext>
            </a:extLst>
          </p:cNvPr>
          <p:cNvSpPr txBox="1">
            <a:spLocks/>
          </p:cNvSpPr>
          <p:nvPr/>
        </p:nvSpPr>
        <p:spPr>
          <a:xfrm>
            <a:off x="2520387" y="2416731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/>
              <a:t>Teaching Neuro</a:t>
            </a:r>
            <a:r>
              <a:rPr lang="en-US" i="1"/>
              <a:t>Images</a:t>
            </a:r>
            <a:endParaRPr lang="en-US" i="1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FDF42ADE-97F0-4AF9-B4C5-CCD89D61B827}"/>
              </a:ext>
            </a:extLst>
          </p:cNvPr>
          <p:cNvSpPr txBox="1">
            <a:spLocks/>
          </p:cNvSpPr>
          <p:nvPr/>
        </p:nvSpPr>
        <p:spPr>
          <a:xfrm>
            <a:off x="3206187" y="3625152"/>
            <a:ext cx="6400800" cy="12676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i="1" dirty="0"/>
              <a:t>Neurology</a:t>
            </a:r>
          </a:p>
          <a:p>
            <a:pPr marL="0" indent="0" algn="ctr">
              <a:buNone/>
            </a:pPr>
            <a:r>
              <a:rPr lang="en-US" sz="3200" dirty="0"/>
              <a:t>Resident and Fellow Section</a:t>
            </a:r>
          </a:p>
        </p:txBody>
      </p:sp>
      <p:sp>
        <p:nvSpPr>
          <p:cNvPr id="11" name="Text Box 5">
            <a:extLst>
              <a:ext uri="{FF2B5EF4-FFF2-40B4-BE49-F238E27FC236}">
                <a16:creationId xmlns:a16="http://schemas.microsoft.com/office/drawing/2014/main" id="{897F82D6-1ADD-40BE-86B8-A5C28DAB9E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6424974"/>
            <a:ext cx="2536825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85725" indent="-8572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5pPr>
            <a:lvl6pPr marL="15367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6pPr>
            <a:lvl7pPr marL="19939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7pPr>
            <a:lvl8pPr marL="24511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8pPr>
            <a:lvl9pPr marL="29083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9pPr>
          </a:lstStyle>
          <a:p>
            <a:r>
              <a:rPr lang="en-GB" sz="1000" dirty="0">
                <a:solidFill>
                  <a:schemeClr val="tx1"/>
                </a:solidFill>
                <a:latin typeface="Arial" charset="0"/>
              </a:rPr>
              <a:t>© 2017 American Academy of Neurology</a:t>
            </a: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1AF9F99D-F401-415A-90A3-4754B4EE9A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2924" y="5847180"/>
            <a:ext cx="2879725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77902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Vignette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4-year-old girl</a:t>
            </a:r>
          </a:p>
          <a:p>
            <a:r>
              <a:rPr lang="en-US" dirty="0"/>
              <a:t>Painless heterochromia </a:t>
            </a:r>
            <a:r>
              <a:rPr lang="en-US" dirty="0" err="1"/>
              <a:t>iridis</a:t>
            </a:r>
            <a:endParaRPr lang="en-US" dirty="0"/>
          </a:p>
          <a:p>
            <a:r>
              <a:rPr lang="en-US" dirty="0"/>
              <a:t>Loss of visual acuity</a:t>
            </a:r>
          </a:p>
          <a:p>
            <a:r>
              <a:rPr lang="en-US" dirty="0"/>
              <a:t>Funduscopic examination</a:t>
            </a:r>
          </a:p>
          <a:p>
            <a:pPr lvl="1"/>
            <a:r>
              <a:rPr lang="en-US" dirty="0"/>
              <a:t>total retinal detachment</a:t>
            </a:r>
          </a:p>
          <a:p>
            <a:pPr lvl="1"/>
            <a:r>
              <a:rPr lang="en-US" dirty="0"/>
              <a:t>vitreous hemorrhage.</a:t>
            </a:r>
            <a:endParaRPr lang="fr-FR" dirty="0"/>
          </a:p>
          <a:p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10772832" y="6348106"/>
            <a:ext cx="39006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Friang</a:t>
            </a:r>
            <a:r>
              <a:rPr lang="fr-FR" dirty="0"/>
              <a:t> et al</a:t>
            </a:r>
          </a:p>
        </p:txBody>
      </p:sp>
      <p:sp>
        <p:nvSpPr>
          <p:cNvPr id="5" name="Text Box 5">
            <a:extLst>
              <a:ext uri="{FF2B5EF4-FFF2-40B4-BE49-F238E27FC236}">
                <a16:creationId xmlns:a16="http://schemas.microsoft.com/office/drawing/2014/main" id="{3BCC2018-DC6F-4D31-BCEF-0EB7053A30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6424974"/>
            <a:ext cx="2536825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85725" indent="-8572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5pPr>
            <a:lvl6pPr marL="15367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6pPr>
            <a:lvl7pPr marL="19939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7pPr>
            <a:lvl8pPr marL="24511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8pPr>
            <a:lvl9pPr marL="29083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9pPr>
          </a:lstStyle>
          <a:p>
            <a:r>
              <a:rPr lang="en-GB" sz="1000" dirty="0">
                <a:solidFill>
                  <a:schemeClr val="tx1"/>
                </a:solidFill>
                <a:latin typeface="Arial" charset="0"/>
              </a:rPr>
              <a:t>© 2017 American Academy of Neurology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BCA3A9C7-12D3-484B-BA43-34C549FE54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9266" y="5903710"/>
            <a:ext cx="2879725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34775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90347" y="191505"/>
            <a:ext cx="10515600" cy="1325563"/>
          </a:xfrm>
        </p:spPr>
        <p:txBody>
          <a:bodyPr/>
          <a:lstStyle/>
          <a:p>
            <a:pPr algn="ctr"/>
            <a:r>
              <a:rPr lang="fr-FR" dirty="0"/>
              <a:t>Imaging</a:t>
            </a:r>
          </a:p>
        </p:txBody>
      </p:sp>
      <p:grpSp>
        <p:nvGrpSpPr>
          <p:cNvPr id="4" name="Groupe 3"/>
          <p:cNvGrpSpPr>
            <a:grpSpLocks noChangeAspect="1"/>
          </p:cNvGrpSpPr>
          <p:nvPr/>
        </p:nvGrpSpPr>
        <p:grpSpPr>
          <a:xfrm>
            <a:off x="886053" y="1285623"/>
            <a:ext cx="10672011" cy="4587725"/>
            <a:chOff x="-3175" y="0"/>
            <a:chExt cx="15953146" cy="6858000"/>
          </a:xfrm>
        </p:grpSpPr>
        <p:grpSp>
          <p:nvGrpSpPr>
            <p:cNvPr id="5" name="Groupe 4"/>
            <p:cNvGrpSpPr>
              <a:grpSpLocks/>
            </p:cNvGrpSpPr>
            <p:nvPr/>
          </p:nvGrpSpPr>
          <p:grpSpPr bwMode="auto">
            <a:xfrm>
              <a:off x="-3175" y="0"/>
              <a:ext cx="7383463" cy="6858000"/>
              <a:chOff x="1280160" y="-27667"/>
              <a:chExt cx="6543923" cy="6139353"/>
            </a:xfrm>
          </p:grpSpPr>
          <p:pic>
            <p:nvPicPr>
              <p:cNvPr id="10" name="Picture 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901" t="14380" r="34682" b="14279"/>
              <a:stretch>
                <a:fillRect/>
              </a:stretch>
            </p:blipFill>
            <p:spPr bwMode="auto">
              <a:xfrm>
                <a:off x="1280160" y="-27667"/>
                <a:ext cx="6543923" cy="613935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1" name="ZoneTexte 10"/>
              <p:cNvSpPr txBox="1"/>
              <p:nvPr/>
            </p:nvSpPr>
            <p:spPr>
              <a:xfrm>
                <a:off x="1418878" y="2327802"/>
                <a:ext cx="1555234" cy="1938992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eaLnBrk="1" hangingPunct="1">
                  <a:defRPr/>
                </a:pPr>
                <a:r>
                  <a:rPr lang="fr-FR" sz="12000" dirty="0">
                    <a:ln w="28575">
                      <a:solidFill>
                        <a:schemeClr val="tx1"/>
                      </a:solidFill>
                    </a:ln>
                    <a:solidFill>
                      <a:schemeClr val="bg1"/>
                    </a:solidFill>
                    <a:cs typeface="Arial" charset="0"/>
                    <a:sym typeface="Wingdings 3"/>
                  </a:rPr>
                  <a:t></a:t>
                </a:r>
                <a:endParaRPr lang="fr-FR" sz="12000" dirty="0">
                  <a:ln w="28575">
                    <a:solidFill>
                      <a:schemeClr val="tx1"/>
                    </a:solidFill>
                  </a:ln>
                  <a:solidFill>
                    <a:schemeClr val="bg1"/>
                  </a:solidFill>
                  <a:cs typeface="Arial" charset="0"/>
                </a:endParaRPr>
              </a:p>
            </p:txBody>
          </p:sp>
          <p:sp>
            <p:nvSpPr>
              <p:cNvPr id="12" name="ZoneTexte 11"/>
              <p:cNvSpPr txBox="1"/>
              <p:nvPr/>
            </p:nvSpPr>
            <p:spPr>
              <a:xfrm rot="9774914">
                <a:off x="5644419" y="2072513"/>
                <a:ext cx="1555234" cy="1938992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eaLnBrk="1" hangingPunct="1">
                  <a:defRPr/>
                </a:pPr>
                <a:r>
                  <a:rPr lang="fr-FR" sz="12000" dirty="0">
                    <a:ln w="28575">
                      <a:solidFill>
                        <a:schemeClr val="tx1"/>
                      </a:solidFill>
                    </a:ln>
                    <a:solidFill>
                      <a:schemeClr val="bg1"/>
                    </a:solidFill>
                    <a:cs typeface="Arial" charset="0"/>
                    <a:sym typeface="Wingdings 3"/>
                  </a:rPr>
                  <a:t></a:t>
                </a:r>
                <a:endParaRPr lang="fr-FR" sz="12000" dirty="0">
                  <a:ln w="28575">
                    <a:solidFill>
                      <a:schemeClr val="tx1"/>
                    </a:solidFill>
                  </a:ln>
                  <a:solidFill>
                    <a:schemeClr val="bg1"/>
                  </a:solidFill>
                  <a:cs typeface="Arial" charset="0"/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>
              <a:xfrm rot="20834528">
                <a:off x="2123728" y="3356992"/>
                <a:ext cx="795411" cy="1015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eaLnBrk="1" hangingPunct="1">
                  <a:defRPr/>
                </a:pPr>
                <a:r>
                  <a:rPr lang="fr-FR" sz="6000" dirty="0">
                    <a:ln w="28575">
                      <a:solidFill>
                        <a:schemeClr val="tx1"/>
                      </a:solidFill>
                    </a:ln>
                    <a:solidFill>
                      <a:schemeClr val="bg1"/>
                    </a:solidFill>
                    <a:cs typeface="Arial" charset="0"/>
                    <a:sym typeface="Wingdings 3"/>
                  </a:rPr>
                  <a:t></a:t>
                </a:r>
                <a:endParaRPr lang="fr-FR" sz="6000" dirty="0">
                  <a:ln w="28575">
                    <a:solidFill>
                      <a:schemeClr val="tx1"/>
                    </a:solidFill>
                  </a:ln>
                  <a:solidFill>
                    <a:schemeClr val="bg1"/>
                  </a:solidFill>
                  <a:cs typeface="Arial" charset="0"/>
                </a:endParaRPr>
              </a:p>
            </p:txBody>
          </p:sp>
          <p:sp>
            <p:nvSpPr>
              <p:cNvPr id="14" name="ZoneTexte 13"/>
              <p:cNvSpPr txBox="1"/>
              <p:nvPr/>
            </p:nvSpPr>
            <p:spPr>
              <a:xfrm>
                <a:off x="4524520" y="3272697"/>
                <a:ext cx="900100" cy="132343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/>
              <a:p>
                <a:pPr eaLnBrk="1" hangingPunct="1">
                  <a:defRPr/>
                </a:pPr>
                <a:r>
                  <a:rPr lang="fr-FR" sz="8000" dirty="0">
                    <a:ln w="19050">
                      <a:solidFill>
                        <a:schemeClr val="tx1"/>
                      </a:solidFill>
                    </a:ln>
                    <a:solidFill>
                      <a:schemeClr val="bg1"/>
                    </a:solidFill>
                    <a:cs typeface="Arial" charset="0"/>
                  </a:rPr>
                  <a:t>*</a:t>
                </a:r>
              </a:p>
            </p:txBody>
          </p:sp>
        </p:grpSp>
        <p:grpSp>
          <p:nvGrpSpPr>
            <p:cNvPr id="6" name="Groupe 5"/>
            <p:cNvGrpSpPr/>
            <p:nvPr/>
          </p:nvGrpSpPr>
          <p:grpSpPr>
            <a:xfrm>
              <a:off x="6955196" y="0"/>
              <a:ext cx="8994775" cy="6858000"/>
              <a:chOff x="1524001" y="0"/>
              <a:chExt cx="8994775" cy="6858000"/>
            </a:xfrm>
          </p:grpSpPr>
          <p:pic>
            <p:nvPicPr>
              <p:cNvPr id="7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268" t="14496" r="35313" b="39925"/>
              <a:stretch>
                <a:fillRect/>
              </a:stretch>
            </p:blipFill>
            <p:spPr bwMode="auto">
              <a:xfrm>
                <a:off x="1524001" y="0"/>
                <a:ext cx="8994775" cy="6858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8" name="ZoneTexte 7"/>
              <p:cNvSpPr txBox="1"/>
              <p:nvPr/>
            </p:nvSpPr>
            <p:spPr>
              <a:xfrm rot="20400226">
                <a:off x="6929267" y="2086298"/>
                <a:ext cx="1008112" cy="1200329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hangingPunct="1">
                  <a:defRPr/>
                </a:pPr>
                <a:r>
                  <a:rPr lang="fr-FR" sz="7200" dirty="0">
                    <a:ln w="28575">
                      <a:solidFill>
                        <a:schemeClr val="tx1"/>
                      </a:solidFill>
                    </a:ln>
                    <a:solidFill>
                      <a:schemeClr val="bg1"/>
                    </a:solidFill>
                    <a:cs typeface="Arial" charset="0"/>
                    <a:sym typeface="Wingdings 3"/>
                  </a:rPr>
                  <a:t></a:t>
                </a:r>
                <a:endParaRPr lang="fr-FR" sz="7200" dirty="0">
                  <a:ln w="28575">
                    <a:solidFill>
                      <a:schemeClr val="tx1"/>
                    </a:solidFill>
                  </a:ln>
                  <a:solidFill>
                    <a:schemeClr val="bg1"/>
                  </a:solidFill>
                  <a:cs typeface="Arial" charset="0"/>
                </a:endParaRPr>
              </a:p>
            </p:txBody>
          </p:sp>
          <p:sp>
            <p:nvSpPr>
              <p:cNvPr id="9" name="Rectangle 8"/>
              <p:cNvSpPr/>
              <p:nvPr/>
            </p:nvSpPr>
            <p:spPr>
              <a:xfrm rot="10304399">
                <a:off x="9384140" y="1746461"/>
                <a:ext cx="591829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eaLnBrk="1" hangingPunct="1">
                  <a:defRPr/>
                </a:pPr>
                <a:r>
                  <a:rPr lang="fr-FR" sz="4000" dirty="0">
                    <a:ln w="28575">
                      <a:solidFill>
                        <a:schemeClr val="tx1"/>
                      </a:solidFill>
                    </a:ln>
                    <a:solidFill>
                      <a:schemeClr val="bg1"/>
                    </a:solidFill>
                    <a:cs typeface="Arial" charset="0"/>
                    <a:sym typeface="Wingdings 3"/>
                  </a:rPr>
                  <a:t></a:t>
                </a:r>
                <a:endParaRPr lang="fr-FR" sz="4000" dirty="0">
                  <a:ln w="28575">
                    <a:solidFill>
                      <a:schemeClr val="tx1"/>
                    </a:solidFill>
                  </a:ln>
                  <a:solidFill>
                    <a:schemeClr val="bg1"/>
                  </a:solidFill>
                  <a:cs typeface="Arial" charset="0"/>
                </a:endParaRPr>
              </a:p>
            </p:txBody>
          </p:sp>
        </p:grpSp>
      </p:grpSp>
      <p:sp>
        <p:nvSpPr>
          <p:cNvPr id="15" name="ZoneTexte 14"/>
          <p:cNvSpPr txBox="1"/>
          <p:nvPr/>
        </p:nvSpPr>
        <p:spPr>
          <a:xfrm>
            <a:off x="10767075" y="6414899"/>
            <a:ext cx="39006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Friang</a:t>
            </a:r>
            <a:r>
              <a:rPr lang="fr-FR" dirty="0"/>
              <a:t> et al</a:t>
            </a:r>
          </a:p>
        </p:txBody>
      </p:sp>
      <p:sp>
        <p:nvSpPr>
          <p:cNvPr id="16" name="Text Box 5">
            <a:extLst>
              <a:ext uri="{FF2B5EF4-FFF2-40B4-BE49-F238E27FC236}">
                <a16:creationId xmlns:a16="http://schemas.microsoft.com/office/drawing/2014/main" id="{9EC3D267-306D-4B42-A324-921A4B9161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6424974"/>
            <a:ext cx="2536825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85725" indent="-8572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5pPr>
            <a:lvl6pPr marL="15367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6pPr>
            <a:lvl7pPr marL="19939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7pPr>
            <a:lvl8pPr marL="24511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8pPr>
            <a:lvl9pPr marL="29083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9pPr>
          </a:lstStyle>
          <a:p>
            <a:r>
              <a:rPr lang="en-GB" sz="1000" dirty="0">
                <a:solidFill>
                  <a:schemeClr val="tx1"/>
                </a:solidFill>
                <a:latin typeface="Arial" charset="0"/>
              </a:rPr>
              <a:t>© 2017 American Academy of Neurology</a:t>
            </a:r>
          </a:p>
        </p:txBody>
      </p:sp>
      <p:pic>
        <p:nvPicPr>
          <p:cNvPr id="17" name="Picture 2">
            <a:extLst>
              <a:ext uri="{FF2B5EF4-FFF2-40B4-BE49-F238E27FC236}">
                <a16:creationId xmlns:a16="http://schemas.microsoft.com/office/drawing/2014/main" id="{F91DA055-7842-4719-837E-98434CCC42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6387" y="6138862"/>
            <a:ext cx="2879725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65935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Imaging</a:t>
            </a:r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8538" y="1410294"/>
            <a:ext cx="6412832" cy="4429284"/>
          </a:xfrm>
          <a:prstGeom prst="rect">
            <a:avLst/>
          </a:prstGeom>
        </p:spPr>
      </p:pic>
      <p:sp>
        <p:nvSpPr>
          <p:cNvPr id="16" name="ZoneTexte 15"/>
          <p:cNvSpPr txBox="1"/>
          <p:nvPr/>
        </p:nvSpPr>
        <p:spPr>
          <a:xfrm>
            <a:off x="10703689" y="6308209"/>
            <a:ext cx="39006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Friang</a:t>
            </a:r>
            <a:r>
              <a:rPr lang="fr-FR" dirty="0"/>
              <a:t> et al</a:t>
            </a:r>
          </a:p>
        </p:txBody>
      </p:sp>
      <p:sp>
        <p:nvSpPr>
          <p:cNvPr id="6" name="Text Box 5">
            <a:extLst>
              <a:ext uri="{FF2B5EF4-FFF2-40B4-BE49-F238E27FC236}">
                <a16:creationId xmlns:a16="http://schemas.microsoft.com/office/drawing/2014/main" id="{8717F0C3-EBF8-481D-B6EA-AB1DA6A3FA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6424974"/>
            <a:ext cx="2536825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85725" indent="-8572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5pPr>
            <a:lvl6pPr marL="15367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6pPr>
            <a:lvl7pPr marL="19939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7pPr>
            <a:lvl8pPr marL="24511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8pPr>
            <a:lvl9pPr marL="29083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9pPr>
          </a:lstStyle>
          <a:p>
            <a:r>
              <a:rPr lang="en-GB" sz="1000" dirty="0">
                <a:solidFill>
                  <a:schemeClr val="tx1"/>
                </a:solidFill>
                <a:latin typeface="Arial" charset="0"/>
              </a:rPr>
              <a:t>© 2017 American Academy of Neurology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67272885-73CB-45E0-9E24-12C7074A83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4694" y="5964666"/>
            <a:ext cx="2879725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24329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diffuse infiltrating retinoblastoma</a:t>
            </a:r>
            <a:br>
              <a:rPr lang="fr-FR" dirty="0"/>
            </a:br>
            <a:endParaRPr lang="fr-FR" dirty="0"/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990600" y="19780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This entity is rare</a:t>
            </a:r>
          </a:p>
          <a:p>
            <a:r>
              <a:rPr lang="en-US" dirty="0"/>
              <a:t>It must be suspected in case of a calcified retinal detachment in young children</a:t>
            </a:r>
            <a:endParaRPr lang="fr-FR" dirty="0"/>
          </a:p>
          <a:p>
            <a:r>
              <a:rPr lang="en-US" dirty="0"/>
              <a:t>Enucleation is the diagnosis of choice</a:t>
            </a:r>
          </a:p>
          <a:p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10760801" y="6432034"/>
            <a:ext cx="39006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Friang</a:t>
            </a:r>
            <a:r>
              <a:rPr lang="fr-FR" dirty="0"/>
              <a:t> et al</a:t>
            </a:r>
          </a:p>
        </p:txBody>
      </p:sp>
      <p:sp>
        <p:nvSpPr>
          <p:cNvPr id="6" name="Text Box 5">
            <a:extLst>
              <a:ext uri="{FF2B5EF4-FFF2-40B4-BE49-F238E27FC236}">
                <a16:creationId xmlns:a16="http://schemas.microsoft.com/office/drawing/2014/main" id="{8F973BC4-5B3C-40ED-B7F3-EE84D61F35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6424974"/>
            <a:ext cx="2536825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85725" indent="-8572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5pPr>
            <a:lvl6pPr marL="15367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6pPr>
            <a:lvl7pPr marL="19939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7pPr>
            <a:lvl8pPr marL="24511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8pPr>
            <a:lvl9pPr marL="29083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9pPr>
          </a:lstStyle>
          <a:p>
            <a:r>
              <a:rPr lang="en-GB" sz="1000" dirty="0">
                <a:solidFill>
                  <a:schemeClr val="tx1"/>
                </a:solidFill>
                <a:latin typeface="Arial" charset="0"/>
              </a:rPr>
              <a:t>© 2017 American Academy of Neurology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5F265E10-2029-458B-846F-A24F3BA079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9266" y="5903710"/>
            <a:ext cx="2879725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758463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227</Words>
  <Application>Microsoft Office PowerPoint</Application>
  <PresentationFormat>Widescreen</PresentationFormat>
  <Paragraphs>39</Paragraphs>
  <Slides>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msgothic</vt:lpstr>
      <vt:lpstr>Wingdings 3</vt:lpstr>
      <vt:lpstr>Thème Office</vt:lpstr>
      <vt:lpstr>A diffuse infiltrating retinoblastoma</vt:lpstr>
      <vt:lpstr>Vignette</vt:lpstr>
      <vt:lpstr>Imaging</vt:lpstr>
      <vt:lpstr>Imaging</vt:lpstr>
      <vt:lpstr>A diffuse infiltrating retinoblastoma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Céline FRIANG</dc:creator>
  <cp:lastModifiedBy>Robert Witherow</cp:lastModifiedBy>
  <cp:revision>11</cp:revision>
  <dcterms:created xsi:type="dcterms:W3CDTF">2016-12-15T15:20:05Z</dcterms:created>
  <dcterms:modified xsi:type="dcterms:W3CDTF">2017-11-20T23:10:53Z</dcterms:modified>
</cp:coreProperties>
</file>